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6.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7.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8.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9.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0.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11.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2.xml" ContentType="application/vnd.openxmlformats-officedocument.theme+xml"/>
  <Override PartName="/ppt/tags/tag1.xml" ContentType="application/vnd.openxmlformats-officedocument.presentationml.tags+xml"/>
  <Override PartName="/ppt/slideLayouts/slideLayout203.xml" ContentType="application/vnd.openxmlformats-officedocument.presentationml.slideLayout+xml"/>
  <Override PartName="/ppt/theme/theme13.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14.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7"/>
    <p:sldMasterId id="2147483684" r:id="rId8"/>
    <p:sldMasterId id="2147483711" r:id="rId9"/>
    <p:sldMasterId id="2147483790" r:id="rId10"/>
    <p:sldMasterId id="2147483870" r:id="rId11"/>
    <p:sldMasterId id="2147483913" r:id="rId12"/>
    <p:sldMasterId id="2147483940" r:id="rId13"/>
    <p:sldMasterId id="2147483976" r:id="rId14"/>
    <p:sldMasterId id="2147484001" r:id="rId15"/>
    <p:sldMasterId id="2147484018" r:id="rId16"/>
    <p:sldMasterId id="2147484035" r:id="rId17"/>
    <p:sldMasterId id="2147484063" r:id="rId18"/>
    <p:sldMasterId id="2147484086" r:id="rId19"/>
    <p:sldMasterId id="2147484088" r:id="rId20"/>
    <p:sldMasterId id="2147484115" r:id="rId21"/>
  </p:sldMasterIdLst>
  <p:notesMasterIdLst>
    <p:notesMasterId r:id="rId74"/>
  </p:notesMasterIdLst>
  <p:sldIdLst>
    <p:sldId id="527" r:id="rId22"/>
    <p:sldId id="259" r:id="rId23"/>
    <p:sldId id="639" r:id="rId24"/>
    <p:sldId id="647" r:id="rId25"/>
    <p:sldId id="637" r:id="rId26"/>
    <p:sldId id="461" r:id="rId27"/>
    <p:sldId id="651" r:id="rId28"/>
    <p:sldId id="467" r:id="rId29"/>
    <p:sldId id="466" r:id="rId30"/>
    <p:sldId id="613" r:id="rId31"/>
    <p:sldId id="468" r:id="rId32"/>
    <p:sldId id="313" r:id="rId33"/>
    <p:sldId id="638" r:id="rId34"/>
    <p:sldId id="2207" r:id="rId35"/>
    <p:sldId id="2208" r:id="rId36"/>
    <p:sldId id="2210" r:id="rId37"/>
    <p:sldId id="610" r:id="rId38"/>
    <p:sldId id="472" r:id="rId39"/>
    <p:sldId id="634" r:id="rId40"/>
    <p:sldId id="611" r:id="rId41"/>
    <p:sldId id="258" r:id="rId42"/>
    <p:sldId id="650" r:id="rId43"/>
    <p:sldId id="471" r:id="rId44"/>
    <p:sldId id="469" r:id="rId45"/>
    <p:sldId id="644" r:id="rId46"/>
    <p:sldId id="635" r:id="rId47"/>
    <p:sldId id="2209" r:id="rId48"/>
    <p:sldId id="625" r:id="rId49"/>
    <p:sldId id="2205" r:id="rId50"/>
    <p:sldId id="2206" r:id="rId51"/>
    <p:sldId id="652" r:id="rId52"/>
    <p:sldId id="474" r:id="rId53"/>
    <p:sldId id="2214" r:id="rId54"/>
    <p:sldId id="475" r:id="rId55"/>
    <p:sldId id="607" r:id="rId56"/>
    <p:sldId id="608" r:id="rId57"/>
    <p:sldId id="609" r:id="rId58"/>
    <p:sldId id="2216" r:id="rId59"/>
    <p:sldId id="2215" r:id="rId60"/>
    <p:sldId id="482" r:id="rId61"/>
    <p:sldId id="483" r:id="rId62"/>
    <p:sldId id="2212" r:id="rId63"/>
    <p:sldId id="629" r:id="rId64"/>
    <p:sldId id="630" r:id="rId65"/>
    <p:sldId id="2213" r:id="rId66"/>
    <p:sldId id="507" r:id="rId67"/>
    <p:sldId id="645" r:id="rId68"/>
    <p:sldId id="646" r:id="rId69"/>
    <p:sldId id="512" r:id="rId70"/>
    <p:sldId id="621" r:id="rId71"/>
    <p:sldId id="513" r:id="rId72"/>
    <p:sldId id="269"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6A107D6-E9FF-4E0F-A19A-A712AF07A513}">
          <p14:sldIdLst>
            <p14:sldId id="527"/>
            <p14:sldId id="259"/>
            <p14:sldId id="639"/>
          </p14:sldIdLst>
        </p14:section>
        <p14:section name="IaaS Overview" id="{84595AE2-A649-4FCD-AE66-CB2D10D1EAE0}">
          <p14:sldIdLst>
            <p14:sldId id="647"/>
            <p14:sldId id="637"/>
            <p14:sldId id="461"/>
          </p14:sldIdLst>
        </p14:section>
        <p14:section name="Azure IaaS value prop" id="{A35A532B-8609-4116-A1DC-9560A4E1ABCE}">
          <p14:sldIdLst>
            <p14:sldId id="651"/>
            <p14:sldId id="467"/>
            <p14:sldId id="466"/>
            <p14:sldId id="613"/>
            <p14:sldId id="468"/>
            <p14:sldId id="313"/>
          </p14:sldIdLst>
        </p14:section>
        <p14:section name="Hybrid" id="{3B2CB6AF-040E-4A35-B455-2398AAED361F}">
          <p14:sldIdLst>
            <p14:sldId id="638"/>
            <p14:sldId id="2207"/>
            <p14:sldId id="2208"/>
            <p14:sldId id="2210"/>
          </p14:sldIdLst>
        </p14:section>
        <p14:section name="Secure &amp; well managed" id="{9A990B74-8AD0-4E1C-AEC5-496153E9F9B8}">
          <p14:sldIdLst>
            <p14:sldId id="610"/>
            <p14:sldId id="472"/>
            <p14:sldId id="634"/>
            <p14:sldId id="611"/>
            <p14:sldId id="258"/>
          </p14:sldIdLst>
        </p14:section>
        <p14:section name="Cost effective" id="{AB1DF8EB-CFC2-432A-916F-F354A17A3E99}">
          <p14:sldIdLst>
            <p14:sldId id="650"/>
            <p14:sldId id="471"/>
            <p14:sldId id="469"/>
            <p14:sldId id="644"/>
            <p14:sldId id="635"/>
            <p14:sldId id="2209"/>
            <p14:sldId id="625"/>
            <p14:sldId id="2205"/>
            <p14:sldId id="2206"/>
            <p14:sldId id="652"/>
          </p14:sldIdLst>
        </p14:section>
        <p14:section name="Technologies" id="{C3A9FA10-4C70-455B-8869-97506EF16C1A}">
          <p14:sldIdLst>
            <p14:sldId id="474"/>
            <p14:sldId id="2214"/>
            <p14:sldId id="475"/>
            <p14:sldId id="607"/>
            <p14:sldId id="608"/>
            <p14:sldId id="609"/>
            <p14:sldId id="2216"/>
            <p14:sldId id="2215"/>
            <p14:sldId id="482"/>
            <p14:sldId id="483"/>
            <p14:sldId id="2212"/>
            <p14:sldId id="629"/>
            <p14:sldId id="630"/>
            <p14:sldId id="2213"/>
            <p14:sldId id="507"/>
            <p14:sldId id="645"/>
            <p14:sldId id="646"/>
            <p14:sldId id="512"/>
            <p14:sldId id="621"/>
            <p14:sldId id="513"/>
            <p14:sldId id="26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tna Penumatsa" initials="RP" lastIdx="1" clrIdx="0">
    <p:extLst>
      <p:ext uri="{19B8F6BF-5375-455C-9EA6-DF929625EA0E}">
        <p15:presenceInfo xmlns:p15="http://schemas.microsoft.com/office/powerpoint/2012/main" userId="S-1-5-21-3649012876-1825867495-937646333-6785" providerId="AD"/>
      </p:ext>
    </p:extLst>
  </p:cmAuthor>
  <p:cmAuthor id="2" name="Javier Nino" initials="JN" lastIdx="8" clrIdx="1">
    <p:extLst>
      <p:ext uri="{19B8F6BF-5375-455C-9EA6-DF929625EA0E}">
        <p15:presenceInfo xmlns:p15="http://schemas.microsoft.com/office/powerpoint/2012/main" userId="S-1-5-21-2127521184-1604012920-1887927527-3603171" providerId="AD"/>
      </p:ext>
    </p:extLst>
  </p:cmAuthor>
  <p:cmAuthor id="3" name="Mick Alberts" initials="MA" lastIdx="1" clrIdx="2">
    <p:extLst>
      <p:ext uri="{19B8F6BF-5375-455C-9EA6-DF929625EA0E}">
        <p15:presenceInfo xmlns:p15="http://schemas.microsoft.com/office/powerpoint/2012/main" userId="S-1-5-21-3649012876-1825867495-937646333-92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F2F2F2"/>
    <a:srgbClr val="4D6385"/>
    <a:srgbClr val="2F2F2F"/>
    <a:srgbClr val="0078D7"/>
    <a:srgbClr val="979797"/>
    <a:srgbClr val="00BCF2"/>
    <a:srgbClr val="FFFFFF"/>
    <a:srgbClr val="7F7F7F"/>
    <a:srgbClr val="003D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6" autoAdjust="0"/>
    <p:restoredTop sz="87971" autoAdjust="0"/>
  </p:normalViewPr>
  <p:slideViewPr>
    <p:cSldViewPr snapToGrid="0">
      <p:cViewPr varScale="1">
        <p:scale>
          <a:sx n="92" d="100"/>
          <a:sy n="92" d="100"/>
        </p:scale>
        <p:origin x="33" y="60"/>
      </p:cViewPr>
      <p:guideLst/>
    </p:cSldViewPr>
  </p:slideViewPr>
  <p:notesTextViewPr>
    <p:cViewPr>
      <p:scale>
        <a:sx n="1" d="1"/>
        <a:sy n="1" d="1"/>
      </p:scale>
      <p:origin x="0" y="0"/>
    </p:cViewPr>
  </p:notesTextViewPr>
  <p:sorterViewPr>
    <p:cViewPr>
      <p:scale>
        <a:sx n="50" d="100"/>
        <a:sy n="50" d="100"/>
      </p:scale>
      <p:origin x="0" y="0"/>
    </p:cViewPr>
  </p:sorter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7.xml"/><Relationship Id="rId18" Type="http://schemas.openxmlformats.org/officeDocument/2006/relationships/slideMaster" Target="slideMasters/slideMaster12.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5.xml"/><Relationship Id="rId34" Type="http://schemas.openxmlformats.org/officeDocument/2006/relationships/slide" Target="slides/slide13.xml"/><Relationship Id="rId42" Type="http://schemas.openxmlformats.org/officeDocument/2006/relationships/slide" Target="slides/slide21.xml"/><Relationship Id="rId47" Type="http://schemas.openxmlformats.org/officeDocument/2006/relationships/slide" Target="slides/slide26.xml"/><Relationship Id="rId50" Type="http://schemas.openxmlformats.org/officeDocument/2006/relationships/slide" Target="slides/slide29.xml"/><Relationship Id="rId55" Type="http://schemas.openxmlformats.org/officeDocument/2006/relationships/slide" Target="slides/slide34.xml"/><Relationship Id="rId63" Type="http://schemas.openxmlformats.org/officeDocument/2006/relationships/slide" Target="slides/slide42.xml"/><Relationship Id="rId68" Type="http://schemas.openxmlformats.org/officeDocument/2006/relationships/slide" Target="slides/slide47.xml"/><Relationship Id="rId76" Type="http://schemas.openxmlformats.org/officeDocument/2006/relationships/presProps" Target="presProps.xml"/><Relationship Id="rId7" Type="http://schemas.openxmlformats.org/officeDocument/2006/relationships/slideMaster" Target="slideMasters/slideMaster1.xml"/><Relationship Id="rId71" Type="http://schemas.openxmlformats.org/officeDocument/2006/relationships/slide" Target="slides/slide50.xml"/><Relationship Id="rId2" Type="http://schemas.openxmlformats.org/officeDocument/2006/relationships/customXml" Target="../customXml/item2.xml"/><Relationship Id="rId16" Type="http://schemas.openxmlformats.org/officeDocument/2006/relationships/slideMaster" Target="slideMasters/slideMaster10.xml"/><Relationship Id="rId29" Type="http://schemas.openxmlformats.org/officeDocument/2006/relationships/slide" Target="slides/slide8.xml"/><Relationship Id="rId11" Type="http://schemas.openxmlformats.org/officeDocument/2006/relationships/slideMaster" Target="slideMasters/slideMaster5.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slide" Target="slides/slide32.xml"/><Relationship Id="rId58" Type="http://schemas.openxmlformats.org/officeDocument/2006/relationships/slide" Target="slides/slide37.xml"/><Relationship Id="rId66" Type="http://schemas.openxmlformats.org/officeDocument/2006/relationships/slide" Target="slides/slide4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customXml" Target="../customXml/item5.xml"/><Relationship Id="rId61" Type="http://schemas.openxmlformats.org/officeDocument/2006/relationships/slide" Target="slides/slide40.xml"/><Relationship Id="rId10" Type="http://schemas.openxmlformats.org/officeDocument/2006/relationships/slideMaster" Target="slideMasters/slideMaster4.xml"/><Relationship Id="rId19" Type="http://schemas.openxmlformats.org/officeDocument/2006/relationships/slideMaster" Target="slideMasters/slideMaster13.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slide" Target="slides/slide39.xml"/><Relationship Id="rId65" Type="http://schemas.openxmlformats.org/officeDocument/2006/relationships/slide" Target="slides/slide44.xml"/><Relationship Id="rId73" Type="http://schemas.openxmlformats.org/officeDocument/2006/relationships/slide" Target="slides/slide52.xml"/><Relationship Id="rId78"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Master" Target="slideMasters/slideMaster8.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slide" Target="slides/slide35.xml"/><Relationship Id="rId64" Type="http://schemas.openxmlformats.org/officeDocument/2006/relationships/slide" Target="slides/slide43.xml"/><Relationship Id="rId69" Type="http://schemas.openxmlformats.org/officeDocument/2006/relationships/slide" Target="slides/slide48.xml"/><Relationship Id="rId77" Type="http://schemas.openxmlformats.org/officeDocument/2006/relationships/viewProps" Target="viewProps.xml"/><Relationship Id="rId8" Type="http://schemas.openxmlformats.org/officeDocument/2006/relationships/slideMaster" Target="slideMasters/slideMaster2.xml"/><Relationship Id="rId51" Type="http://schemas.openxmlformats.org/officeDocument/2006/relationships/slide" Target="slides/slide30.xml"/><Relationship Id="rId72" Type="http://schemas.openxmlformats.org/officeDocument/2006/relationships/slide" Target="slides/slide51.xml"/><Relationship Id="rId3" Type="http://schemas.openxmlformats.org/officeDocument/2006/relationships/customXml" Target="../customXml/item3.xml"/><Relationship Id="rId12" Type="http://schemas.openxmlformats.org/officeDocument/2006/relationships/slideMaster" Target="slideMasters/slideMaster6.xml"/><Relationship Id="rId17" Type="http://schemas.openxmlformats.org/officeDocument/2006/relationships/slideMaster" Target="slideMasters/slideMaster11.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slide" Target="slides/slide38.xml"/><Relationship Id="rId67" Type="http://schemas.openxmlformats.org/officeDocument/2006/relationships/slide" Target="slides/slide46.xml"/><Relationship Id="rId20" Type="http://schemas.openxmlformats.org/officeDocument/2006/relationships/slideMaster" Target="slideMasters/slideMaster14.xml"/><Relationship Id="rId41" Type="http://schemas.openxmlformats.org/officeDocument/2006/relationships/slide" Target="slides/slide20.xml"/><Relationship Id="rId54" Type="http://schemas.openxmlformats.org/officeDocument/2006/relationships/slide" Target="slides/slide33.xml"/><Relationship Id="rId62" Type="http://schemas.openxmlformats.org/officeDocument/2006/relationships/slide" Target="slides/slide41.xml"/><Relationship Id="rId70" Type="http://schemas.openxmlformats.org/officeDocument/2006/relationships/slide" Target="slides/slide49.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9.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99667D-2C2D-45BC-B1A2-8CA147B1609E}" type="datetimeFigureOut">
              <a:rPr lang="en-US" smtClean="0"/>
              <a:t>6/6/2018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484898-C74C-410F-827F-F5F157B684C3}" type="slidenum">
              <a:rPr lang="en-US" smtClean="0"/>
              <a:t>‹#›</a:t>
            </a:fld>
            <a:endParaRPr lang="en-US"/>
          </a:p>
        </p:txBody>
      </p:sp>
    </p:spTree>
    <p:extLst>
      <p:ext uri="{BB962C8B-B14F-4D97-AF65-F5344CB8AC3E}">
        <p14:creationId xmlns:p14="http://schemas.microsoft.com/office/powerpoint/2010/main" val="2880768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azure.microsoft.com/overview/azure-stack/use-cases/"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customers.microsoft.com/en-us/story/mitsui-co"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customers.microsoft.com/en-us/story/coats"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aka.ms/kw6oep"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customers.microsoft.com/en-us/story/malaysia-airlines-berhad"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aka.ms/a0zp7e"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tco.microsoft.com/"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8" Type="http://schemas.openxmlformats.org/officeDocument/2006/relationships/hyperlink" Target="https://azure.microsoft.com/en-us/blog/nested-virtualization-in-azure/" TargetMode="External"/><Relationship Id="rId13" Type="http://schemas.openxmlformats.org/officeDocument/2006/relationships/hyperlink" Target="https://www.intel.com/content/www/us/en/processors/xeon/scalable/xeon-scalable-platform.html" TargetMode="External"/><Relationship Id="rId3" Type="http://schemas.openxmlformats.org/officeDocument/2006/relationships/hyperlink" Target="https://azure.microsoft.com/en-us/blog/azure-m-series-vms-are-now-sap-hana-certified/" TargetMode="External"/><Relationship Id="rId7" Type="http://schemas.openxmlformats.org/officeDocument/2006/relationships/hyperlink" Target="https://azure.microsoft.com/en-us/blog/ncv3-vms-generally-available-other-gpus-expanding-regions/" TargetMode="External"/><Relationship Id="rId12" Type="http://schemas.openxmlformats.org/officeDocument/2006/relationships/hyperlink" Target="https://aka.ms/azurenvblog"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azure.microsoft.com/en-us/services/virtual-machines/data-science-virtual-machines/" TargetMode="External"/><Relationship Id="rId11" Type="http://schemas.openxmlformats.org/officeDocument/2006/relationships/hyperlink" Target="https://docs.microsoft.com/en-us/azure/virtual-machines/windows/sizes-storage" TargetMode="External"/><Relationship Id="rId5" Type="http://schemas.openxmlformats.org/officeDocument/2006/relationships/hyperlink" Target="https://azure.microsoft.com/en-us/services/batch-ai/" TargetMode="External"/><Relationship Id="rId10" Type="http://schemas.openxmlformats.org/officeDocument/2006/relationships/hyperlink" Target="https://docs.microsoft.com/en-us/azure/virtual-machines/windows/sizes-compute" TargetMode="External"/><Relationship Id="rId4" Type="http://schemas.openxmlformats.org/officeDocument/2006/relationships/hyperlink" Target="https://azure.microsoft.com/en-us/services/batch/" TargetMode="External"/><Relationship Id="rId9" Type="http://schemas.openxmlformats.org/officeDocument/2006/relationships/hyperlink" Target="https://docs.microsoft.com/en-us/azure/virtual-machines/windows/sizes-memory" TargetMode="External"/><Relationship Id="rId14" Type="http://schemas.openxmlformats.org/officeDocument/2006/relationships/hyperlink" Target="https://go.microsoft.com/fwlink/?LinkId=692100&amp;clcid=0x409"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aka.ms/azurenvblog"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www.intel.com/content/www/us/en/processors/xeon/scalable/xeon-scalable-platform.html" TargetMode="External"/></Relationships>
</file>

<file path=ppt/notesSlides/_rels/notesSlide37.xml.rels><?xml version="1.0" encoding="UTF-8" standalone="yes"?>
<Relationships xmlns="http://schemas.openxmlformats.org/package/2006/relationships"><Relationship Id="rId8" Type="http://schemas.openxmlformats.org/officeDocument/2006/relationships/hyperlink" Target="https://go.microsoft.com/fwlink/?LinkId=692100&amp;clcid=0x409" TargetMode="External"/><Relationship Id="rId3" Type="http://schemas.openxmlformats.org/officeDocument/2006/relationships/hyperlink" Target="https://azure.microsoft.com/en-us/services/batch/" TargetMode="External"/><Relationship Id="rId7" Type="http://schemas.openxmlformats.org/officeDocument/2006/relationships/hyperlink" Target="https://azure.microsoft.com/en-us/blog/azure-m-series-vms-are-now-sap-hana-certified/"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azure.microsoft.com/en-us/blog/ncv3-vms-generally-available-other-gpus-expanding-regions/" TargetMode="External"/><Relationship Id="rId5" Type="http://schemas.openxmlformats.org/officeDocument/2006/relationships/hyperlink" Target="https://azure.microsoft.com/en-us/services/virtual-machines/data-science-virtual-machines/" TargetMode="External"/><Relationship Id="rId4" Type="http://schemas.openxmlformats.org/officeDocument/2006/relationships/hyperlink" Target="https://azure.microsoft.com/en-us/services/batch-ai/"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azure.microsoft.com/en-us/services/container-service/" TargetMode="External"/><Relationship Id="rId7" Type="http://schemas.openxmlformats.org/officeDocument/2006/relationships/hyperlink" Target="https://azure.microsoft.com/en-us/services/application-gateway/"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azure.microsoft.com/en-us/services/load-balancer/" TargetMode="External"/><Relationship Id="rId5" Type="http://schemas.openxmlformats.org/officeDocument/2006/relationships/hyperlink" Target="https://azure.microsoft.com/en-us/updates/auto-os-upgrades/" TargetMode="External"/><Relationship Id="rId4" Type="http://schemas.openxmlformats.org/officeDocument/2006/relationships/hyperlink" Target="https://azure.microsoft.com/en-us/services/service-fabric/"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Hello, and welcome to our overview of Azure Infrastructure-as-a-Service offerings.</a:t>
            </a:r>
          </a:p>
          <a:p>
            <a:endParaRPr lang="en-US"/>
          </a:p>
          <a:p>
            <a:r>
              <a:rPr lang="en-US"/>
              <a:t>I am, [name, title, company]</a:t>
            </a:r>
          </a:p>
          <a:p>
            <a:endParaRPr lang="en-US"/>
          </a:p>
          <a:p>
            <a:r>
              <a:rPr lang="en-US"/>
              <a:t>[speaker introduces expertise in this area]</a:t>
            </a:r>
          </a:p>
          <a:p>
            <a:endParaRPr lang="en-US"/>
          </a:p>
          <a:p>
            <a:r>
              <a:rPr lang="en-US"/>
              <a:t>Let’s jump in …</a:t>
            </a:r>
          </a:p>
        </p:txBody>
      </p:sp>
      <p:sp>
        <p:nvSpPr>
          <p:cNvPr id="4" name="Slide Number Placeholder 3"/>
          <p:cNvSpPr>
            <a:spLocks noGrp="1"/>
          </p:cNvSpPr>
          <p:nvPr>
            <p:ph type="sldNum" sz="quarter" idx="10"/>
          </p:nvPr>
        </p:nvSpPr>
        <p:spPr/>
        <p:txBody>
          <a:bodyPr/>
          <a:lstStyle/>
          <a:p>
            <a:fld id="{D0741AF3-8026-4864-88D3-A786FFF5810E}" type="slidenum">
              <a:rPr lang="en-US" smtClean="0"/>
              <a:t>1</a:t>
            </a:fld>
            <a:endParaRPr lang="en-US"/>
          </a:p>
        </p:txBody>
      </p:sp>
    </p:spTree>
    <p:extLst>
      <p:ext uri="{BB962C8B-B14F-4D97-AF65-F5344CB8AC3E}">
        <p14:creationId xmlns:p14="http://schemas.microsoft.com/office/powerpoint/2010/main" val="421952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400" b="0" i="0" kern="1200" dirty="0">
                <a:solidFill>
                  <a:schemeClr val="tx1"/>
                </a:solidFill>
                <a:effectLst/>
                <a:latin typeface="+mn-lt"/>
                <a:ea typeface="+mn-ea"/>
                <a:cs typeface="+mn-cs"/>
              </a:rPr>
              <a:t>Azure Infrastructure as a Service provides customers with a secure and familiar platform, so IT can move their Microsoft on-premises applications in cost effective way. Microsoft applications and Azure have been built to work better together with flexibility, high compatibility and hybrid capabilities.  </a:t>
            </a:r>
            <a:endParaRPr lang="en-US" sz="1400" b="0" i="0" dirty="0">
              <a:effectLst/>
            </a:endParaRPr>
          </a:p>
          <a:p>
            <a:pPr rtl="0" fontAlgn="base"/>
            <a:r>
              <a:rPr lang="en-US" sz="1400" b="0" i="0" kern="1200" dirty="0">
                <a:solidFill>
                  <a:schemeClr val="tx1"/>
                </a:solidFill>
                <a:effectLst/>
                <a:latin typeface="+mn-lt"/>
                <a:ea typeface="+mn-ea"/>
                <a:cs typeface="+mn-cs"/>
              </a:rPr>
              <a:t>  </a:t>
            </a:r>
            <a:endParaRPr lang="en-US" sz="1400" b="0" i="0" dirty="0">
              <a:effectLst/>
            </a:endParaRPr>
          </a:p>
          <a:p>
            <a:pPr rtl="0" fontAlgn="base"/>
            <a:r>
              <a:rPr lang="en-US" sz="1400" b="0" i="0" kern="1200" dirty="0">
                <a:solidFill>
                  <a:schemeClr val="tx1"/>
                </a:solidFill>
                <a:effectLst/>
                <a:latin typeface="+mn-lt"/>
                <a:ea typeface="+mn-ea"/>
                <a:cs typeface="+mn-cs"/>
              </a:rPr>
              <a:t>Customers can use the same familiar technologies they have been using for years without learning about new platforms, processes and procedures to speed productivity, reduce onboarding time with systems their staff is already familiar with, and lower staffing costs without the need for highly specialized or trained users. </a:t>
            </a:r>
            <a:endParaRPr lang="en-US" sz="1400" b="0" i="0" dirty="0">
              <a:effectLst/>
            </a:endParaRPr>
          </a:p>
          <a:p>
            <a:pPr rtl="0" fontAlgn="base"/>
            <a:r>
              <a:rPr lang="en-US" sz="1400" b="0" i="0" kern="1200" dirty="0">
                <a:solidFill>
                  <a:schemeClr val="tx1"/>
                </a:solidFill>
                <a:effectLst/>
                <a:latin typeface="+mn-lt"/>
                <a:ea typeface="+mn-ea"/>
                <a:cs typeface="+mn-cs"/>
              </a:rPr>
              <a:t> </a:t>
            </a:r>
            <a:endParaRPr lang="en-US" sz="1400" b="0" i="0" dirty="0">
              <a:effectLst/>
            </a:endParaRPr>
          </a:p>
          <a:p>
            <a:pPr rtl="0" fontAlgn="base"/>
            <a:r>
              <a:rPr lang="en-US" sz="1400" b="0" i="0" kern="1200" dirty="0">
                <a:solidFill>
                  <a:schemeClr val="tx1"/>
                </a:solidFill>
                <a:effectLst/>
                <a:latin typeface="+mn-lt"/>
                <a:ea typeface="+mn-ea"/>
                <a:cs typeface="+mn-cs"/>
              </a:rPr>
              <a:t>The previously listed challenges are directly addressed in the following manner: </a:t>
            </a:r>
            <a:endParaRPr lang="en-US" sz="1400" b="0" i="0" dirty="0">
              <a:effectLst/>
            </a:endParaRPr>
          </a:p>
          <a:p>
            <a:pPr rtl="0" fontAlgn="base"/>
            <a:r>
              <a:rPr lang="en-US" sz="1400" b="0" i="0" kern="1200" dirty="0">
                <a:solidFill>
                  <a:schemeClr val="tx1"/>
                </a:solidFill>
                <a:effectLst/>
                <a:latin typeface="+mn-lt"/>
                <a:ea typeface="+mn-ea"/>
                <a:cs typeface="+mn-cs"/>
              </a:rPr>
              <a:t> </a:t>
            </a:r>
            <a:endParaRPr lang="en-US" sz="1400" b="0" i="0" dirty="0">
              <a:effectLst/>
            </a:endParaRPr>
          </a:p>
          <a:p>
            <a:pPr rtl="0" fontAlgn="base"/>
            <a:r>
              <a:rPr lang="en-US" sz="1400" b="0" i="0" kern="1200" dirty="0">
                <a:solidFill>
                  <a:schemeClr val="tx1"/>
                </a:solidFill>
                <a:effectLst/>
                <a:latin typeface="+mn-lt"/>
                <a:ea typeface="+mn-ea"/>
                <a:cs typeface="+mn-cs"/>
              </a:rPr>
              <a:t>Get unparalleled cost savings – by keeping your Microsoft workloads on a Microsoft platform, you can take advantage of increased savings through licensing perks, the Azure Hybrid Benefit, and increased operational efficiencies. </a:t>
            </a:r>
            <a:r>
              <a:rPr lang="en-US" sz="1400" b="1" i="0" kern="1200" dirty="0">
                <a:solidFill>
                  <a:schemeClr val="tx1"/>
                </a:solidFill>
                <a:effectLst/>
                <a:latin typeface="+mn-lt"/>
                <a:ea typeface="+mn-ea"/>
                <a:cs typeface="+mn-cs"/>
              </a:rPr>
              <a:t>Save up to 67% compared to AWS RIs.</a:t>
            </a:r>
          </a:p>
          <a:p>
            <a:pPr rtl="0" fontAlgn="base"/>
            <a:r>
              <a:rPr lang="en-US" sz="1400" b="0" i="0" kern="1200" dirty="0">
                <a:solidFill>
                  <a:schemeClr val="tx1"/>
                </a:solidFill>
                <a:effectLst/>
                <a:latin typeface="+mn-lt"/>
                <a:ea typeface="+mn-ea"/>
                <a:cs typeface="+mn-cs"/>
              </a:rPr>
              <a:t> </a:t>
            </a:r>
            <a:endParaRPr lang="en-US" sz="1400" b="0" i="0" dirty="0">
              <a:effectLst/>
            </a:endParaRPr>
          </a:p>
          <a:p>
            <a:pPr rtl="0" fontAlgn="base"/>
            <a:r>
              <a:rPr lang="en-US" sz="1400" b="0" i="0" kern="1200" dirty="0">
                <a:solidFill>
                  <a:schemeClr val="tx1"/>
                </a:solidFill>
                <a:effectLst/>
                <a:latin typeface="+mn-lt"/>
                <a:ea typeface="+mn-ea"/>
                <a:cs typeface="+mn-cs"/>
              </a:rPr>
              <a:t>Easily plan migrations – remove the ambiguity of moving to the cloud with tactical steps designed to guide you on your way. We've helped numerous organizations map out and execute their migration strategies.  Also leverage a variety of tools available to you, including Azure Migrate. </a:t>
            </a:r>
            <a:r>
              <a:rPr lang="en-US" sz="1400" b="1" i="0" kern="1200" dirty="0">
                <a:solidFill>
                  <a:schemeClr val="tx1"/>
                </a:solidFill>
                <a:effectLst/>
                <a:latin typeface="+mn-lt"/>
                <a:ea typeface="+mn-ea"/>
                <a:cs typeface="+mn-cs"/>
              </a:rPr>
              <a:t>Reduce datacenter footprint.</a:t>
            </a:r>
          </a:p>
          <a:p>
            <a:pPr rtl="0" fontAlgn="base"/>
            <a:r>
              <a:rPr lang="en-US" sz="1400" b="0" i="0" kern="1200" dirty="0">
                <a:solidFill>
                  <a:schemeClr val="tx1"/>
                </a:solidFill>
                <a:effectLst/>
                <a:latin typeface="+mn-lt"/>
                <a:ea typeface="+mn-ea"/>
                <a:cs typeface="+mn-cs"/>
              </a:rPr>
              <a:t> </a:t>
            </a:r>
            <a:endParaRPr lang="en-US" sz="1400" b="0" i="0" dirty="0">
              <a:effectLst/>
            </a:endParaRPr>
          </a:p>
          <a:p>
            <a:pPr rtl="0" fontAlgn="base"/>
            <a:r>
              <a:rPr lang="en-US" sz="1400" b="0" i="0" kern="1200" dirty="0">
                <a:solidFill>
                  <a:schemeClr val="tx1"/>
                </a:solidFill>
                <a:effectLst/>
                <a:latin typeface="+mn-lt"/>
                <a:ea typeface="+mn-ea"/>
                <a:cs typeface="+mn-cs"/>
              </a:rPr>
              <a:t>First, class first party support – no need to switch back and forth between workload and platform providers. When you stick with Microsoft, there's only source for your support needs. </a:t>
            </a:r>
            <a:r>
              <a:rPr lang="en-US" sz="1400" b="1" i="0" kern="1200" dirty="0">
                <a:solidFill>
                  <a:schemeClr val="tx1"/>
                </a:solidFill>
                <a:effectLst/>
                <a:latin typeface="+mn-lt"/>
                <a:ea typeface="+mn-ea"/>
                <a:cs typeface="+mn-cs"/>
              </a:rPr>
              <a:t>One source for service and support.</a:t>
            </a:r>
          </a:p>
          <a:p>
            <a:pPr rtl="0" fontAlgn="base"/>
            <a:r>
              <a:rPr lang="en-US" sz="1400" b="1" i="0" kern="1200" dirty="0">
                <a:solidFill>
                  <a:schemeClr val="tx1"/>
                </a:solidFill>
                <a:effectLst/>
                <a:latin typeface="+mn-lt"/>
                <a:ea typeface="+mn-ea"/>
                <a:cs typeface="+mn-cs"/>
              </a:rPr>
              <a:t> </a:t>
            </a:r>
            <a:endParaRPr lang="en-US" sz="1400" b="1" i="0" dirty="0">
              <a:effectLst/>
            </a:endParaRPr>
          </a:p>
          <a:p>
            <a:pPr rtl="0" fontAlgn="base"/>
            <a:r>
              <a:rPr lang="en-US" sz="1400" b="0" i="0" kern="1200" dirty="0">
                <a:solidFill>
                  <a:schemeClr val="tx1"/>
                </a:solidFill>
                <a:effectLst/>
                <a:latin typeface="+mn-lt"/>
                <a:ea typeface="+mn-ea"/>
                <a:cs typeface="+mn-cs"/>
              </a:rPr>
              <a:t>Modernize your apps beyond infrastructure - With Azure IaaS customers can build upon their existing investments in a highly flexible manner that allows you to move between the cloud and back depending on your specific organizational needs.   </a:t>
            </a:r>
            <a:r>
              <a:rPr lang="en-US" sz="1400" b="1" i="0" kern="1200" dirty="0">
                <a:solidFill>
                  <a:schemeClr val="tx1"/>
                </a:solidFill>
                <a:effectLst/>
                <a:latin typeface="+mn-lt"/>
                <a:ea typeface="+mn-ea"/>
                <a:cs typeface="+mn-cs"/>
              </a:rPr>
              <a:t>Gain up to 80% efficiency with Azure PaaS.</a:t>
            </a:r>
          </a:p>
          <a:p>
            <a:pPr rtl="0" fontAlgn="base"/>
            <a:endParaRPr lang="en-US" sz="1400" b="0" i="0" kern="1200" dirty="0">
              <a:solidFill>
                <a:schemeClr val="tx1"/>
              </a:solidFill>
              <a:effectLst/>
              <a:latin typeface="+mn-lt"/>
              <a:ea typeface="+mn-ea"/>
              <a:cs typeface="+mn-cs"/>
            </a:endParaRPr>
          </a:p>
          <a:p>
            <a:pPr rtl="0" fontAlgn="base"/>
            <a:endParaRPr lang="en-US" sz="1400" b="0" i="0" kern="1200" dirty="0">
              <a:solidFill>
                <a:schemeClr val="tx1"/>
              </a:solidFill>
              <a:effectLst/>
              <a:latin typeface="+mn-lt"/>
              <a:ea typeface="+mn-ea"/>
              <a:cs typeface="+mn-cs"/>
            </a:endParaRPr>
          </a:p>
          <a:p>
            <a:pPr rtl="0" fontAlgn="base"/>
            <a:endParaRPr lang="en-US" sz="1400" b="0" i="0" kern="1200" dirty="0">
              <a:solidFill>
                <a:schemeClr val="tx1"/>
              </a:solidFill>
              <a:effectLst/>
              <a:latin typeface="+mn-lt"/>
              <a:ea typeface="+mn-ea"/>
              <a:cs typeface="+mn-cs"/>
            </a:endParaRPr>
          </a:p>
          <a:p>
            <a:pPr rtl="0" fontAlgn="base"/>
            <a:endParaRPr lang="en-US" sz="1400" b="0" i="0" kern="1200" dirty="0">
              <a:solidFill>
                <a:schemeClr val="tx1"/>
              </a:solidFill>
              <a:effectLst/>
              <a:latin typeface="+mn-lt"/>
              <a:ea typeface="+mn-ea"/>
              <a:cs typeface="+mn-cs"/>
            </a:endParaRPr>
          </a:p>
          <a:p>
            <a:pPr rtl="0" fontAlgn="base"/>
            <a:endParaRPr lang="en-US" sz="1400" b="0" i="0" kern="1200" dirty="0">
              <a:solidFill>
                <a:schemeClr val="tx1"/>
              </a:solidFill>
              <a:effectLst/>
              <a:latin typeface="+mn-lt"/>
              <a:ea typeface="+mn-ea"/>
              <a:cs typeface="+mn-cs"/>
            </a:endParaRPr>
          </a:p>
          <a:p>
            <a:pPr rtl="0" fontAlgn="base"/>
            <a:endParaRPr lang="en-US" sz="1400" b="0" i="0" kern="1200" dirty="0">
              <a:solidFill>
                <a:schemeClr val="tx1"/>
              </a:solidFill>
              <a:effectLst/>
              <a:latin typeface="+mn-lt"/>
              <a:ea typeface="+mn-ea"/>
              <a:cs typeface="+mn-cs"/>
            </a:endParaRPr>
          </a:p>
          <a:p>
            <a:pPr rtl="0" fontAlgn="base"/>
            <a:r>
              <a:rPr lang="en-US" sz="1400" b="0" i="0" kern="1200" dirty="0">
                <a:solidFill>
                  <a:schemeClr val="tx1"/>
                </a:solidFill>
                <a:effectLst/>
                <a:latin typeface="+mn-lt"/>
                <a:ea typeface="+mn-ea"/>
                <a:cs typeface="+mn-cs"/>
              </a:rPr>
              <a:t>Proof point sources: </a:t>
            </a:r>
          </a:p>
          <a:p>
            <a:r>
              <a:rPr lang="en-US" sz="1400" dirty="0">
                <a:latin typeface="Segoe UI" panose="020B0502040204020203" pitchFamily="34" charset="0"/>
                <a:cs typeface="Segoe UI" panose="020B0502040204020203" pitchFamily="34" charset="0"/>
              </a:rPr>
              <a:t>* The Total Economic Impact Of Microsoft Azure IaaS, June 2017</a:t>
            </a:r>
          </a:p>
          <a:p>
            <a:r>
              <a:rPr lang="en-US" sz="1400" dirty="0">
                <a:latin typeface="Segoe UI" panose="020B0502040204020203" pitchFamily="34" charset="0"/>
                <a:cs typeface="Segoe UI" panose="020B0502040204020203" pitchFamily="34" charset="0"/>
              </a:rPr>
              <a:t>** The Total Economic Impact of Microsoft Azure Platform-as-a-Service, June 2016</a:t>
            </a:r>
          </a:p>
          <a:p>
            <a:pPr defTabSz="950189" fontAlgn="base">
              <a:lnSpc>
                <a:spcPct val="90000"/>
              </a:lnSpc>
              <a:spcBef>
                <a:spcPct val="0"/>
              </a:spcBef>
              <a:spcAft>
                <a:spcPct val="0"/>
              </a:spcAft>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2510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a:solidFill>
                  <a:schemeClr val="bg1"/>
                </a:solidFill>
                <a:latin typeface="Segoe UI" pitchFamily="34" charset="0"/>
              </a:rPr>
              <a:t>ISVs get your apps certified and putting them in front of over 500k Azure customers</a:t>
            </a:r>
          </a:p>
          <a:p>
            <a:r>
              <a:rPr lang="en-US" sz="800">
                <a:solidFill>
                  <a:schemeClr val="bg1"/>
                </a:solidFill>
                <a:latin typeface="Segoe UI" pitchFamily="34" charset="0"/>
              </a:rPr>
              <a:t>Flexible pricing model: PAYG and BYOL</a:t>
            </a:r>
          </a:p>
        </p:txBody>
      </p:sp>
      <p:sp>
        <p:nvSpPr>
          <p:cNvPr id="4" name="Slide Number Placeholder 3"/>
          <p:cNvSpPr>
            <a:spLocks noGrp="1"/>
          </p:cNvSpPr>
          <p:nvPr>
            <p:ph type="sldNum" sz="quarter" idx="10"/>
          </p:nvPr>
        </p:nvSpPr>
        <p:spPr/>
        <p:txBody>
          <a:bodyPr/>
          <a:lstStyle/>
          <a:p>
            <a:pPr defTabSz="931774">
              <a:defRPr/>
            </a:pPr>
            <a:fld id="{36DAC288-28CF-40C3-A408-271E9A37F250}" type="slidenum">
              <a:rPr lang="en-US">
                <a:solidFill>
                  <a:prstClr val="black"/>
                </a:solidFill>
                <a:latin typeface="Arial"/>
                <a:cs typeface="Arial" pitchFamily="34" charset="0"/>
              </a:rPr>
              <a:pPr defTabSz="931774">
                <a:defRPr/>
              </a:pPr>
              <a:t>11</a:t>
            </a:fld>
            <a:endParaRPr lang="en-US">
              <a:solidFill>
                <a:prstClr val="black"/>
              </a:solidFill>
              <a:latin typeface="Arial"/>
              <a:cs typeface="Arial" pitchFamily="34" charset="0"/>
            </a:endParaRPr>
          </a:p>
        </p:txBody>
      </p:sp>
    </p:spTree>
    <p:extLst>
      <p:ext uri="{BB962C8B-B14F-4D97-AF65-F5344CB8AC3E}">
        <p14:creationId xmlns:p14="http://schemas.microsoft.com/office/powerpoint/2010/main" val="15381206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1774">
              <a:buFontTx/>
              <a:buNone/>
              <a:defRPr/>
            </a:pPr>
            <a:r>
              <a:rPr lang="en-US" baseline="0" dirty="0"/>
              <a:t>You saw how Rio Tinto benefited by migrating their SAP landscape to Azure, Now let’s talk about a customer that’s running SAP HANA on Azure.</a:t>
            </a:r>
          </a:p>
          <a:p>
            <a:pPr marL="171450" indent="-171450" defTabSz="931774">
              <a:buFontTx/>
              <a:buChar char="-"/>
              <a:defRPr/>
            </a:pPr>
            <a:r>
              <a:rPr lang="en-US" baseline="0" dirty="0" err="1"/>
              <a:t>RockWell</a:t>
            </a:r>
            <a:r>
              <a:rPr lang="en-US" baseline="0" dirty="0"/>
              <a:t> Automation is a leading industrial automation company with 22,500 employees and customers in more than 80 countries.</a:t>
            </a:r>
          </a:p>
          <a:p>
            <a:pPr marL="171450" indent="-171450" defTabSz="931774">
              <a:buFontTx/>
              <a:buChar char="-"/>
              <a:defRPr/>
            </a:pPr>
            <a:r>
              <a:rPr lang="en-US" sz="1224" b="0" i="0" kern="1200" dirty="0">
                <a:solidFill>
                  <a:schemeClr val="tx1"/>
                </a:solidFill>
                <a:effectLst/>
                <a:latin typeface="+mn-lt"/>
                <a:ea typeface="+mn-ea"/>
                <a:cs typeface="+mn-cs"/>
              </a:rPr>
              <a:t>Rockwell Automation wanted to strengthen its competitive advantage and open new business opportunities in the oil and gas industry by automating the collection and analysis of data from remote installations across the petroleum supply chain.</a:t>
            </a:r>
          </a:p>
          <a:p>
            <a:pPr marL="171450" marR="0" lvl="0" indent="-171450" algn="l" defTabSz="931774" rtl="0" eaLnBrk="1" fontAlgn="auto" latinLnBrk="0" hangingPunct="1">
              <a:lnSpc>
                <a:spcPct val="100000"/>
              </a:lnSpc>
              <a:spcBef>
                <a:spcPts val="0"/>
              </a:spcBef>
              <a:spcAft>
                <a:spcPts val="0"/>
              </a:spcAft>
              <a:buClrTx/>
              <a:buSzTx/>
              <a:buFontTx/>
              <a:buChar char="-"/>
              <a:tabLst/>
              <a:defRPr/>
            </a:pPr>
            <a:r>
              <a:rPr lang="en-US" baseline="0" dirty="0"/>
              <a:t>Rockwell chose Azure for their HANA deployments and decided to go with the purpose built SAP HANA infrastructure for scale and performance. </a:t>
            </a:r>
          </a:p>
          <a:p>
            <a:pPr marL="171450" indent="-171450" defTabSz="931774">
              <a:buFontTx/>
              <a:buChar char="-"/>
              <a:defRPr/>
            </a:pPr>
            <a:r>
              <a:rPr lang="en-US" baseline="0" dirty="0"/>
              <a:t>In addition to HANA, </a:t>
            </a:r>
            <a:r>
              <a:rPr lang="en-US" baseline="0" dirty="0" err="1"/>
              <a:t>RockWell</a:t>
            </a:r>
            <a:r>
              <a:rPr lang="en-US" baseline="0" dirty="0"/>
              <a:t> is using Azure IoT and Azure ML to combine data from HANA and non-HANA sources, apply advanced analytics and predict failures of their industrial systems. </a:t>
            </a:r>
          </a:p>
          <a:p>
            <a:pPr defTabSz="931774">
              <a:defRPr/>
            </a:pPr>
            <a:endParaRPr lang="en-US" baseline="0" dirty="0"/>
          </a:p>
          <a:p>
            <a:pPr marL="285750" indent="-285750" defTabSz="931774">
              <a:buFontTx/>
              <a:buChar char="-"/>
              <a:defRPr/>
            </a:pPr>
            <a:r>
              <a:rPr lang="en-US" baseline="0" dirty="0"/>
              <a:t>With this, they’re saving ~$300k each day by predicting maintenance scenarios ahead of time. </a:t>
            </a:r>
          </a:p>
          <a:p>
            <a:pPr marL="285750" indent="-285750" defTabSz="931774">
              <a:buFontTx/>
              <a:buChar char="-"/>
              <a:defRPr/>
            </a:pPr>
            <a:r>
              <a:rPr lang="en-US" baseline="0" dirty="0"/>
              <a:t>A great example of a customer benefiting from not only running HANA on Azure but also by taking advantage of the intelligence services in Azure.</a:t>
            </a:r>
          </a:p>
          <a:p>
            <a:pPr defTabSz="931774">
              <a:defRPr/>
            </a:pPr>
            <a:endParaRPr lang="en-US" baseline="0" dirty="0"/>
          </a:p>
        </p:txBody>
      </p:sp>
      <p:sp>
        <p:nvSpPr>
          <p:cNvPr id="4" name="Slide Number Placeholder 3"/>
          <p:cNvSpPr>
            <a:spLocks noGrp="1"/>
          </p:cNvSpPr>
          <p:nvPr>
            <p:ph type="sldNum" sz="quarter" idx="10"/>
          </p:nvPr>
        </p:nvSpPr>
        <p:spPr/>
        <p:txBody>
          <a:bodyPr/>
          <a:lstStyle/>
          <a:p>
            <a:pPr defTabSz="931774">
              <a:defRPr/>
            </a:pPr>
            <a:fld id="{7A5B5767-0D9E-4B6D-8CB9-64A15166C331}" type="slidenum">
              <a:rPr lang="en-US">
                <a:solidFill>
                  <a:prstClr val="black"/>
                </a:solidFill>
                <a:latin typeface="Calibri" panose="020F0502020204030204"/>
              </a:rPr>
              <a:pPr defTabSz="931774">
                <a:defRPr/>
              </a:pPr>
              <a:t>12</a:t>
            </a:fld>
            <a:endParaRPr lang="en-US">
              <a:solidFill>
                <a:prstClr val="black"/>
              </a:solidFill>
              <a:latin typeface="Calibri" panose="020F0502020204030204"/>
            </a:endParaRPr>
          </a:p>
        </p:txBody>
      </p:sp>
    </p:spTree>
    <p:extLst>
      <p:ext uri="{BB962C8B-B14F-4D97-AF65-F5344CB8AC3E}">
        <p14:creationId xmlns:p14="http://schemas.microsoft.com/office/powerpoint/2010/main" val="373119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to the cloud is a journey unique to each organization. It’s not an all-or-nothing scenario—you can keep as much of your infrastructure on-premises or move it to the cloud as you need to optimize your </a:t>
            </a:r>
            <a:r>
              <a:rPr lang="en-US" dirty="0" err="1"/>
              <a:t>compute</a:t>
            </a:r>
            <a:r>
              <a:rPr lang="en-US" dirty="0"/>
              <a:t>, networking, and storage needs. Azure Infrastructure-as-a-Service solutions make it easy to tailor a solution that is right for you. </a:t>
            </a:r>
            <a:endParaRPr lang="en-US"/>
          </a:p>
          <a:p>
            <a:endParaRPr lang="en-US"/>
          </a:p>
          <a:p>
            <a:r>
              <a:rPr lang="en-US"/>
              <a:t>Simply put, Azure IaaS helps you connect your on-premises infrastructure to the Cloud.</a:t>
            </a:r>
          </a:p>
          <a:p>
            <a:endParaRPr lang="en-US"/>
          </a:p>
          <a:p>
            <a:pPr marL="174708" indent="-174708">
              <a:buFont typeface="Arial" panose="020B0604020202020204" pitchFamily="34" charset="0"/>
              <a:buChar char="•"/>
            </a:pPr>
            <a:r>
              <a:rPr lang="en-US"/>
              <a:t>You might want to with networking offerings, such as Express Route or VPN. </a:t>
            </a:r>
          </a:p>
          <a:p>
            <a:pPr marL="174708" indent="-174708">
              <a:buFont typeface="Arial" panose="020B0604020202020204" pitchFamily="34" charset="0"/>
              <a:buChar char="•"/>
            </a:pPr>
            <a:r>
              <a:rPr lang="en-US"/>
              <a:t>If you would like to move some of your virtual machine compute capacity to the Cloud, you can save money with Azure Hybrid Benefit.</a:t>
            </a:r>
          </a:p>
          <a:p>
            <a:pPr marL="640594" lvl="1" indent="-174708">
              <a:buFont typeface="Arial" panose="020B0604020202020204" pitchFamily="34" charset="0"/>
              <a:buChar char="•"/>
            </a:pPr>
            <a:r>
              <a:rPr lang="en-US"/>
              <a:t>And, if you are running SQL Server, you can move it to a Virtual Machine, or to a SQL managed instance.</a:t>
            </a:r>
          </a:p>
          <a:p>
            <a:pPr marL="174708" indent="-174708">
              <a:buFont typeface="Arial" panose="020B0604020202020204" pitchFamily="34" charset="0"/>
              <a:buChar char="•"/>
            </a:pPr>
            <a:r>
              <a:rPr lang="en-US"/>
              <a:t>You can also easily migrate your storage from on-premises to the cloud with Azure IaaS.</a:t>
            </a:r>
          </a:p>
          <a:p>
            <a:pPr marL="174708" indent="-174708">
              <a:buFont typeface="Arial" panose="020B0604020202020204" pitchFamily="34" charset="0"/>
              <a:buChar char="•"/>
            </a:pPr>
            <a:r>
              <a:rPr lang="en-US"/>
              <a:t>Azure Stack enables you to build the same components for your on-premises infrastructure as for your Cloud infrastructure, so there is no need to build components twice, making infrastructure management easy!</a:t>
            </a:r>
          </a:p>
          <a:p>
            <a:pPr marL="174708" indent="-174708">
              <a:buFont typeface="Arial" panose="020B0604020202020204" pitchFamily="34" charset="0"/>
              <a:buChar char="•"/>
            </a:pPr>
            <a:endParaRPr lang="en-US"/>
          </a:p>
          <a:p>
            <a:r>
              <a:rPr lang="en-US"/>
              <a:t>Once you are connected to the cloud, Azure Active Directory helps you with identity management across all of your assets.</a:t>
            </a:r>
          </a:p>
          <a:p>
            <a:endParaRPr lang="en-US"/>
          </a:p>
          <a:p>
            <a:r>
              <a:rPr lang="en-US"/>
              <a:t>Now that you’ve built a secure, cloud-based infrastructure, it’s time to start migrating your data …</a:t>
            </a:r>
          </a:p>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2991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spc="0" dirty="0">
                <a:gradFill>
                  <a:gsLst>
                    <a:gs pos="1250">
                      <a:srgbClr val="FFFFFF"/>
                    </a:gs>
                    <a:gs pos="100000">
                      <a:srgbClr val="FFFFFF"/>
                    </a:gs>
                  </a:gsLst>
                  <a:lin ang="5400000" scaled="0"/>
                </a:gradFill>
                <a:latin typeface="Segoe UI Light"/>
                <a:ea typeface="Times New Roman" panose="02020603050405020304" pitchFamily="18" charset="0"/>
                <a:cs typeface="Times New Roman" panose="02020603050405020304" pitchFamily="18" charset="0"/>
              </a:rPr>
              <a:t>Azure Stack is an extension of Azure.  We’re trying to make this ring true in everything we do – use cases, product capabilities, support, ecosystem approach, packaging/pricing,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spc="0" dirty="0">
              <a:gradFill>
                <a:gsLst>
                  <a:gs pos="1250">
                    <a:srgbClr val="FFFFFF"/>
                  </a:gs>
                  <a:gs pos="100000">
                    <a:srgbClr val="FFFFFF"/>
                  </a:gs>
                </a:gsLst>
                <a:lin ang="5400000" scaled="0"/>
              </a:gradFill>
              <a:latin typeface="Segoe UI Light"/>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spc="0" dirty="0">
                <a:gradFill>
                  <a:gsLst>
                    <a:gs pos="1250">
                      <a:srgbClr val="FFFFFF"/>
                    </a:gs>
                    <a:gs pos="100000">
                      <a:srgbClr val="FFFFFF"/>
                    </a:gs>
                  </a:gsLst>
                  <a:lin ang="5400000" scaled="0"/>
                </a:gradFill>
                <a:latin typeface="Segoe UI Light"/>
                <a:ea typeface="Times New Roman" panose="02020603050405020304" pitchFamily="18" charset="0"/>
                <a:cs typeface="Times New Roman" panose="02020603050405020304" pitchFamily="18" charset="0"/>
              </a:rPr>
              <a:t>Azure Stack brings the agility and innovation of cloud computing to on-premises environments. Organizations can now build modern applications across hybrid cloud environments with the right flexibility and control.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spc="0" dirty="0">
              <a:gradFill>
                <a:gsLst>
                  <a:gs pos="1250">
                    <a:srgbClr val="FFFFFF"/>
                  </a:gs>
                  <a:gs pos="100000">
                    <a:srgbClr val="FFFFFF"/>
                  </a:gs>
                </a:gsLst>
                <a:lin ang="5400000" scaled="0"/>
              </a:gradFill>
              <a:latin typeface="Segoe UI Light"/>
              <a:ea typeface="Times New Roman" panose="02020603050405020304" pitchFamily="18" charset="0"/>
              <a:cs typeface="Times New Roman" panose="02020603050405020304" pitchFamily="18" charset="0"/>
            </a:endParaRPr>
          </a:p>
          <a:p>
            <a:pPr marL="0" indent="0">
              <a:buFont typeface="Arial" panose="020B0604020202020204" pitchFamily="34" charset="0"/>
              <a:buNone/>
            </a:pPr>
            <a:r>
              <a:rPr lang="en-US" sz="1400" kern="1200" dirty="0">
                <a:solidFill>
                  <a:schemeClr val="tx1"/>
                </a:solidFill>
                <a:effectLst/>
                <a:latin typeface="Segoe UI Light" pitchFamily="34" charset="0"/>
                <a:ea typeface="+mn-ea"/>
                <a:cs typeface="+mn-cs"/>
              </a:rPr>
              <a:t>The consistency is key.  Developers can build applications using a consistent set of Azure services and DevOps processes and tools, then collaborate with operations to deploy to the location that best meets the business, technical, and regulatory requirements. Developers can speed up new cloud application development by using pre-built solutions from the Azure Marketplace, including open source tools and technologies. </a:t>
            </a:r>
          </a:p>
          <a:p>
            <a:pPr marL="0" indent="0">
              <a:buFont typeface="Arial" panose="020B0604020202020204" pitchFamily="34" charset="0"/>
              <a:buNone/>
            </a:pPr>
            <a:endParaRPr lang="en-US" sz="14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spc="0" dirty="0">
              <a:gradFill>
                <a:gsLst>
                  <a:gs pos="1250">
                    <a:srgbClr val="FFFFFF"/>
                  </a:gs>
                  <a:gs pos="100000">
                    <a:srgbClr val="FFFFFF"/>
                  </a:gs>
                </a:gsLst>
                <a:lin ang="5400000" scaled="0"/>
              </a:gradFill>
              <a:latin typeface="Segoe UI Light"/>
              <a:ea typeface="Times New Roman" panose="02020603050405020304" pitchFamily="18" charset="0"/>
              <a:cs typeface="Times New Roman" panose="02020603050405020304" pitchFamily="18" charset="0"/>
            </a:endParaRPr>
          </a:p>
          <a:p>
            <a:endParaRPr lang="en-US" sz="1400" dirty="0"/>
          </a:p>
          <a:p>
            <a:pPr defTabSz="950189" fontAlgn="base">
              <a:lnSpc>
                <a:spcPct val="90000"/>
              </a:lnSpc>
              <a:spcBef>
                <a:spcPct val="0"/>
              </a:spcBef>
              <a:spcAft>
                <a:spcPct val="0"/>
              </a:spcAft>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04367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0000"/>
              </a:lnSpc>
              <a:spcAft>
                <a:spcPts val="0"/>
              </a:spcAft>
              <a:defRPr/>
            </a:pPr>
            <a:r>
              <a:rPr lang="en-US" sz="1400" kern="1200" dirty="0">
                <a:solidFill>
                  <a:schemeClr val="tx1"/>
                </a:solidFill>
                <a:latin typeface="Segoe UI Light" pitchFamily="34" charset="0"/>
                <a:ea typeface="+mn-ea"/>
                <a:cs typeface="+mn-cs"/>
              </a:rPr>
              <a:t>I’d like to start with some use cases to illustrate the value of Azure and Azure Stack.  As we go through them, you will hopefully see how we are </a:t>
            </a:r>
            <a:r>
              <a:rPr lang="en-US" sz="1400" b="1" kern="1200" dirty="0">
                <a:solidFill>
                  <a:schemeClr val="tx1"/>
                </a:solidFill>
                <a:latin typeface="Segoe UI Light" pitchFamily="34" charset="0"/>
                <a:ea typeface="+mn-ea"/>
                <a:cs typeface="+mn-cs"/>
              </a:rPr>
              <a:t>unlocking new scenarios and business opportunities for you</a:t>
            </a:r>
            <a:r>
              <a:rPr lang="en-US" sz="1400" kern="1200" dirty="0">
                <a:solidFill>
                  <a:schemeClr val="tx1"/>
                </a:solidFill>
                <a:latin typeface="Segoe UI Light" pitchFamily="34" charset="0"/>
                <a:ea typeface="+mn-ea"/>
                <a:cs typeface="+mn-cs"/>
              </a:rPr>
              <a:t>. </a:t>
            </a:r>
          </a:p>
          <a:p>
            <a:pPr defTabSz="931774">
              <a:lnSpc>
                <a:spcPct val="100000"/>
              </a:lnSpc>
              <a:spcAft>
                <a:spcPts val="0"/>
              </a:spcAft>
              <a:defRPr/>
            </a:pPr>
            <a:r>
              <a:rPr lang="en-US" sz="1400" kern="1200" dirty="0">
                <a:solidFill>
                  <a:schemeClr val="tx1"/>
                </a:solidFill>
                <a:latin typeface="Segoe UI Light" pitchFamily="34" charset="0"/>
                <a:ea typeface="+mn-ea"/>
                <a:cs typeface="+mn-cs"/>
              </a:rPr>
              <a:t> </a:t>
            </a:r>
          </a:p>
          <a:p>
            <a:pPr lvl="0"/>
            <a:r>
              <a:rPr lang="en-US" sz="1400" kern="1200" dirty="0">
                <a:solidFill>
                  <a:schemeClr val="tx1"/>
                </a:solidFill>
                <a:latin typeface="Segoe UI Light" pitchFamily="34" charset="0"/>
                <a:ea typeface="+mn-ea"/>
                <a:cs typeface="+mn-cs"/>
              </a:rPr>
              <a:t>There are 3 groups of cases which we’re seeing based on early adopter customers, which we will click down on.  </a:t>
            </a:r>
          </a:p>
          <a:p>
            <a:r>
              <a:rPr lang="en-US" sz="1400" kern="1200" dirty="0">
                <a:solidFill>
                  <a:schemeClr val="tx1"/>
                </a:solidFill>
                <a:latin typeface="Segoe UI Light" pitchFamily="34" charset="0"/>
                <a:ea typeface="+mn-ea"/>
                <a:cs typeface="+mn-cs"/>
              </a:rPr>
              <a:t> </a:t>
            </a:r>
          </a:p>
          <a:p>
            <a:pPr lvl="0"/>
            <a:r>
              <a:rPr lang="en-US" sz="1400" b="1" kern="1200" dirty="0">
                <a:solidFill>
                  <a:schemeClr val="tx1"/>
                </a:solidFill>
                <a:effectLst/>
                <a:latin typeface="Segoe UI Light" pitchFamily="34" charset="0"/>
                <a:ea typeface="+mn-ea"/>
                <a:cs typeface="+mn-cs"/>
              </a:rPr>
              <a:t>Edge and disconnected solutions:</a:t>
            </a:r>
            <a:r>
              <a:rPr lang="en-US" sz="1400" kern="1200" dirty="0">
                <a:solidFill>
                  <a:schemeClr val="tx1"/>
                </a:solidFill>
                <a:effectLst/>
                <a:latin typeface="Segoe UI Light" pitchFamily="34" charset="0"/>
                <a:ea typeface="+mn-ea"/>
                <a:cs typeface="+mn-cs"/>
              </a:rPr>
              <a:t>  You can address latency and connectivity requirements by processing data locally in Azure Stack and then aggregating in Azure for further analytics, with common application logic across both.  We’re seeing lots of interest in this Edge scenario across different contexts, including factory floor, cruise ships, and mine shafts. </a:t>
            </a:r>
          </a:p>
          <a:p>
            <a:pPr lvl="0"/>
            <a:endParaRPr lang="en-US" sz="1400" b="1" kern="1200" dirty="0">
              <a:solidFill>
                <a:schemeClr val="tx1"/>
              </a:solidFill>
              <a:effectLst/>
              <a:latin typeface="Segoe UI Light" pitchFamily="34" charset="0"/>
              <a:ea typeface="+mn-ea"/>
              <a:cs typeface="+mn-cs"/>
            </a:endParaRPr>
          </a:p>
          <a:p>
            <a:pPr lvl="0"/>
            <a:r>
              <a:rPr lang="en-US" sz="1400" b="1" kern="1200" dirty="0">
                <a:solidFill>
                  <a:schemeClr val="tx1"/>
                </a:solidFill>
                <a:effectLst/>
                <a:latin typeface="Segoe UI Light" pitchFamily="34" charset="0"/>
                <a:ea typeface="+mn-ea"/>
                <a:cs typeface="+mn-cs"/>
              </a:rPr>
              <a:t>Cloud applications that meet varied regulations:</a:t>
            </a:r>
            <a:r>
              <a:rPr lang="en-US" sz="1400" kern="1200" dirty="0">
                <a:solidFill>
                  <a:schemeClr val="tx1"/>
                </a:solidFill>
                <a:effectLst/>
                <a:latin typeface="Segoe UI Light" pitchFamily="34" charset="0"/>
                <a:ea typeface="+mn-ea"/>
                <a:cs typeface="+mn-cs"/>
              </a:rPr>
              <a:t> You can develop and deploy applications in Azure, with full flexibility to deploy on-premises on Azure Stack to meet regulatory or policy requirements, with no code changes needed.  Many customers are looking to deploy different instances of the same application – for example, a global audit or financial reporting app – to Azure or Azure Stack, based on business and technical requirements. While Azure meets most requirements, Azure Stack enables on-premises deployments in locations where it’s needed. </a:t>
            </a:r>
            <a:r>
              <a:rPr lang="en-US" sz="1400" u="sng" kern="1200" dirty="0">
                <a:solidFill>
                  <a:schemeClr val="tx1"/>
                </a:solidFill>
                <a:effectLst/>
                <a:latin typeface="Segoe UI Light" pitchFamily="34" charset="0"/>
                <a:ea typeface="+mn-ea"/>
                <a:cs typeface="+mn-cs"/>
                <a:hlinkClick r:id="rId3"/>
              </a:rPr>
              <a:t>Saxo Bank</a:t>
            </a:r>
            <a:r>
              <a:rPr lang="en-US" sz="1400" kern="1200" dirty="0">
                <a:solidFill>
                  <a:schemeClr val="tx1"/>
                </a:solidFill>
                <a:effectLst/>
                <a:latin typeface="Segoe UI Light" pitchFamily="34" charset="0"/>
                <a:ea typeface="+mn-ea"/>
                <a:cs typeface="+mn-cs"/>
              </a:rPr>
              <a:t> is a great example of an organization who plan to leverage the deployment flexibility enabled by Azure Stack.   </a:t>
            </a:r>
          </a:p>
          <a:p>
            <a:pPr lvl="0"/>
            <a:endParaRPr lang="en-US" sz="1400" b="1" kern="1200" dirty="0">
              <a:solidFill>
                <a:schemeClr val="tx1"/>
              </a:solidFill>
              <a:effectLst/>
              <a:latin typeface="Segoe UI Light" pitchFamily="34" charset="0"/>
              <a:ea typeface="+mn-ea"/>
              <a:cs typeface="+mn-cs"/>
            </a:endParaRPr>
          </a:p>
          <a:p>
            <a:pPr lvl="0"/>
            <a:r>
              <a:rPr lang="en-US" sz="1400" b="1" kern="1200" dirty="0">
                <a:solidFill>
                  <a:schemeClr val="tx1"/>
                </a:solidFill>
                <a:effectLst/>
                <a:latin typeface="Segoe UI Light" pitchFamily="34" charset="0"/>
                <a:ea typeface="+mn-ea"/>
                <a:cs typeface="+mn-cs"/>
              </a:rPr>
              <a:t>Cloud application model on-premises:</a:t>
            </a:r>
            <a:r>
              <a:rPr lang="en-US" sz="1400" kern="1200" dirty="0">
                <a:solidFill>
                  <a:schemeClr val="tx1"/>
                </a:solidFill>
                <a:effectLst/>
                <a:latin typeface="Segoe UI Light" pitchFamily="34" charset="0"/>
                <a:ea typeface="+mn-ea"/>
                <a:cs typeface="+mn-cs"/>
              </a:rPr>
              <a:t>  You can use Azure web and mobile services, containers, serverless, and microservice architectures to update and extend existing applications or build new ones. You can use consistent DevOps processes across Azure in the cloud and Azure Stack on-premises. We’re seeing broad interest in application modernization, including for core mission-critical applications. </a:t>
            </a:r>
            <a:r>
              <a:rPr lang="en-US" sz="1400" u="sng" kern="1200" dirty="0">
                <a:solidFill>
                  <a:schemeClr val="tx1"/>
                </a:solidFill>
                <a:effectLst/>
                <a:latin typeface="Segoe UI Light" pitchFamily="34" charset="0"/>
                <a:ea typeface="+mn-ea"/>
                <a:cs typeface="+mn-cs"/>
                <a:hlinkClick r:id="rId4"/>
              </a:rPr>
              <a:t>Mitsui</a:t>
            </a:r>
            <a:r>
              <a:rPr lang="en-US" sz="1400" kern="1200" dirty="0">
                <a:solidFill>
                  <a:schemeClr val="tx1"/>
                </a:solidFill>
                <a:effectLst/>
                <a:latin typeface="Segoe UI Light" pitchFamily="34" charset="0"/>
                <a:ea typeface="+mn-ea"/>
                <a:cs typeface="+mn-cs"/>
              </a:rPr>
              <a:t> is a great example of an organization planning their application modernization roadmap using Azure Stack and Azure.  </a:t>
            </a:r>
          </a:p>
          <a:p>
            <a:endParaRPr lang="en-US" sz="1400" dirty="0"/>
          </a:p>
          <a:p>
            <a:endParaRPr lang="en-US" sz="1400" dirty="0"/>
          </a:p>
          <a:p>
            <a:pPr defTabSz="950189" fontAlgn="base">
              <a:lnSpc>
                <a:spcPct val="90000"/>
              </a:lnSpc>
              <a:spcBef>
                <a:spcPct val="0"/>
              </a:spcBef>
              <a:spcAft>
                <a:spcPct val="0"/>
              </a:spcAft>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8678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fld id="{081C9C15-504F-4AC2-AD31-7003795B0E2A}" type="slidenum">
              <a:rPr lang="en-US" smtClean="0"/>
              <a:t>16</a:t>
            </a:fld>
            <a:endParaRPr lang="en-US" dirty="0"/>
          </a:p>
        </p:txBody>
      </p:sp>
      <p:sp>
        <p:nvSpPr>
          <p:cNvPr id="3" name="Notes Placeholder 2">
            <a:extLst>
              <a:ext uri="{FF2B5EF4-FFF2-40B4-BE49-F238E27FC236}">
                <a16:creationId xmlns:a16="http://schemas.microsoft.com/office/drawing/2014/main" id="{06633A88-1C5F-4518-AA1B-421E21708855}"/>
              </a:ext>
            </a:extLst>
          </p:cNvPr>
          <p:cNvSpPr>
            <a:spLocks noGrp="1"/>
          </p:cNvSpPr>
          <p:nvPr>
            <p:ph type="body" idx="1"/>
          </p:nvPr>
        </p:nvSpPr>
        <p:spPr/>
        <p:txBody>
          <a:bodyPr/>
          <a:lstStyle/>
          <a:p>
            <a:r>
              <a:rPr lang="en-US" dirty="0"/>
              <a:t>https://customers.microsoft.com/en-us/story/</a:t>
            </a:r>
            <a:r>
              <a:rPr lang="en-US" dirty="0" err="1"/>
              <a:t>smithfield</a:t>
            </a:r>
            <a:r>
              <a:rPr lang="en-US" dirty="0"/>
              <a:t>-azure-us-</a:t>
            </a:r>
            <a:r>
              <a:rPr lang="en-US" dirty="0" err="1"/>
              <a:t>en</a:t>
            </a:r>
            <a:r>
              <a:rPr lang="en-US" dirty="0"/>
              <a:t> </a:t>
            </a:r>
          </a:p>
        </p:txBody>
      </p:sp>
    </p:spTree>
    <p:extLst>
      <p:ext uri="{BB962C8B-B14F-4D97-AF65-F5344CB8AC3E}">
        <p14:creationId xmlns:p14="http://schemas.microsoft.com/office/powerpoint/2010/main" val="1540484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sz="1400">
                <a:solidFill>
                  <a:srgbClr val="44546A"/>
                </a:solidFill>
              </a:rPr>
              <a:t>More compliance coverage than AWS and Google – We have 71 certs today</a:t>
            </a:r>
          </a:p>
          <a:p>
            <a:pPr marL="174708" indent="-174708">
              <a:buFont typeface="Arial" panose="020B0604020202020204" pitchFamily="34" charset="0"/>
              <a:buChar char="•"/>
            </a:pPr>
            <a:r>
              <a:rPr lang="en-US" sz="1200" kern="1200">
                <a:solidFill>
                  <a:schemeClr val="tx1"/>
                </a:solidFill>
                <a:effectLst/>
                <a:latin typeface="+mn-lt"/>
                <a:ea typeface="+mn-ea"/>
                <a:cs typeface="+mn-cs"/>
              </a:rPr>
              <a:t>GDPR gives individuals greater control over their personal data and imposes many new obligations on organizations that collect, handle, or analyze personal data.</a:t>
            </a:r>
          </a:p>
          <a:p>
            <a:pPr marL="174708" indent="-174708">
              <a:buFont typeface="Arial" panose="020B0604020202020204" pitchFamily="34" charset="0"/>
              <a:buChar char="•"/>
            </a:pPr>
            <a:r>
              <a:rPr lang="en-US" sz="1200" kern="1200">
                <a:solidFill>
                  <a:schemeClr val="tx1"/>
                </a:solidFill>
                <a:effectLst/>
                <a:latin typeface="+mn-lt"/>
                <a:ea typeface="+mn-ea"/>
                <a:cs typeface="+mn-cs"/>
              </a:rPr>
              <a:t>Microsoft is committed to meeting GDPR compliance across our cloud services when enforcement begins May 25, 2018</a:t>
            </a:r>
          </a:p>
          <a:p>
            <a:pPr marL="174708" indent="-174708">
              <a:buFont typeface="Arial" panose="020B0604020202020204" pitchFamily="34" charset="0"/>
              <a:buChar char="•"/>
            </a:pPr>
            <a:r>
              <a:rPr lang="en-US" sz="1200" kern="1200">
                <a:solidFill>
                  <a:schemeClr val="tx1"/>
                </a:solidFill>
                <a:effectLst/>
                <a:latin typeface="+mn-lt"/>
                <a:ea typeface="+mn-ea"/>
                <a:cs typeface="+mn-cs"/>
              </a:rPr>
              <a:t>Microsoft Azure provides industry-leading security measures and privacy policies to safeguard your data in the cloud, allowing customers to meet your GDPR obligations, using services like Azure Security Center and Azure Key Vault</a:t>
            </a:r>
          </a:p>
        </p:txBody>
      </p:sp>
      <p:sp>
        <p:nvSpPr>
          <p:cNvPr id="4" name="Slide Number Placeholder 3"/>
          <p:cNvSpPr>
            <a:spLocks noGrp="1"/>
          </p:cNvSpPr>
          <p:nvPr>
            <p:ph type="sldNum" sz="quarter" idx="10"/>
          </p:nvPr>
        </p:nvSpPr>
        <p:spPr/>
        <p:txBody>
          <a:bodyPr/>
          <a:lstStyle/>
          <a:p>
            <a:pPr defTabSz="931774">
              <a:defRPr/>
            </a:pPr>
            <a:fld id="{93484898-C74C-410F-827F-F5F157B684C3}" type="slidenum">
              <a:rPr lang="en-US">
                <a:solidFill>
                  <a:prstClr val="black"/>
                </a:solidFill>
                <a:latin typeface="Calibri" panose="020F0502020204030204"/>
              </a:rPr>
              <a:pPr defTabSz="931774">
                <a:defRPr/>
              </a:pPr>
              <a:t>17</a:t>
            </a:fld>
            <a:endParaRPr lang="en-US">
              <a:solidFill>
                <a:prstClr val="black"/>
              </a:solidFill>
              <a:latin typeface="Calibri" panose="020F0502020204030204"/>
            </a:endParaRPr>
          </a:p>
        </p:txBody>
      </p:sp>
    </p:spTree>
    <p:extLst>
      <p:ext uri="{BB962C8B-B14F-4D97-AF65-F5344CB8AC3E}">
        <p14:creationId xmlns:p14="http://schemas.microsoft.com/office/powerpoint/2010/main" val="1429816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gradFill>
                  <a:gsLst>
                    <a:gs pos="7576">
                      <a:schemeClr val="bg1"/>
                    </a:gs>
                    <a:gs pos="51000">
                      <a:schemeClr val="bg1"/>
                    </a:gs>
                  </a:gsLst>
                  <a:lin ang="5400000" scaled="0"/>
                </a:gradFill>
              </a:rPr>
              <a:t>Azure has a full set of built-in services to meet all your security and management needs</a:t>
            </a:r>
          </a:p>
          <a:p>
            <a:endParaRPr lang="en-US" sz="1400" b="1" dirty="0">
              <a:gradFill>
                <a:gsLst>
                  <a:gs pos="7576">
                    <a:schemeClr val="bg1"/>
                  </a:gs>
                  <a:gs pos="51000">
                    <a:schemeClr val="bg1"/>
                  </a:gs>
                </a:gsLst>
                <a:lin ang="5400000" scaled="0"/>
              </a:gradFill>
            </a:endParaRPr>
          </a:p>
          <a:p>
            <a:pPr marL="174708" indent="-174708" defTabSz="950464">
              <a:lnSpc>
                <a:spcPct val="90000"/>
              </a:lnSpc>
              <a:spcAft>
                <a:spcPts val="346"/>
              </a:spcAft>
              <a:buFont typeface="Arial" panose="020B0604020202020204" pitchFamily="34" charset="0"/>
              <a:buChar char="•"/>
              <a:defRPr/>
            </a:pPr>
            <a:r>
              <a:rPr lang="en-US" sz="1400" dirty="0">
                <a:latin typeface="Segoe UI Light" pitchFamily="34" charset="0"/>
              </a:rPr>
              <a:t>I understand there is a lot more you need to manage and secure in your IT environment, both in the cloud and on-premises. Your job is complex and challenging.</a:t>
            </a:r>
          </a:p>
          <a:p>
            <a:pPr marL="174708" indent="-174708">
              <a:buFont typeface="Arial" panose="020B0604020202020204" pitchFamily="34" charset="0"/>
              <a:buChar char="•"/>
            </a:pPr>
            <a:r>
              <a:rPr lang="en-US" sz="1400" dirty="0">
                <a:latin typeface="Segoe UI Light" pitchFamily="34" charset="0"/>
              </a:rPr>
              <a:t>We have a whole set of tools natively in Azure to help you manage the full lifecycle of security and management.</a:t>
            </a:r>
          </a:p>
          <a:p>
            <a:pPr marL="174708" indent="-174708">
              <a:buFont typeface="Arial" panose="020B0604020202020204" pitchFamily="34" charset="0"/>
              <a:buChar char="•"/>
            </a:pPr>
            <a:r>
              <a:rPr lang="en-US" sz="1400" dirty="0">
                <a:latin typeface="Segoe UI Light" pitchFamily="34" charset="0"/>
              </a:rPr>
              <a:t>We covered Security capabilities protecting your data – besides Azure Backup we also discussed how Azure Site Recovery helps in disaster recovery.</a:t>
            </a:r>
          </a:p>
          <a:p>
            <a:pPr marL="174708" indent="-174708">
              <a:buFont typeface="Arial" panose="020B0604020202020204" pitchFamily="34" charset="0"/>
              <a:buChar char="•"/>
            </a:pPr>
            <a:r>
              <a:rPr lang="en-US" sz="1400" dirty="0">
                <a:latin typeface="Segoe UI Light" pitchFamily="34" charset="0"/>
              </a:rPr>
              <a:t>In Monitoring, we are bringing all the monitoring capabilities together in Azure Monitor, including Application Insights, Log Analytics, Network Watcher, and other monitoring tools.</a:t>
            </a:r>
          </a:p>
          <a:p>
            <a:pPr marL="174708" indent="-174708">
              <a:buFont typeface="Arial" panose="020B0604020202020204" pitchFamily="34" charset="0"/>
              <a:buChar char="•"/>
            </a:pPr>
            <a:r>
              <a:rPr lang="en-US" sz="1400" dirty="0">
                <a:latin typeface="Segoe UI Light" pitchFamily="34" charset="0"/>
              </a:rPr>
              <a:t>We also have tools for configuration, patching, automation, and PowerShell scripting.</a:t>
            </a:r>
          </a:p>
          <a:p>
            <a:pPr marL="174708" indent="-174708">
              <a:buFont typeface="Arial" panose="020B0604020202020204" pitchFamily="34" charset="0"/>
              <a:buChar char="•"/>
            </a:pPr>
            <a:r>
              <a:rPr lang="en-US" sz="1400" dirty="0">
                <a:latin typeface="Segoe UI Light" pitchFamily="34" charset="0"/>
              </a:rPr>
              <a:t>We have new exciting tools in the Governance area. Azure Policy, in limited preview, helps you centrally manage your policies. Azure Cost Management, previously known as </a:t>
            </a:r>
            <a:r>
              <a:rPr lang="en-US" sz="1400" dirty="0" err="1">
                <a:latin typeface="Segoe UI Light" pitchFamily="34" charset="0"/>
              </a:rPr>
              <a:t>Cloudyn</a:t>
            </a:r>
            <a:r>
              <a:rPr lang="en-US" sz="1400" dirty="0">
                <a:latin typeface="Segoe UI Light" pitchFamily="34" charset="0"/>
              </a:rPr>
              <a:t>, helps organizations manage and optimize cloud spend across a multi-cloud environment.</a:t>
            </a:r>
          </a:p>
          <a:p>
            <a:pPr marL="174708" indent="-174708">
              <a:buFont typeface="Arial" panose="020B0604020202020204" pitchFamily="34" charset="0"/>
              <a:buChar char="•"/>
            </a:pPr>
            <a:r>
              <a:rPr lang="en-US" sz="1400" dirty="0">
                <a:latin typeface="Segoe UI Light" pitchFamily="34" charset="0"/>
              </a:rPr>
              <a:t>Plus, they’re all built in to our platform so you don’t have to worry about 3</a:t>
            </a:r>
            <a:r>
              <a:rPr lang="en-US" sz="1400" baseline="30000" dirty="0">
                <a:latin typeface="Segoe UI Light" pitchFamily="34" charset="0"/>
              </a:rPr>
              <a:t>rd</a:t>
            </a:r>
            <a:r>
              <a:rPr lang="en-US" sz="1400" dirty="0">
                <a:latin typeface="Segoe UI Light" pitchFamily="34" charset="0"/>
              </a:rPr>
              <a:t> party integration. The services are intelligent – gathering rich intelligence about your cloud infrastructure and resources with advanced analytics and machine learning algorithms, and are hybrid—extending security and management capabilities from cloud to your on-premises environment.</a:t>
            </a:r>
          </a:p>
          <a:p>
            <a:pPr marL="174708" indent="-174708">
              <a:buFont typeface="Arial" panose="020B0604020202020204" pitchFamily="34" charset="0"/>
              <a:buChar char="•"/>
            </a:pPr>
            <a:r>
              <a:rPr lang="en-US" sz="1400" dirty="0">
                <a:latin typeface="Segoe UI Light" pitchFamily="34" charset="0"/>
              </a:rPr>
              <a:t>In this presentation, I will walk you through three services that will get you started easily to Secure &amp; manage your Azure resources. </a:t>
            </a:r>
          </a:p>
          <a:p>
            <a:pPr marL="174708" indent="-174708">
              <a:buFont typeface="Arial" panose="020B0604020202020204" pitchFamily="34" charset="0"/>
              <a:buChar char="•"/>
            </a:pPr>
            <a:endParaRPr lang="en-US" sz="1400" dirty="0">
              <a:latin typeface="Segoe UI Light" pitchFamily="34" charset="0"/>
            </a:endParaRPr>
          </a:p>
          <a:p>
            <a:pPr defTabSz="950189" fontAlgn="base">
              <a:lnSpc>
                <a:spcPct val="90000"/>
              </a:lnSpc>
              <a:spcBef>
                <a:spcPct val="0"/>
              </a:spcBef>
              <a:spcAft>
                <a:spcPct val="0"/>
              </a:spcAft>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950189" fontAlgn="base">
              <a:lnSpc>
                <a:spcPct val="90000"/>
              </a:lnSpc>
              <a:spcBef>
                <a:spcPct val="0"/>
              </a:spcBef>
              <a:spcAft>
                <a:spcPct val="0"/>
              </a:spcAft>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8288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a:gradFill>
                  <a:gsLst>
                    <a:gs pos="7576">
                      <a:schemeClr val="bg1"/>
                    </a:gs>
                    <a:gs pos="51000">
                      <a:schemeClr val="bg1"/>
                    </a:gs>
                  </a:gsLst>
                  <a:lin ang="5400000" scaled="0"/>
                </a:gradFill>
              </a:rPr>
              <a:t>Take simple steps to start securing and managing Azure VMs</a:t>
            </a:r>
          </a:p>
          <a:p>
            <a:endParaRPr lang="en-US" sz="1400" b="1" dirty="0">
              <a:gradFill>
                <a:gsLst>
                  <a:gs pos="7576">
                    <a:schemeClr val="bg1"/>
                  </a:gs>
                  <a:gs pos="51000">
                    <a:schemeClr val="bg1"/>
                  </a:gs>
                </a:gsLst>
                <a:lin ang="5400000" scaled="0"/>
              </a:gradFill>
            </a:endParaRPr>
          </a:p>
          <a:p>
            <a:pPr marL="174708" indent="-174708" defTabSz="950464">
              <a:lnSpc>
                <a:spcPct val="90000"/>
              </a:lnSpc>
              <a:spcAft>
                <a:spcPts val="346"/>
              </a:spcAft>
              <a:buFont typeface="Arial" panose="020B0604020202020204" pitchFamily="34" charset="0"/>
              <a:buChar char="•"/>
              <a:defRPr/>
            </a:pPr>
            <a:r>
              <a:rPr lang="en-US" sz="1400" dirty="0">
                <a:latin typeface="Segoe UI Light" pitchFamily="34" charset="0"/>
              </a:rPr>
              <a:t>I just showed you the full security and management service portfolio Azure has. You may ask “how do I get started?”. </a:t>
            </a:r>
          </a:p>
          <a:p>
            <a:pPr marL="174708" indent="-174708" defTabSz="950464">
              <a:lnSpc>
                <a:spcPct val="90000"/>
              </a:lnSpc>
              <a:spcAft>
                <a:spcPts val="346"/>
              </a:spcAft>
              <a:buFont typeface="Arial" panose="020B0604020202020204" pitchFamily="34" charset="0"/>
              <a:buChar char="•"/>
              <a:defRPr/>
            </a:pPr>
            <a:r>
              <a:rPr lang="en-US" sz="900" dirty="0">
                <a:latin typeface="Segoe UI Light" pitchFamily="34" charset="0"/>
              </a:rPr>
              <a:t>There are three simple steps you can start with to ensure your Azure cloud is Secure &amp; well-managed:</a:t>
            </a:r>
            <a:endParaRPr lang="en-US" sz="1100" dirty="0">
              <a:latin typeface="Segoe UI Light" pitchFamily="34" charset="0"/>
            </a:endParaRPr>
          </a:p>
          <a:p>
            <a:endParaRPr lang="en-US" sz="1100" dirty="0">
              <a:latin typeface="Segoe UI Light" pitchFamily="34" charset="0"/>
            </a:endParaRPr>
          </a:p>
          <a:p>
            <a:r>
              <a:rPr lang="en-US" sz="900" b="1" dirty="0">
                <a:latin typeface="Segoe UI Light" pitchFamily="34" charset="0"/>
              </a:rPr>
              <a:t>1) Secure your Azure resources such as virtual machines, workloads, and apps with Azure Security Center.</a:t>
            </a:r>
          </a:p>
          <a:p>
            <a:endParaRPr lang="en-US" sz="900" dirty="0">
              <a:latin typeface="Segoe UI Light" pitchFamily="34" charset="0"/>
            </a:endParaRPr>
          </a:p>
          <a:p>
            <a:pPr lvl="0"/>
            <a:r>
              <a:rPr lang="en-US" sz="900" dirty="0">
                <a:latin typeface="Segoe UI Light" pitchFamily="34" charset="0"/>
              </a:rPr>
              <a:t>With Azure Security Center you can gain full visibility and control of your cloud security state with a single, unified view:</a:t>
            </a:r>
            <a:endParaRPr lang="en-US" sz="1100" dirty="0">
              <a:latin typeface="Segoe UI Light" pitchFamily="34" charset="0"/>
            </a:endParaRPr>
          </a:p>
          <a:p>
            <a:pPr lvl="1"/>
            <a:r>
              <a:rPr lang="en-US" sz="900" b="1" dirty="0">
                <a:latin typeface="Segoe UI Light" pitchFamily="34" charset="0"/>
              </a:rPr>
              <a:t>Collect security data from multiple sources: </a:t>
            </a:r>
            <a:r>
              <a:rPr lang="en-US" sz="900" dirty="0">
                <a:latin typeface="Segoe UI Light" pitchFamily="34" charset="0"/>
              </a:rPr>
              <a:t>Collect, search, and analyze security data from a variety of sources, including connected partner solutions like network firewalls and other Microsoft services.</a:t>
            </a:r>
            <a:endParaRPr lang="en-US" sz="1100" dirty="0">
              <a:latin typeface="Segoe UI Light" pitchFamily="34" charset="0"/>
            </a:endParaRPr>
          </a:p>
          <a:p>
            <a:pPr lvl="1"/>
            <a:r>
              <a:rPr lang="en-US" sz="900" b="1" dirty="0">
                <a:latin typeface="Segoe UI Light" pitchFamily="34" charset="0"/>
              </a:rPr>
              <a:t>Integration with existing security workflows: </a:t>
            </a:r>
            <a:r>
              <a:rPr lang="en-US" sz="900" dirty="0">
                <a:latin typeface="Segoe UI Light" pitchFamily="34" charset="0"/>
              </a:rPr>
              <a:t>Access, integrate, and analyze security information using REST APIs to connect existing tools and processes.</a:t>
            </a:r>
            <a:endParaRPr lang="en-US" sz="1100" dirty="0">
              <a:latin typeface="Segoe UI Light" pitchFamily="34" charset="0"/>
            </a:endParaRPr>
          </a:p>
          <a:p>
            <a:pPr lvl="1"/>
            <a:r>
              <a:rPr lang="en-US" sz="900" b="1" dirty="0">
                <a:latin typeface="Segoe UI Light" pitchFamily="34" charset="0"/>
              </a:rPr>
              <a:t>Easily onboard cloud resources: </a:t>
            </a:r>
            <a:r>
              <a:rPr lang="en-US" sz="900" dirty="0">
                <a:latin typeface="Segoe UI Light" pitchFamily="34" charset="0"/>
              </a:rPr>
              <a:t>Keep pace with rapidly changing cloud workloads. Automatically discover and onboard new resources created in your Azure subscriptions. </a:t>
            </a:r>
            <a:endParaRPr lang="en-US" sz="1100" dirty="0">
              <a:latin typeface="Segoe UI Light" pitchFamily="34" charset="0"/>
            </a:endParaRPr>
          </a:p>
          <a:p>
            <a:pPr lvl="1"/>
            <a:r>
              <a:rPr lang="en-US" sz="900" b="1" dirty="0">
                <a:latin typeface="Segoe UI Light" pitchFamily="34" charset="0"/>
              </a:rPr>
              <a:t>Continuous security assessment: </a:t>
            </a:r>
            <a:r>
              <a:rPr lang="en-US" sz="900" dirty="0">
                <a:latin typeface="Segoe UI Light" pitchFamily="34" charset="0"/>
              </a:rPr>
              <a:t>monitor the security of virtual machines, networks, and Azure services using hundreds of built-in security assessments or create your own.</a:t>
            </a:r>
            <a:endParaRPr lang="en-US" sz="1100" dirty="0">
              <a:latin typeface="Segoe UI Light" pitchFamily="34" charset="0"/>
            </a:endParaRPr>
          </a:p>
          <a:p>
            <a:pPr lvl="1"/>
            <a:r>
              <a:rPr lang="en-US" sz="900" dirty="0">
                <a:latin typeface="Segoe UI Light" pitchFamily="34" charset="0"/>
              </a:rPr>
              <a:t>Built-in dashboards provide instant insights into security issues that require attention.</a:t>
            </a:r>
            <a:endParaRPr lang="en-US" sz="1100" dirty="0">
              <a:latin typeface="Segoe UI Light" pitchFamily="34" charset="0"/>
            </a:endParaRPr>
          </a:p>
          <a:p>
            <a:pPr lvl="1"/>
            <a:r>
              <a:rPr lang="en-US" sz="900" b="1" dirty="0">
                <a:latin typeface="Segoe UI Light" pitchFamily="34" charset="0"/>
              </a:rPr>
              <a:t>Centralized policy management: </a:t>
            </a:r>
            <a:r>
              <a:rPr lang="en-US" sz="900" dirty="0">
                <a:latin typeface="Segoe UI Light" pitchFamily="34" charset="0"/>
              </a:rPr>
              <a:t>Ensure compliance with company or regulatory security requirements by centrally managing security policies across all your cloud workloads.</a:t>
            </a:r>
            <a:endParaRPr lang="en-US" sz="1100" dirty="0">
              <a:latin typeface="Segoe UI Light" pitchFamily="34" charset="0"/>
            </a:endParaRPr>
          </a:p>
          <a:p>
            <a:pPr lvl="1"/>
            <a:r>
              <a:rPr lang="en-US" sz="900" b="1" dirty="0">
                <a:latin typeface="Segoe UI Light" pitchFamily="34" charset="0"/>
              </a:rPr>
              <a:t>Compliance reporting</a:t>
            </a:r>
            <a:r>
              <a:rPr lang="en-US" sz="900" dirty="0">
                <a:latin typeface="Segoe UI Light" pitchFamily="34" charset="0"/>
              </a:rPr>
              <a:t>: Use security data and insights to demonstrate compliance and easily generate evidence for auditors.</a:t>
            </a:r>
            <a:endParaRPr lang="en-US" sz="1100" dirty="0">
              <a:latin typeface="Segoe UI Light" pitchFamily="34" charset="0"/>
            </a:endParaRPr>
          </a:p>
          <a:p>
            <a:pPr lvl="1"/>
            <a:r>
              <a:rPr lang="en-US" sz="900" b="1" dirty="0">
                <a:latin typeface="Segoe UI Light" pitchFamily="34" charset="0"/>
              </a:rPr>
              <a:t>(If asked whether Azure Security Center supports hybrid workloads, the answer is yes: </a:t>
            </a:r>
            <a:r>
              <a:rPr lang="en-US" sz="900" dirty="0">
                <a:latin typeface="Segoe UI Light" pitchFamily="34" charset="0"/>
              </a:rPr>
              <a:t>manage security across all your hybrid cloud workloads – on-premises, Azure, and other cloud platforms – in one console.)</a:t>
            </a:r>
            <a:endParaRPr lang="en-US" sz="1100" dirty="0">
              <a:latin typeface="Segoe UI Light" pitchFamily="34" charset="0"/>
            </a:endParaRPr>
          </a:p>
          <a:p>
            <a:pPr lvl="0"/>
            <a:r>
              <a:rPr lang="en-US" sz="900" dirty="0">
                <a:latin typeface="Segoe UI Light" pitchFamily="34" charset="0"/>
              </a:rPr>
              <a:t>You can also identify and mitigate risks proactively to reduce your exposure to security threats:</a:t>
            </a:r>
            <a:endParaRPr lang="en-US" sz="1100" dirty="0">
              <a:latin typeface="Segoe UI Light" pitchFamily="34" charset="0"/>
            </a:endParaRPr>
          </a:p>
          <a:p>
            <a:pPr lvl="1"/>
            <a:r>
              <a:rPr lang="en-US" sz="900" b="1" dirty="0">
                <a:latin typeface="Segoe UI Light" pitchFamily="34" charset="0"/>
              </a:rPr>
              <a:t>Proactive security assessment: </a:t>
            </a:r>
            <a:r>
              <a:rPr lang="en-US" sz="900" dirty="0">
                <a:latin typeface="Segoe UI Light" pitchFamily="34" charset="0"/>
              </a:rPr>
              <a:t>Identify software and configurations that are vulnerable to attack.</a:t>
            </a:r>
            <a:endParaRPr lang="en-US" sz="1100" dirty="0">
              <a:latin typeface="Segoe UI Light" pitchFamily="34" charset="0"/>
            </a:endParaRPr>
          </a:p>
          <a:p>
            <a:pPr lvl="1"/>
            <a:r>
              <a:rPr lang="en-US" sz="900" b="1" dirty="0">
                <a:latin typeface="Segoe UI Light" pitchFamily="34" charset="0"/>
              </a:rPr>
              <a:t>Actionable recommendations: </a:t>
            </a:r>
            <a:r>
              <a:rPr lang="en-US" sz="900" dirty="0">
                <a:latin typeface="Segoe UI Light" pitchFamily="34" charset="0"/>
              </a:rPr>
              <a:t>Remediate security vulnerabilities before they can be exploited by attackers with prioritized, actionable security recommendations and built-in automation playbooks.</a:t>
            </a:r>
            <a:endParaRPr lang="en-US" sz="1100" dirty="0">
              <a:latin typeface="Segoe UI Light" pitchFamily="34" charset="0"/>
            </a:endParaRPr>
          </a:p>
          <a:p>
            <a:pPr lvl="1"/>
            <a:r>
              <a:rPr lang="en-US" sz="900" b="1" dirty="0">
                <a:latin typeface="Segoe UI Light" pitchFamily="34" charset="0"/>
              </a:rPr>
              <a:t>Adaptive application controls: </a:t>
            </a:r>
            <a:r>
              <a:rPr lang="en-US" sz="900" dirty="0">
                <a:latin typeface="Segoe UI Light" pitchFamily="34" charset="0"/>
              </a:rPr>
              <a:t>Block malware and other unwanted applications by applying whitelisting recommendations adapted to your specific workloads and powered by machine learning. </a:t>
            </a:r>
            <a:endParaRPr lang="en-US" sz="1100" dirty="0">
              <a:latin typeface="Segoe UI Light" pitchFamily="34" charset="0"/>
            </a:endParaRPr>
          </a:p>
          <a:p>
            <a:pPr lvl="1"/>
            <a:r>
              <a:rPr lang="en-US" sz="900" b="1" dirty="0">
                <a:latin typeface="Segoe UI Light" pitchFamily="34" charset="0"/>
              </a:rPr>
              <a:t>Controlled network access: </a:t>
            </a:r>
            <a:r>
              <a:rPr lang="en-US" sz="900" dirty="0">
                <a:latin typeface="Segoe UI Light" pitchFamily="34" charset="0"/>
              </a:rPr>
              <a:t>Reduce the network attack surface with just-in-time, controlled access to management ports on Azure VMs, drastically reducing exposure to brute force and other network attacks.</a:t>
            </a:r>
            <a:endParaRPr lang="en-US" sz="1100" dirty="0">
              <a:latin typeface="Segoe UI Light" pitchFamily="34" charset="0"/>
            </a:endParaRPr>
          </a:p>
          <a:p>
            <a:pPr lvl="0"/>
            <a:r>
              <a:rPr lang="en-US" sz="900" dirty="0">
                <a:latin typeface="Segoe UI Light" pitchFamily="34" charset="0"/>
              </a:rPr>
              <a:t>Azure Security Center has robust capabilities to prevent attacks. When threats do happen, Security Center can quickly detect and respond to threats with advanced analytics and Microsoft Intelligent Security Graph.</a:t>
            </a:r>
            <a:endParaRPr lang="en-US" sz="1100" dirty="0">
              <a:latin typeface="Segoe UI Light" pitchFamily="34" charset="0"/>
            </a:endParaRPr>
          </a:p>
          <a:p>
            <a:pPr lvl="1"/>
            <a:r>
              <a:rPr lang="en-US" sz="900" b="1" dirty="0">
                <a:latin typeface="Segoe UI Light" pitchFamily="34" charset="0"/>
              </a:rPr>
              <a:t>Industry’s most extensive threat intelligence: </a:t>
            </a:r>
            <a:r>
              <a:rPr lang="en-US" sz="900" dirty="0">
                <a:latin typeface="Segoe UI Light" pitchFamily="34" charset="0"/>
              </a:rPr>
              <a:t>Tap into the Microsoft Intelligent Security Graph, which uses trillions of signals from Microsoft services and systems around the globe to identify new and evolving threats. </a:t>
            </a:r>
            <a:endParaRPr lang="en-US" sz="1100" dirty="0">
              <a:latin typeface="Segoe UI Light" pitchFamily="34" charset="0"/>
            </a:endParaRPr>
          </a:p>
          <a:p>
            <a:pPr lvl="1"/>
            <a:r>
              <a:rPr lang="en-US" sz="900" b="1" dirty="0">
                <a:latin typeface="Segoe UI Light" pitchFamily="34" charset="0"/>
              </a:rPr>
              <a:t>Advanced threat detection: </a:t>
            </a:r>
            <a:r>
              <a:rPr lang="en-US" sz="900" dirty="0">
                <a:latin typeface="Segoe UI Light" pitchFamily="34" charset="0"/>
              </a:rPr>
              <a:t>Use built-in behavioral analytics and machine learning to identify attacks and zero-day exploits. Monitor networks, machines, and cloud services for known attack patterns and post-breach activity. </a:t>
            </a:r>
            <a:endParaRPr lang="en-US" sz="1100" dirty="0">
              <a:latin typeface="Segoe UI Light" pitchFamily="34" charset="0"/>
            </a:endParaRPr>
          </a:p>
          <a:p>
            <a:pPr lvl="1"/>
            <a:r>
              <a:rPr lang="en-US" sz="900" b="1" dirty="0">
                <a:latin typeface="Segoe UI Light" pitchFamily="34" charset="0"/>
              </a:rPr>
              <a:t>Prioritized alerts and incidents: </a:t>
            </a:r>
            <a:r>
              <a:rPr lang="en-US" sz="900" dirty="0">
                <a:latin typeface="Segoe UI Light" pitchFamily="34" charset="0"/>
              </a:rPr>
              <a:t>Focus on the most critical threats first with prioritized security alerts and incidents that map alerts of different types into a single attack campaign. Create your own custom security alerts as well. </a:t>
            </a:r>
            <a:endParaRPr lang="en-US" sz="1100" dirty="0">
              <a:latin typeface="Segoe UI Light" pitchFamily="34" charset="0"/>
            </a:endParaRPr>
          </a:p>
          <a:p>
            <a:pPr lvl="1"/>
            <a:r>
              <a:rPr lang="en-US" sz="900" b="1" dirty="0">
                <a:latin typeface="Segoe UI Light" pitchFamily="34" charset="0"/>
              </a:rPr>
              <a:t>Streamlined investigation: </a:t>
            </a:r>
            <a:r>
              <a:rPr lang="en-US" sz="900" dirty="0">
                <a:latin typeface="Segoe UI Light" pitchFamily="34" charset="0"/>
              </a:rPr>
              <a:t>Quickly assess the scope and impact of an attack with a visual, interactive experience. Use predefined or ad hoc queries for deeper exploration of security data.</a:t>
            </a:r>
            <a:endParaRPr lang="en-US" sz="1100" dirty="0">
              <a:latin typeface="Segoe UI Light" pitchFamily="34" charset="0"/>
            </a:endParaRPr>
          </a:p>
          <a:p>
            <a:pPr lvl="1"/>
            <a:r>
              <a:rPr lang="en-US" sz="900" b="1" dirty="0">
                <a:latin typeface="Segoe UI Light" pitchFamily="34" charset="0"/>
              </a:rPr>
              <a:t>Contextual threat intelligence</a:t>
            </a:r>
            <a:r>
              <a:rPr lang="en-US" sz="900" dirty="0">
                <a:latin typeface="Segoe UI Light" pitchFamily="34" charset="0"/>
              </a:rPr>
              <a:t>: Visualize the source of attacks on an interactive world map. Use built-in threat intelligence reports to gain valuable insight into the techniques and objectives of known malicious actors.</a:t>
            </a:r>
            <a:endParaRPr lang="en-US" sz="1100" dirty="0">
              <a:latin typeface="Segoe UI Light" pitchFamily="34" charset="0"/>
            </a:endParaRPr>
          </a:p>
          <a:p>
            <a:pPr lvl="1"/>
            <a:endParaRPr lang="en-US" sz="1100" dirty="0">
              <a:latin typeface="Segoe UI Light" pitchFamily="34" charset="0"/>
            </a:endParaRPr>
          </a:p>
          <a:p>
            <a:pPr lvl="0"/>
            <a:r>
              <a:rPr lang="en-US" sz="900" b="1" dirty="0">
                <a:latin typeface="Segoe UI Light" pitchFamily="34" charset="0"/>
              </a:rPr>
              <a:t>2) Protect your data in Azure with Azure Backup</a:t>
            </a:r>
          </a:p>
          <a:p>
            <a:r>
              <a:rPr lang="en-US" sz="900" u="sng" dirty="0">
                <a:latin typeface="Segoe UI Light" pitchFamily="34" charset="0"/>
              </a:rPr>
              <a:t>Protect against ransomware and human errors</a:t>
            </a:r>
            <a:endParaRPr lang="en-US" sz="1100" u="sng" dirty="0">
              <a:latin typeface="Segoe UI Light" pitchFamily="34" charset="0"/>
            </a:endParaRPr>
          </a:p>
          <a:p>
            <a:pPr marL="174708" indent="-174708">
              <a:buFont typeface="Arial" panose="020B0604020202020204" pitchFamily="34" charset="0"/>
              <a:buChar char="•"/>
            </a:pPr>
            <a:r>
              <a:rPr lang="en-US" sz="900" dirty="0">
                <a:latin typeface="Segoe UI Light" pitchFamily="34" charset="0"/>
              </a:rPr>
              <a:t>Protecting against ransomware is top of mind for every chief security officer and security professional. Cybersecurity Ventures predicts global ransomware damage costs will exceed $5 billion in 2017 and will continue to grow. That’s a 15X increase from 2015. </a:t>
            </a:r>
            <a:endParaRPr lang="en-US" sz="1100" dirty="0">
              <a:latin typeface="Segoe UI Light" pitchFamily="34" charset="0"/>
            </a:endParaRPr>
          </a:p>
          <a:p>
            <a:pPr marL="174708" indent="-174708">
              <a:buFont typeface="Arial" panose="020B0604020202020204" pitchFamily="34" charset="0"/>
              <a:buChar char="•"/>
            </a:pPr>
            <a:r>
              <a:rPr lang="en-US" sz="900" dirty="0">
                <a:latin typeface="Segoe UI Light" pitchFamily="34" charset="0"/>
              </a:rPr>
              <a:t>In addition to malware and malicious attacks, data also gets corrupted or lost due to human errors, such as coding an application incorrectly or inadvertently striking the wrong computer key. Studies show about 30% or more of data corruption or loss is caused due to human errors, right behind the data loss caused by malicious attacks.</a:t>
            </a:r>
            <a:endParaRPr lang="en-US" sz="1100" dirty="0">
              <a:latin typeface="Segoe UI Light" pitchFamily="34" charset="0"/>
            </a:endParaRPr>
          </a:p>
          <a:p>
            <a:pPr marL="174708" indent="-174708">
              <a:buFont typeface="Arial" panose="020B0604020202020204" pitchFamily="34" charset="0"/>
              <a:buChar char="•"/>
            </a:pPr>
            <a:r>
              <a:rPr lang="en-US" sz="900" dirty="0">
                <a:latin typeface="Segoe UI Light" pitchFamily="34" charset="0"/>
              </a:rPr>
              <a:t>The good news is that Azure Backup helps you protect against ransomware and human errors. Some features to highlight:</a:t>
            </a:r>
            <a:endParaRPr lang="en-US" sz="1100" dirty="0">
              <a:latin typeface="Segoe UI Light" pitchFamily="34" charset="0"/>
            </a:endParaRPr>
          </a:p>
          <a:p>
            <a:pPr lvl="1"/>
            <a:r>
              <a:rPr lang="en-US" sz="900" dirty="0">
                <a:latin typeface="Segoe UI Light" pitchFamily="34" charset="0"/>
              </a:rPr>
              <a:t>Enable just-in-time access for authorized users based on multifactor authentication to prevent unauthorized use.</a:t>
            </a:r>
            <a:endParaRPr lang="en-US" sz="1100" dirty="0">
              <a:latin typeface="Segoe UI Light" pitchFamily="34" charset="0"/>
            </a:endParaRPr>
          </a:p>
          <a:p>
            <a:pPr lvl="1"/>
            <a:r>
              <a:rPr lang="en-US" sz="900" dirty="0">
                <a:latin typeface="Segoe UI Light" pitchFamily="34" charset="0"/>
              </a:rPr>
              <a:t>Monitor backup activities so you can detect anomalies and issues.</a:t>
            </a:r>
            <a:endParaRPr lang="en-US" sz="1100" dirty="0">
              <a:latin typeface="Segoe UI Light" pitchFamily="34" charset="0"/>
            </a:endParaRPr>
          </a:p>
          <a:p>
            <a:pPr lvl="1"/>
            <a:r>
              <a:rPr lang="en-US" sz="900" dirty="0">
                <a:latin typeface="Segoe UI Light" pitchFamily="34" charset="0"/>
              </a:rPr>
              <a:t>Retain deleted backup data for up to 14 days so you can easily recover data corrupted due to human errors.</a:t>
            </a:r>
            <a:endParaRPr lang="en-US" sz="1100" dirty="0">
              <a:latin typeface="Segoe UI Light" pitchFamily="34" charset="0"/>
            </a:endParaRPr>
          </a:p>
          <a:p>
            <a:pPr lvl="1"/>
            <a:r>
              <a:rPr lang="en-US" sz="900" dirty="0">
                <a:latin typeface="Segoe UI Light" pitchFamily="34" charset="0"/>
              </a:rPr>
              <a:t>Store your backup data in any Azure region around the globe to meet your risk mitigation strategy while keeping your data close to your branch offices for fast recovery.</a:t>
            </a:r>
            <a:endParaRPr lang="en-US" sz="1100" dirty="0">
              <a:latin typeface="Segoe UI Light" pitchFamily="34" charset="0"/>
            </a:endParaRPr>
          </a:p>
          <a:p>
            <a:r>
              <a:rPr lang="en-US" sz="900" u="sng" dirty="0">
                <a:latin typeface="Segoe UI Light" pitchFamily="34" charset="0"/>
              </a:rPr>
              <a:t>Meet compliance goals with data retention and encryption</a:t>
            </a:r>
            <a:endParaRPr lang="en-US" sz="1100" u="sng" dirty="0">
              <a:latin typeface="Segoe UI Light" pitchFamily="34" charset="0"/>
            </a:endParaRPr>
          </a:p>
          <a:p>
            <a:pPr marL="174708" indent="-174708">
              <a:buFont typeface="Arial" panose="020B0604020202020204" pitchFamily="34" charset="0"/>
              <a:buChar char="•"/>
            </a:pPr>
            <a:r>
              <a:rPr lang="en-US" sz="900" dirty="0">
                <a:latin typeface="Segoe UI Light" pitchFamily="34" charset="0"/>
              </a:rPr>
              <a:t>Azure has the most comprehensive compliance portfolio available.</a:t>
            </a:r>
            <a:endParaRPr lang="en-US" sz="1100" dirty="0">
              <a:latin typeface="Segoe UI Light" pitchFamily="34" charset="0"/>
            </a:endParaRPr>
          </a:p>
          <a:p>
            <a:pPr marL="174708" indent="-174708">
              <a:buFont typeface="Arial" panose="020B0604020202020204" pitchFamily="34" charset="0"/>
              <a:buChar char="•"/>
            </a:pPr>
            <a:r>
              <a:rPr lang="en-US" sz="900" dirty="0">
                <a:latin typeface="Segoe UI Light" pitchFamily="34" charset="0"/>
              </a:rPr>
              <a:t>Enjoy up to 99 years of retention for your backup data.</a:t>
            </a:r>
            <a:endParaRPr lang="en-US" sz="1100" dirty="0">
              <a:latin typeface="Segoe UI Light" pitchFamily="34" charset="0"/>
            </a:endParaRPr>
          </a:p>
          <a:p>
            <a:pPr marL="174708" indent="-174708">
              <a:buFont typeface="Arial" panose="020B0604020202020204" pitchFamily="34" charset="0"/>
              <a:buChar char="•"/>
            </a:pPr>
            <a:r>
              <a:rPr lang="en-US" sz="900" dirty="0">
                <a:latin typeface="Segoe UI Light" pitchFamily="34" charset="0"/>
              </a:rPr>
              <a:t>Your backup data is encrypted in transit and at rest.</a:t>
            </a:r>
            <a:endParaRPr lang="en-US" sz="1100" dirty="0">
              <a:latin typeface="Segoe UI Light" pitchFamily="34" charset="0"/>
            </a:endParaRPr>
          </a:p>
          <a:p>
            <a:r>
              <a:rPr lang="en-US" sz="900" u="sng" dirty="0">
                <a:latin typeface="Segoe UI Light" pitchFamily="34" charset="0"/>
              </a:rPr>
              <a:t>Start backup in minutes and restore data quickly when needed</a:t>
            </a:r>
            <a:endParaRPr lang="en-US" sz="1100" u="sng" dirty="0">
              <a:latin typeface="Segoe UI Light" pitchFamily="34" charset="0"/>
            </a:endParaRPr>
          </a:p>
          <a:p>
            <a:pPr marL="174708" indent="-174708">
              <a:buFont typeface="Arial" panose="020B0604020202020204" pitchFamily="34" charset="0"/>
              <a:buChar char="•"/>
            </a:pPr>
            <a:r>
              <a:rPr lang="en-US" sz="900" dirty="0">
                <a:latin typeface="Segoe UI Light" pitchFamily="34" charset="0"/>
              </a:rPr>
              <a:t>Choose Backup from the VM blade and set up your backup in minutes with three simple steps. </a:t>
            </a:r>
            <a:endParaRPr lang="en-US" sz="1100" dirty="0">
              <a:latin typeface="Segoe UI Light" pitchFamily="34" charset="0"/>
            </a:endParaRPr>
          </a:p>
          <a:p>
            <a:pPr marL="174708" indent="-174708">
              <a:buFont typeface="Arial" panose="020B0604020202020204" pitchFamily="34" charset="0"/>
              <a:buChar char="•"/>
            </a:pPr>
            <a:r>
              <a:rPr lang="en-US" sz="900" dirty="0">
                <a:latin typeface="Segoe UI Light" pitchFamily="34" charset="0"/>
              </a:rPr>
              <a:t>Only pay for what you use, and restore data with no additional costs.</a:t>
            </a:r>
            <a:endParaRPr lang="en-US" sz="1100" dirty="0">
              <a:latin typeface="Segoe UI Light" pitchFamily="34" charset="0"/>
            </a:endParaRPr>
          </a:p>
          <a:p>
            <a:pPr marL="174708" indent="-174708">
              <a:buFont typeface="Arial" panose="020B0604020202020204" pitchFamily="34" charset="0"/>
              <a:buChar char="•"/>
            </a:pPr>
            <a:r>
              <a:rPr lang="en-US" sz="900" dirty="0">
                <a:latin typeface="Segoe UI Light" pitchFamily="34" charset="0"/>
              </a:rPr>
              <a:t>Quickly restore your data to minimize business interruption with 99.9% service availability.</a:t>
            </a:r>
            <a:endParaRPr lang="en-US" sz="1100" dirty="0">
              <a:latin typeface="Segoe UI Light" pitchFamily="34" charset="0"/>
            </a:endParaRPr>
          </a:p>
          <a:p>
            <a:pPr marL="174708" indent="-174708">
              <a:buFont typeface="Arial" panose="020B0604020202020204" pitchFamily="34" charset="0"/>
              <a:buChar char="•"/>
            </a:pPr>
            <a:r>
              <a:rPr lang="en-US" sz="900" dirty="0">
                <a:latin typeface="Segoe UI Light" pitchFamily="34" charset="0"/>
              </a:rPr>
              <a:t>Restore individual files or folders or the entire VM based on your business needs.</a:t>
            </a:r>
            <a:endParaRPr lang="en-US" sz="1100" dirty="0">
              <a:latin typeface="Segoe UI Light" pitchFamily="34" charset="0"/>
            </a:endParaRPr>
          </a:p>
          <a:p>
            <a:pPr lvl="0"/>
            <a:endParaRPr lang="en-US" sz="900" dirty="0">
              <a:latin typeface="Segoe UI Light" pitchFamily="34" charset="0"/>
            </a:endParaRPr>
          </a:p>
          <a:p>
            <a:pPr lvl="0"/>
            <a:endParaRPr lang="en-US" sz="900" dirty="0">
              <a:latin typeface="Segoe UI Light" pitchFamily="34" charset="0"/>
            </a:endParaRPr>
          </a:p>
          <a:p>
            <a:pPr lvl="0"/>
            <a:r>
              <a:rPr lang="en-US" sz="900" b="1" dirty="0">
                <a:latin typeface="Segoe UI Light" pitchFamily="34" charset="0"/>
              </a:rPr>
              <a:t>3) Continuously monitor your cloud health with Azure Log Analytics.</a:t>
            </a:r>
            <a:endParaRPr lang="en-US" sz="1100" b="1" dirty="0">
              <a:latin typeface="Segoe UI Light" pitchFamily="34" charset="0"/>
            </a:endParaRPr>
          </a:p>
          <a:p>
            <a:r>
              <a:rPr lang="en-US" sz="900" u="sng" dirty="0">
                <a:latin typeface="Segoe UI Light" pitchFamily="34" charset="0"/>
              </a:rPr>
              <a:t>Collect and store your data from any source</a:t>
            </a:r>
          </a:p>
          <a:p>
            <a:pPr marL="174708" indent="-174708">
              <a:buFont typeface="Arial" panose="020B0604020202020204" pitchFamily="34" charset="0"/>
              <a:buChar char="•"/>
            </a:pPr>
            <a:r>
              <a:rPr lang="en-US" sz="900" dirty="0">
                <a:latin typeface="Segoe UI Light" pitchFamily="34" charset="0"/>
              </a:rPr>
              <a:t>Easily collect, store, and analyze your systems and operational data from any source, both on-premises and in the cloud.</a:t>
            </a:r>
          </a:p>
          <a:p>
            <a:pPr marL="174708" indent="-174708">
              <a:buFont typeface="Arial" panose="020B0604020202020204" pitchFamily="34" charset="0"/>
              <a:buChar char="•"/>
            </a:pPr>
            <a:r>
              <a:rPr lang="en-US" sz="900" dirty="0">
                <a:latin typeface="Segoe UI Light" pitchFamily="34" charset="0"/>
              </a:rPr>
              <a:t>Collect data from a wide range of sources including virtual machines, storage accounts, activity logs, Windows, Linux Servers, Java, .NET, legacy and modern apps. </a:t>
            </a:r>
          </a:p>
          <a:p>
            <a:pPr marL="174708" indent="-174708">
              <a:buFont typeface="Arial" panose="020B0604020202020204" pitchFamily="34" charset="0"/>
              <a:buChar char="•"/>
            </a:pPr>
            <a:r>
              <a:rPr lang="en-US" sz="900" dirty="0">
                <a:latin typeface="Segoe UI Light" pitchFamily="34" charset="0"/>
              </a:rPr>
              <a:t>Centrally store activity logs, network logs, infrastructure metrics, app data points, diagnostics logs and alerts.</a:t>
            </a:r>
          </a:p>
          <a:p>
            <a:r>
              <a:rPr lang="en-US" sz="900" u="sng" dirty="0">
                <a:latin typeface="Segoe UI Light" pitchFamily="34" charset="0"/>
              </a:rPr>
              <a:t>Gain deep operational insights</a:t>
            </a:r>
          </a:p>
          <a:p>
            <a:pPr marL="174708" indent="-174708">
              <a:buFont typeface="Arial" panose="020B0604020202020204" pitchFamily="34" charset="0"/>
              <a:buChar char="•"/>
            </a:pPr>
            <a:r>
              <a:rPr lang="en-US" sz="900" dirty="0">
                <a:latin typeface="Segoe UI Light" pitchFamily="34" charset="0"/>
              </a:rPr>
              <a:t>Understand CPU disk and memory utilization for your virtual machines.</a:t>
            </a:r>
          </a:p>
          <a:p>
            <a:pPr marL="174708" indent="-174708">
              <a:buFont typeface="Arial" panose="020B0604020202020204" pitchFamily="34" charset="0"/>
              <a:buChar char="•"/>
            </a:pPr>
            <a:r>
              <a:rPr lang="en-US" sz="900" dirty="0">
                <a:latin typeface="Segoe UI Light" pitchFamily="34" charset="0"/>
              </a:rPr>
              <a:t>Get a comprehensive view of applications and network dependencies across multiple virtual machines to perform root-cause analysis more quickly.</a:t>
            </a:r>
          </a:p>
          <a:p>
            <a:pPr marL="174708" indent="-174708">
              <a:buFont typeface="Arial" panose="020B0604020202020204" pitchFamily="34" charset="0"/>
              <a:buChar char="•"/>
            </a:pPr>
            <a:r>
              <a:rPr lang="en-US" sz="900" dirty="0">
                <a:latin typeface="Segoe UI Light" pitchFamily="34" charset="0"/>
              </a:rPr>
              <a:t>Track configuration changes, system updates, and malware status to improve security &amp; compliance.</a:t>
            </a:r>
          </a:p>
          <a:p>
            <a:pPr marL="174708" indent="-174708">
              <a:buFont typeface="Arial" panose="020B0604020202020204" pitchFamily="34" charset="0"/>
              <a:buChar char="•"/>
            </a:pPr>
            <a:r>
              <a:rPr lang="en-US" sz="900" dirty="0">
                <a:latin typeface="Segoe UI Light" pitchFamily="34" charset="0"/>
              </a:rPr>
              <a:t>Visualize data in intuitive and customizable dashboards.</a:t>
            </a:r>
          </a:p>
          <a:p>
            <a:pPr marL="174708" indent="-174708">
              <a:buFont typeface="Arial" panose="020B0604020202020204" pitchFamily="34" charset="0"/>
              <a:buChar char="•"/>
            </a:pPr>
            <a:r>
              <a:rPr lang="en-US" sz="900" dirty="0">
                <a:latin typeface="Segoe UI Light" pitchFamily="34" charset="0"/>
              </a:rPr>
              <a:t>Find the information you need quickly using interactive queries and full-text search.</a:t>
            </a:r>
          </a:p>
          <a:p>
            <a:r>
              <a:rPr lang="en-US" sz="900" u="sng" dirty="0">
                <a:latin typeface="Segoe UI Light" pitchFamily="34" charset="0"/>
              </a:rPr>
              <a:t>Detect, diagnose and fix issues quickly</a:t>
            </a:r>
          </a:p>
          <a:p>
            <a:pPr marL="174708" indent="-174708">
              <a:buFont typeface="Arial" panose="020B0604020202020204" pitchFamily="34" charset="0"/>
              <a:buChar char="•"/>
            </a:pPr>
            <a:r>
              <a:rPr lang="en-US" sz="900" dirty="0">
                <a:latin typeface="Segoe UI Light" pitchFamily="34" charset="0"/>
              </a:rPr>
              <a:t>Get notifications and alerts with rich diagnostic information so you can always stay on top of the issues.</a:t>
            </a:r>
          </a:p>
          <a:p>
            <a:pPr marL="174708" indent="-174708">
              <a:buFont typeface="Arial" panose="020B0604020202020204" pitchFamily="34" charset="0"/>
              <a:buChar char="•"/>
            </a:pPr>
            <a:r>
              <a:rPr lang="en-US" sz="900" dirty="0">
                <a:latin typeface="Segoe UI Light" pitchFamily="34" charset="0"/>
              </a:rPr>
              <a:t>Separate the signal from the noise and accelerate root-cause analysis across platforms using advanced analytics including machine learning algorithms.</a:t>
            </a:r>
          </a:p>
          <a:p>
            <a:pPr marL="174708" indent="-174708">
              <a:buFont typeface="Arial" panose="020B0604020202020204" pitchFamily="34" charset="0"/>
              <a:buChar char="•"/>
            </a:pPr>
            <a:r>
              <a:rPr lang="en-US" sz="900" dirty="0">
                <a:latin typeface="Segoe UI Light" pitchFamily="34" charset="0"/>
              </a:rPr>
              <a:t>Automate the implementation of recommended fixes so you can address issues quickly.</a:t>
            </a:r>
          </a:p>
          <a:p>
            <a:pPr marL="174708" indent="-174708">
              <a:buFont typeface="Arial" panose="020B0604020202020204" pitchFamily="34" charset="0"/>
              <a:buChar char="•"/>
            </a:pPr>
            <a:r>
              <a:rPr lang="en-US" sz="900" dirty="0">
                <a:latin typeface="Segoe UI Light" pitchFamily="34" charset="0"/>
              </a:rPr>
              <a:t>Integrate with customer service systems such as your ticketing tool to speed up implementation of fixes. </a:t>
            </a:r>
          </a:p>
          <a:p>
            <a:endParaRPr lang="en-US" b="1" baseline="0" dirty="0"/>
          </a:p>
          <a:p>
            <a:pPr defTabSz="950189" fontAlgn="base">
              <a:lnSpc>
                <a:spcPct val="90000"/>
              </a:lnSpc>
              <a:spcBef>
                <a:spcPct val="0"/>
              </a:spcBef>
              <a:spcAft>
                <a:spcPct val="0"/>
              </a:spcAft>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950189" fontAlgn="base">
              <a:lnSpc>
                <a:spcPct val="90000"/>
              </a:lnSpc>
              <a:spcBef>
                <a:spcPct val="0"/>
              </a:spcBef>
              <a:spcAft>
                <a:spcPct val="0"/>
              </a:spcAft>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123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want to talk about the infrastructure that enables cloud computing …</a:t>
            </a:r>
          </a:p>
          <a:p>
            <a:pPr marL="171450" indent="-171450">
              <a:buFont typeface="Arial" panose="020B0604020202020204" pitchFamily="34" charset="0"/>
              <a:buChar char="•"/>
            </a:pPr>
            <a:r>
              <a:rPr lang="en-US" dirty="0"/>
              <a:t>What’s happening in the market</a:t>
            </a:r>
          </a:p>
          <a:p>
            <a:pPr marL="171450" indent="-171450">
              <a:buFont typeface="Arial" panose="020B0604020202020204" pitchFamily="34" charset="0"/>
              <a:buChar char="•"/>
            </a:pPr>
            <a:r>
              <a:rPr lang="en-US" dirty="0"/>
              <a:t>So, we’ll begin by defining Infrastructure as a Service</a:t>
            </a:r>
          </a:p>
          <a:p>
            <a:pPr marL="171450" indent="-171450">
              <a:buFont typeface="Arial" panose="020B0604020202020204" pitchFamily="34" charset="0"/>
              <a:buChar char="•"/>
            </a:pPr>
            <a:r>
              <a:rPr lang="en-US" dirty="0"/>
              <a:t>Then we’ll talk about why Azure is an industry-leading IaaS provider</a:t>
            </a:r>
          </a:p>
          <a:p>
            <a:pPr marL="171450" indent="-171450">
              <a:buFont typeface="Arial" panose="020B0604020202020204" pitchFamily="34" charset="0"/>
              <a:buChar char="•"/>
            </a:pPr>
            <a:r>
              <a:rPr lang="en-US" dirty="0"/>
              <a:t>Before we deep-dive into the technologies that Azure offers to build your infrastructure</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0741AF3-8026-4864-88D3-A786FFF5810E}" type="slidenum">
              <a:rPr lang="en-US" smtClean="0"/>
              <a:t>2</a:t>
            </a:fld>
            <a:endParaRPr lang="en-US"/>
          </a:p>
        </p:txBody>
      </p:sp>
    </p:spTree>
    <p:extLst>
      <p:ext uri="{BB962C8B-B14F-4D97-AF65-F5344CB8AC3E}">
        <p14:creationId xmlns:p14="http://schemas.microsoft.com/office/powerpoint/2010/main" val="38744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Segoe UI Light" pitchFamily="34" charset="0"/>
              </a:rPr>
              <a:t>As we have already discussed Azure has built-in security &amp; management technologies. These tools help improve your productivity through deep product integration into Azure and built-in intelligence.  These tools are modern software as a service applications so you don’t need to worry about the additional expense and operational issues typically associated with virtual machines and they are always up-to-date.  Finally these tools support hybrid which enables you to get a single view across Azure and your datacenter.  </a:t>
            </a:r>
          </a:p>
          <a:p>
            <a:r>
              <a:rPr lang="en-US" sz="1400" dirty="0">
                <a:latin typeface="Segoe UI Light" pitchFamily="34" charset="0"/>
              </a:rPr>
              <a:t> </a:t>
            </a:r>
          </a:p>
          <a:p>
            <a:r>
              <a:rPr lang="en-US" sz="1400" dirty="0">
                <a:latin typeface="Segoe UI Light" pitchFamily="34" charset="0"/>
              </a:rPr>
              <a:t>We recognize that many customers have made choices for their security &amp; management vendors on-premises and may want to continue with these vendors on Azure.  It is super important that your Azure workloads are secure &amp; well managed and you can choose to use your existing solutions as Azure has an open ecosystem.</a:t>
            </a:r>
          </a:p>
          <a:p>
            <a:r>
              <a:rPr lang="en-US" sz="1400" dirty="0">
                <a:latin typeface="Segoe UI Light" pitchFamily="34" charset="0"/>
              </a:rPr>
              <a:t> </a:t>
            </a:r>
          </a:p>
          <a:p>
            <a:r>
              <a:rPr lang="en-US" sz="1400" dirty="0">
                <a:latin typeface="Segoe UI Light" pitchFamily="34" charset="0"/>
              </a:rPr>
              <a:t>In the case of security – Azure security center deeply integrates with a common set of partners that protect end point protection, web application or next generation firewalls or even vulnerability assessments.  You can use Azure security center to monitor and in some cases provision these products.</a:t>
            </a:r>
          </a:p>
          <a:p>
            <a:r>
              <a:rPr lang="en-US" sz="1400" dirty="0">
                <a:latin typeface="Segoe UI Light" pitchFamily="34" charset="0"/>
              </a:rPr>
              <a:t> </a:t>
            </a:r>
          </a:p>
          <a:p>
            <a:r>
              <a:rPr lang="en-US" sz="1400" dirty="0">
                <a:latin typeface="Segoe UI Light" pitchFamily="34" charset="0"/>
              </a:rPr>
              <a:t>In the case of backup you may choose to use Azure backup or one of a number of third party partners such as </a:t>
            </a:r>
            <a:r>
              <a:rPr lang="en-US" sz="1400" dirty="0" err="1">
                <a:latin typeface="Segoe UI Light" pitchFamily="34" charset="0"/>
              </a:rPr>
              <a:t>Commvault</a:t>
            </a:r>
            <a:r>
              <a:rPr lang="en-US" sz="1400" dirty="0">
                <a:latin typeface="Segoe UI Light" pitchFamily="34" charset="0"/>
              </a:rPr>
              <a:t>, Veritas and </a:t>
            </a:r>
            <a:r>
              <a:rPr lang="en-US" sz="1400" dirty="0" err="1">
                <a:latin typeface="Segoe UI Light" pitchFamily="34" charset="0"/>
              </a:rPr>
              <a:t>Veeam</a:t>
            </a:r>
            <a:r>
              <a:rPr lang="en-US" sz="1400" dirty="0">
                <a:latin typeface="Segoe UI Light" pitchFamily="34" charset="0"/>
              </a:rPr>
              <a:t>.  We have seen many customers choose the built-in Azure backup to backup their Azure virtual machines on Azure while at the same time choosing to continue with their on-premises backup vendor while moving those workloads into the cloud.</a:t>
            </a:r>
          </a:p>
          <a:p>
            <a:r>
              <a:rPr lang="en-US" sz="1400" dirty="0">
                <a:latin typeface="Segoe UI Light" pitchFamily="34" charset="0"/>
              </a:rPr>
              <a:t> </a:t>
            </a:r>
          </a:p>
          <a:p>
            <a:r>
              <a:rPr lang="en-US" sz="1400" dirty="0">
                <a:latin typeface="Segoe UI Light" pitchFamily="34" charset="0"/>
              </a:rPr>
              <a:t>In the case of monitoring you can choose to use the built-in Azure technologies that span application, network and infrastructure or a wide range of partners solutions or any of your existing vendors through integration with Azure monitor.</a:t>
            </a:r>
          </a:p>
          <a:p>
            <a:endParaRPr lang="en-US" sz="1400" dirty="0">
              <a:latin typeface="Segoe UI Light" pitchFamily="34" charset="0"/>
            </a:endParaRPr>
          </a:p>
          <a:p>
            <a:r>
              <a:rPr lang="en-US" sz="1400" dirty="0">
                <a:latin typeface="Segoe UI Light" pitchFamily="34" charset="0"/>
              </a:rPr>
              <a:t>For the remainder of today’s session I’m going to focus on the built-in tools.</a:t>
            </a:r>
          </a:p>
          <a:p>
            <a:pPr defTabSz="950189" fontAlgn="base">
              <a:lnSpc>
                <a:spcPct val="90000"/>
              </a:lnSpc>
              <a:spcBef>
                <a:spcPct val="0"/>
              </a:spcBef>
              <a:spcAft>
                <a:spcPct val="0"/>
              </a:spcAft>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defTabSz="931774">
              <a:defRPr/>
            </a:pPr>
            <a:fld id="{93484898-C74C-410F-827F-F5F157B684C3}" type="slidenum">
              <a:rPr lang="en-US">
                <a:solidFill>
                  <a:prstClr val="black"/>
                </a:solidFill>
                <a:latin typeface="Calibri" panose="020F0502020204030204"/>
              </a:rPr>
              <a:pPr defTabSz="931774">
                <a:defRPr/>
              </a:pPr>
              <a:t>20</a:t>
            </a:fld>
            <a:endParaRPr lang="en-US">
              <a:solidFill>
                <a:prstClr val="black"/>
              </a:solidFill>
              <a:latin typeface="Calibri" panose="020F0502020204030204"/>
            </a:endParaRPr>
          </a:p>
        </p:txBody>
      </p:sp>
    </p:spTree>
    <p:extLst>
      <p:ext uri="{BB962C8B-B14F-4D97-AF65-F5344CB8AC3E}">
        <p14:creationId xmlns:p14="http://schemas.microsoft.com/office/powerpoint/2010/main" val="31233176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hlinkClick r:id="rId3"/>
              </a:rPr>
              <a:t>https://customers.microsoft.com/en-us/story/coats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hlinkClick r:id="rId4"/>
              </a:rPr>
              <a:t>https://aka.ms/kw6oep</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77219B5-9F1B-420D-BCB6-F2DC04DA0EB4}" type="slidenum">
              <a:rPr lang="en-US" smtClean="0"/>
              <a:t>21</a:t>
            </a:fld>
            <a:endParaRPr lang="en-US"/>
          </a:p>
        </p:txBody>
      </p:sp>
    </p:spTree>
    <p:extLst>
      <p:ext uri="{BB962C8B-B14F-4D97-AF65-F5344CB8AC3E}">
        <p14:creationId xmlns:p14="http://schemas.microsoft.com/office/powerpoint/2010/main" val="985894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9415" indent="-349415" defTabSz="950189" fontAlgn="base">
              <a:lnSpc>
                <a:spcPct val="90000"/>
              </a:lnSpc>
              <a:spcBef>
                <a:spcPct val="0"/>
              </a:spcBef>
              <a:spcAft>
                <a:spcPct val="0"/>
              </a:spcAft>
              <a:buFont typeface="Arial" panose="020B0604020202020204" pitchFamily="34" charset="0"/>
              <a:buChar char="•"/>
              <a:defRPr/>
            </a:pPr>
            <a:r>
              <a:rPr lang="en-US" kern="0" dirty="0">
                <a:gradFill>
                  <a:gsLst>
                    <a:gs pos="0">
                      <a:srgbClr val="FFFFFF"/>
                    </a:gs>
                    <a:gs pos="100000">
                      <a:srgbClr val="FFFFFF"/>
                    </a:gs>
                  </a:gsLst>
                  <a:lin ang="5400000" scaled="0"/>
                </a:gradFill>
                <a:latin typeface="Segoe UI"/>
                <a:ea typeface="Segoe UI" pitchFamily="34" charset="0"/>
                <a:cs typeface="Segoe UI" pitchFamily="34" charset="0"/>
              </a:rPr>
              <a:t>Indeed the real cost savings come if you are able to migrate totally from an in-house IT system to one wholly supported by Azure IaaS</a:t>
            </a:r>
          </a:p>
          <a:p>
            <a:pPr marL="349415" indent="-349415" defTabSz="950189" fontAlgn="base">
              <a:lnSpc>
                <a:spcPct val="90000"/>
              </a:lnSpc>
              <a:spcBef>
                <a:spcPct val="0"/>
              </a:spcBef>
              <a:spcAft>
                <a:spcPct val="0"/>
              </a:spcAft>
              <a:buFont typeface="Arial" panose="020B0604020202020204" pitchFamily="34" charset="0"/>
              <a:buChar char="•"/>
              <a:defRPr/>
            </a:pPr>
            <a:r>
              <a:rPr lang="en-US" kern="0" dirty="0">
                <a:gradFill>
                  <a:gsLst>
                    <a:gs pos="0">
                      <a:srgbClr val="FFFFFF"/>
                    </a:gs>
                    <a:gs pos="100000">
                      <a:srgbClr val="FFFFFF"/>
                    </a:gs>
                  </a:gsLst>
                  <a:lin ang="5400000" scaled="0"/>
                </a:gradFill>
                <a:latin typeface="Segoe UI"/>
                <a:ea typeface="Segoe UI" pitchFamily="34" charset="0"/>
                <a:cs typeface="Segoe UI" pitchFamily="34" charset="0"/>
              </a:rPr>
              <a:t>Forrester Consulting found potential costs saved over 5 years to be $24.6 million</a:t>
            </a:r>
          </a:p>
          <a:p>
            <a:pPr marL="349415" indent="-349415" defTabSz="950189" fontAlgn="base">
              <a:lnSpc>
                <a:spcPct val="90000"/>
              </a:lnSpc>
              <a:spcBef>
                <a:spcPct val="0"/>
              </a:spcBef>
              <a:spcAft>
                <a:spcPct val="0"/>
              </a:spcAft>
              <a:buFont typeface="Arial" panose="020B0604020202020204" pitchFamily="34" charset="0"/>
              <a:buChar char="•"/>
              <a:defRPr/>
            </a:pPr>
            <a:r>
              <a:rPr lang="en-US" kern="0" dirty="0">
                <a:gradFill>
                  <a:gsLst>
                    <a:gs pos="0">
                      <a:srgbClr val="FFFFFF"/>
                    </a:gs>
                    <a:gs pos="100000">
                      <a:srgbClr val="FFFFFF"/>
                    </a:gs>
                  </a:gsLst>
                  <a:lin ang="5400000" scaled="0"/>
                </a:gradFill>
                <a:latin typeface="Segoe UI"/>
                <a:ea typeface="Segoe UI" pitchFamily="34" charset="0"/>
                <a:cs typeface="Segoe UI" pitchFamily="34" charset="0"/>
              </a:rPr>
              <a:t>Reduced overhead costs are the majority of savings, followed by reduced outsourced contracts  </a:t>
            </a:r>
          </a:p>
          <a:p>
            <a:pPr marL="349415" indent="-349415" defTabSz="950189" fontAlgn="base">
              <a:lnSpc>
                <a:spcPct val="90000"/>
              </a:lnSpc>
              <a:spcBef>
                <a:spcPct val="0"/>
              </a:spcBef>
              <a:spcAft>
                <a:spcPct val="0"/>
              </a:spcAft>
              <a:buFont typeface="Arial" panose="020B0604020202020204" pitchFamily="34" charset="0"/>
              <a:buChar char="•"/>
              <a:defRPr/>
            </a:pPr>
            <a:r>
              <a:rPr lang="en-US" dirty="0"/>
              <a:t>Cost reduction is not the only way Azure helps customers save money on IaaS.</a:t>
            </a:r>
          </a:p>
          <a:p>
            <a:pPr marL="349415" indent="-349415" defTabSz="950189" fontAlgn="base">
              <a:lnSpc>
                <a:spcPct val="90000"/>
              </a:lnSpc>
              <a:spcBef>
                <a:spcPct val="0"/>
              </a:spcBef>
              <a:spcAft>
                <a:spcPct val="0"/>
              </a:spcAft>
              <a:buFont typeface="Arial" panose="020B0604020202020204" pitchFamily="34" charset="0"/>
              <a:buChar char="•"/>
              <a:defRPr/>
            </a:pPr>
            <a:r>
              <a:rPr lang="en-US" dirty="0"/>
              <a:t>Customers find that there are also savings inherent to the </a:t>
            </a:r>
            <a:r>
              <a:rPr lang="en-US" i="1" dirty="0"/>
              <a:t>value</a:t>
            </a:r>
            <a:r>
              <a:rPr lang="en-US" dirty="0"/>
              <a:t> that cloud resources provide. For example, if you spend twice as much to run a workload in the cloud, but you get three times the value (for example, due to fast time-to-results or the ability to run simulations at a finer resolution due to adding greater capacity), that’s a net win. </a:t>
            </a:r>
          </a:p>
          <a:p>
            <a:pPr marL="815302" lvl="1" indent="-349415" defTabSz="950189" fontAlgn="base">
              <a:lnSpc>
                <a:spcPct val="90000"/>
              </a:lnSpc>
              <a:spcBef>
                <a:spcPct val="0"/>
              </a:spcBef>
              <a:spcAft>
                <a:spcPct val="0"/>
              </a:spcAft>
              <a:buFont typeface="Arial" panose="020B0604020202020204" pitchFamily="34" charset="0"/>
              <a:buChar char="•"/>
              <a:defRPr/>
            </a:pPr>
            <a:r>
              <a:rPr lang="en-US" dirty="0"/>
              <a:t>Customers often find value in the additional capacity or flexibility the cloud can offer: adding more compute without having to plan datacenter space or trying out new hardware by renting instead of making a large capital investment.</a:t>
            </a:r>
          </a:p>
          <a:p>
            <a:pPr marL="349415" indent="-349415" defTabSz="950189" fontAlgn="base">
              <a:lnSpc>
                <a:spcPct val="90000"/>
              </a:lnSpc>
              <a:spcBef>
                <a:spcPct val="0"/>
              </a:spcBef>
              <a:spcAft>
                <a:spcPct val="0"/>
              </a:spcAft>
              <a:buFont typeface="Arial" panose="020B0604020202020204" pitchFamily="34" charset="0"/>
              <a:buChar char="•"/>
              <a:defRPr/>
            </a:pPr>
            <a:r>
              <a:rPr lang="en-US" dirty="0"/>
              <a:t>Many organizations have very specialized systems in-house (InfiniBand interconnects, high RAM, parallel file systems, </a:t>
            </a:r>
            <a:r>
              <a:rPr lang="en-US" dirty="0" err="1"/>
              <a:t>etc</a:t>
            </a:r>
            <a:r>
              <a:rPr lang="en-US" dirty="0"/>
              <a:t>) that are optimized to deliver maximum performance for key workloads. But, the clusters also end up being used for other workloads that don’t need — or can’t use — the specialized hardware. </a:t>
            </a:r>
          </a:p>
          <a:p>
            <a:pPr marL="815302" lvl="1" indent="-349415" defTabSz="950189" fontAlgn="base">
              <a:lnSpc>
                <a:spcPct val="90000"/>
              </a:lnSpc>
              <a:spcBef>
                <a:spcPct val="0"/>
              </a:spcBef>
              <a:spcAft>
                <a:spcPct val="0"/>
              </a:spcAft>
              <a:buFont typeface="Arial" panose="020B0604020202020204" pitchFamily="34" charset="0"/>
              <a:buChar char="•"/>
              <a:defRPr/>
            </a:pPr>
            <a:r>
              <a:rPr lang="en-US" dirty="0"/>
              <a:t>Leveraging cloud to move the workloads that don’t need the specialized hardware into the cloud so that more jobs can be run on the optimized hardware makes the total environment deliver greater value.</a:t>
            </a:r>
          </a:p>
          <a:p>
            <a:pPr marL="349415" indent="-349415" defTabSz="950189" fontAlgn="base">
              <a:lnSpc>
                <a:spcPct val="90000"/>
              </a:lnSpc>
              <a:spcBef>
                <a:spcPct val="0"/>
              </a:spcBef>
              <a:spcAft>
                <a:spcPct val="0"/>
              </a:spcAft>
              <a:buFont typeface="Arial" panose="020B0604020202020204" pitchFamily="34" charset="0"/>
              <a:buChar char="•"/>
              <a:defRPr/>
            </a:pPr>
            <a:r>
              <a:rPr lang="en-US" dirty="0"/>
              <a:t>One customer cut a manufacturing simulation from months to hours by moving from a small internal cluster to an 8,000 core cloud cluster. The datacenter would have to be expanded in order to add compute capacity in-house. By moving these workloads to the cloud, they were able to quickly get the additional compute capacity that made the business improvements possible. </a:t>
            </a:r>
          </a:p>
          <a:p>
            <a:pPr marL="349415" indent="-349415" defTabSz="950189" fontAlgn="base">
              <a:lnSpc>
                <a:spcPct val="90000"/>
              </a:lnSpc>
              <a:spcBef>
                <a:spcPct val="0"/>
              </a:spcBef>
              <a:spcAft>
                <a:spcPct val="0"/>
              </a:spcAft>
              <a:buFont typeface="Arial" panose="020B0604020202020204" pitchFamily="34" charset="0"/>
              <a:buChar char="•"/>
              <a:defRPr/>
            </a:pPr>
            <a:r>
              <a:rPr lang="en-US" dirty="0"/>
              <a:t>In these and many other cases, in-house resources might have been cheaper per unit of compute, but using cloud resources delivered greater value as the speed and ease of adding extra capacity delivered the benefits of scale to the business more rapidly. When you’re considering the costs of using public cloud for big compute, remember to consider the benefits, too.</a:t>
            </a:r>
          </a:p>
          <a:p>
            <a:endParaRPr lang="en-US" dirty="0"/>
          </a:p>
          <a:p>
            <a:endParaRPr lang="en-US" dirty="0"/>
          </a:p>
          <a:p>
            <a:pPr defTabSz="950189" fontAlgn="base">
              <a:lnSpc>
                <a:spcPct val="90000"/>
              </a:lnSpc>
              <a:spcBef>
                <a:spcPct val="0"/>
              </a:spcBef>
              <a:spcAft>
                <a:spcPct val="0"/>
              </a:spcAft>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defTabSz="931774">
              <a:defRPr/>
            </a:pPr>
            <a:fld id="{93484898-C74C-410F-827F-F5F157B684C3}" type="slidenum">
              <a:rPr lang="en-US">
                <a:solidFill>
                  <a:prstClr val="black"/>
                </a:solidFill>
                <a:latin typeface="Calibri" panose="020F0502020204030204"/>
              </a:rPr>
              <a:pPr defTabSz="931774">
                <a:defRPr/>
              </a:pPr>
              <a:t>22</a:t>
            </a:fld>
            <a:endParaRPr lang="en-US">
              <a:solidFill>
                <a:prstClr val="black"/>
              </a:solidFill>
              <a:latin typeface="Calibri" panose="020F0502020204030204"/>
            </a:endParaRPr>
          </a:p>
        </p:txBody>
      </p:sp>
    </p:spTree>
    <p:extLst>
      <p:ext uri="{BB962C8B-B14F-4D97-AF65-F5344CB8AC3E}">
        <p14:creationId xmlns:p14="http://schemas.microsoft.com/office/powerpoint/2010/main" val="1072151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defRPr/>
            </a:pPr>
            <a:endParaRPr lang="en-US" sz="1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defTabSz="931774">
              <a:defRPr/>
            </a:pPr>
            <a:fld id="{93484898-C74C-410F-827F-F5F157B684C3}" type="slidenum">
              <a:rPr lang="en-US">
                <a:solidFill>
                  <a:prstClr val="black"/>
                </a:solidFill>
                <a:latin typeface="Calibri" panose="020F0502020204030204"/>
              </a:rPr>
              <a:pPr defTabSz="931774">
                <a:defRPr/>
              </a:pPr>
              <a:t>23</a:t>
            </a:fld>
            <a:endParaRPr lang="en-US">
              <a:solidFill>
                <a:prstClr val="black"/>
              </a:solidFill>
              <a:latin typeface="Calibri" panose="020F0502020204030204"/>
            </a:endParaRPr>
          </a:p>
        </p:txBody>
      </p:sp>
    </p:spTree>
    <p:extLst>
      <p:ext uri="{BB962C8B-B14F-4D97-AF65-F5344CB8AC3E}">
        <p14:creationId xmlns:p14="http://schemas.microsoft.com/office/powerpoint/2010/main" val="4278986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Segoe UI Light" pitchFamily="34" charset="0"/>
              </a:rPr>
              <a:t>With Azure, there are many ways that we’re working hard to save customers money.</a:t>
            </a:r>
          </a:p>
          <a:p>
            <a:endParaRPr lang="en-US" sz="1400" dirty="0">
              <a:latin typeface="Segoe UI Light" pitchFamily="34" charset="0"/>
            </a:endParaRPr>
          </a:p>
          <a:p>
            <a:r>
              <a:rPr lang="en-US" sz="1400" dirty="0">
                <a:latin typeface="Segoe UI Light" pitchFamily="34" charset="0"/>
              </a:rPr>
              <a:t>This starts with our Price Match Commitment</a:t>
            </a:r>
          </a:p>
          <a:p>
            <a:pPr marL="174708" indent="-174708">
              <a:buFont typeface="Arial" panose="020B0604020202020204" pitchFamily="34" charset="0"/>
              <a:buChar char="•"/>
            </a:pPr>
            <a:r>
              <a:rPr lang="en-US" sz="1400" dirty="0">
                <a:latin typeface="Segoe UI Light" pitchFamily="34" charset="0"/>
              </a:rPr>
              <a:t>Take price of the equation on commodity services, relative to AWS</a:t>
            </a:r>
          </a:p>
          <a:p>
            <a:pPr marL="174708" indent="-174708">
              <a:buFont typeface="Arial" panose="020B0604020202020204" pitchFamily="34" charset="0"/>
              <a:buChar char="•"/>
            </a:pPr>
            <a:r>
              <a:rPr lang="en-US" sz="1400" dirty="0">
                <a:latin typeface="Segoe UI Light" pitchFamily="34" charset="0"/>
              </a:rPr>
              <a:t>If there is a comparable service, we’ll have the same price.</a:t>
            </a:r>
          </a:p>
          <a:p>
            <a:endParaRPr lang="en-US" sz="1400" dirty="0">
              <a:latin typeface="Segoe UI Light" pitchFamily="34" charset="0"/>
            </a:endParaRPr>
          </a:p>
          <a:p>
            <a:r>
              <a:rPr lang="en-US" sz="1400" dirty="0">
                <a:latin typeface="Segoe UI Light" pitchFamily="34" charset="0"/>
              </a:rPr>
              <a:t>Innovative Products and Services </a:t>
            </a:r>
          </a:p>
          <a:p>
            <a:pPr marL="174708" indent="-174708">
              <a:buFont typeface="Arial" panose="020B0604020202020204" pitchFamily="34" charset="0"/>
              <a:buChar char="•"/>
            </a:pPr>
            <a:r>
              <a:rPr lang="en-US" sz="1400" dirty="0">
                <a:latin typeface="Segoe UI Light" pitchFamily="34" charset="0"/>
              </a:rPr>
              <a:t>Low priority VMs</a:t>
            </a:r>
          </a:p>
          <a:p>
            <a:pPr marL="174708" indent="-174708">
              <a:buFont typeface="Arial" panose="020B0604020202020204" pitchFamily="34" charset="0"/>
              <a:buChar char="•"/>
            </a:pPr>
            <a:r>
              <a:rPr lang="en-US" sz="1400" dirty="0">
                <a:latin typeface="Segoe UI Light" pitchFamily="34" charset="0"/>
              </a:rPr>
              <a:t>B-Series – a new burstable core VM size we’re disclosing soon</a:t>
            </a:r>
          </a:p>
          <a:p>
            <a:pPr marL="174708" indent="-174708">
              <a:buFont typeface="Arial" panose="020B0604020202020204" pitchFamily="34" charset="0"/>
              <a:buChar char="•"/>
            </a:pPr>
            <a:r>
              <a:rPr lang="en-US" sz="1400" dirty="0">
                <a:latin typeface="Segoe UI Light" pitchFamily="34" charset="0"/>
              </a:rPr>
              <a:t>Archival Storage and other low-cost solutions</a:t>
            </a:r>
          </a:p>
          <a:p>
            <a:endParaRPr lang="en-US" sz="1400" dirty="0">
              <a:latin typeface="Segoe UI Light" pitchFamily="34" charset="0"/>
            </a:endParaRPr>
          </a:p>
          <a:p>
            <a:r>
              <a:rPr lang="en-US" sz="1400" dirty="0">
                <a:latin typeface="Segoe UI Light" pitchFamily="34" charset="0"/>
              </a:rPr>
              <a:t>Cost and Governance</a:t>
            </a:r>
          </a:p>
          <a:p>
            <a:pPr marL="174708" indent="-174708">
              <a:buFont typeface="Arial" panose="020B0604020202020204" pitchFamily="34" charset="0"/>
              <a:buChar char="•"/>
            </a:pPr>
            <a:r>
              <a:rPr lang="en-US" sz="1400" dirty="0" err="1">
                <a:latin typeface="Segoe UI Light" pitchFamily="34" charset="0"/>
              </a:rPr>
              <a:t>Cloudyn</a:t>
            </a:r>
            <a:r>
              <a:rPr lang="en-US" sz="1400" dirty="0">
                <a:latin typeface="Segoe UI Light" pitchFamily="34" charset="0"/>
              </a:rPr>
              <a:t> capabilities to help customers better understand and manage their spend.</a:t>
            </a:r>
          </a:p>
          <a:p>
            <a:pPr marL="174708" indent="-174708">
              <a:buFont typeface="Arial" panose="020B0604020202020204" pitchFamily="34" charset="0"/>
              <a:buChar char="•"/>
            </a:pPr>
            <a:r>
              <a:rPr lang="en-US" sz="1400" dirty="0">
                <a:latin typeface="Segoe UI Light" pitchFamily="34" charset="0"/>
              </a:rPr>
              <a:t>Azure Advisor – helps customers optimize their resources for better performance, security, and costs</a:t>
            </a:r>
          </a:p>
          <a:p>
            <a:endParaRPr lang="en-US" sz="1400" dirty="0">
              <a:latin typeface="Segoe UI Light" pitchFamily="34" charset="0"/>
            </a:endParaRPr>
          </a:p>
          <a:p>
            <a:r>
              <a:rPr lang="en-US" sz="1400" dirty="0">
                <a:latin typeface="Segoe UI Light" pitchFamily="34" charset="0"/>
              </a:rPr>
              <a:t>Compelling Offers </a:t>
            </a:r>
          </a:p>
          <a:p>
            <a:pPr marL="174708" indent="-174708">
              <a:buFont typeface="Arial" panose="020B0604020202020204" pitchFamily="34" charset="0"/>
              <a:buChar char="•"/>
            </a:pPr>
            <a:r>
              <a:rPr lang="en-US" sz="1400" dirty="0">
                <a:latin typeface="Segoe UI Light" pitchFamily="34" charset="0"/>
              </a:rPr>
              <a:t>Azure Hybrid Benefit – provides the lowest cost for WS in the cloud</a:t>
            </a:r>
          </a:p>
          <a:p>
            <a:pPr marL="174708" indent="-174708">
              <a:buFont typeface="Arial" panose="020B0604020202020204" pitchFamily="34" charset="0"/>
              <a:buChar char="•"/>
            </a:pPr>
            <a:r>
              <a:rPr lang="en-US" sz="1400" dirty="0">
                <a:latin typeface="Segoe UI Light" pitchFamily="34" charset="0"/>
              </a:rPr>
              <a:t>License Mobility – bring SQL server to the cloud</a:t>
            </a:r>
          </a:p>
          <a:p>
            <a:pPr marL="174708" indent="-174708">
              <a:buFont typeface="Arial" panose="020B0604020202020204" pitchFamily="34" charset="0"/>
              <a:buChar char="•"/>
            </a:pPr>
            <a:r>
              <a:rPr lang="en-US" sz="1400" dirty="0">
                <a:latin typeface="Segoe UI Light" pitchFamily="34" charset="0"/>
              </a:rPr>
              <a:t>Visual Studio Subscription Azure Benefits</a:t>
            </a:r>
          </a:p>
          <a:p>
            <a:pPr marL="174708" indent="-174708">
              <a:buFont typeface="Arial" panose="020B0604020202020204" pitchFamily="34" charset="0"/>
              <a:buChar char="•"/>
            </a:pPr>
            <a:r>
              <a:rPr lang="en-US" sz="1400" dirty="0">
                <a:latin typeface="Segoe UI Light" pitchFamily="34" charset="0"/>
              </a:rPr>
              <a:t>And to be announced soon, an updated Free Tier/Account to provide a broad range of services at no cost </a:t>
            </a:r>
            <a:endParaRPr lang="en-US" sz="4900" dirty="0"/>
          </a:p>
          <a:p>
            <a:pPr defTabSz="950464">
              <a:lnSpc>
                <a:spcPct val="90000"/>
              </a:lnSpc>
              <a:spcAft>
                <a:spcPts val="346"/>
              </a:spcAft>
              <a:defRPr/>
            </a:pPr>
            <a:endParaRPr lang="en-US" sz="4900" dirty="0"/>
          </a:p>
          <a:p>
            <a:pPr defTabSz="950464">
              <a:lnSpc>
                <a:spcPct val="90000"/>
              </a:lnSpc>
              <a:spcAft>
                <a:spcPts val="346"/>
              </a:spcAft>
              <a:defRPr/>
            </a:pPr>
            <a:r>
              <a:rPr lang="en-US" sz="4900" dirty="0"/>
              <a:t>In addition, to help you save more on VMs … RI</a:t>
            </a:r>
          </a:p>
          <a:p>
            <a:pPr defTabSz="950464">
              <a:lnSpc>
                <a:spcPct val="90000"/>
              </a:lnSpc>
              <a:spcAft>
                <a:spcPts val="346"/>
              </a:spcAft>
              <a:defRPr/>
            </a:pPr>
            <a:endParaRPr lang="en-US" sz="4900" dirty="0"/>
          </a:p>
          <a:p>
            <a:endParaRPr lang="en-US" sz="1400" dirty="0"/>
          </a:p>
          <a:p>
            <a:pPr defTabSz="950189" fontAlgn="base">
              <a:lnSpc>
                <a:spcPct val="90000"/>
              </a:lnSpc>
              <a:spcBef>
                <a:spcPct val="0"/>
              </a:spcBef>
              <a:spcAft>
                <a:spcPct val="0"/>
              </a:spcAft>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defTabSz="931774">
              <a:defRPr/>
            </a:pPr>
            <a:fld id="{93484898-C74C-410F-827F-F5F157B684C3}" type="slidenum">
              <a:rPr lang="en-US">
                <a:solidFill>
                  <a:prstClr val="black"/>
                </a:solidFill>
                <a:latin typeface="Calibri" panose="020F0502020204030204"/>
              </a:rPr>
              <a:pPr defTabSz="931774">
                <a:defRPr/>
              </a:pPr>
              <a:t>24</a:t>
            </a:fld>
            <a:endParaRPr lang="en-US">
              <a:solidFill>
                <a:prstClr val="black"/>
              </a:solidFill>
              <a:latin typeface="Calibri" panose="020F0502020204030204"/>
            </a:endParaRPr>
          </a:p>
        </p:txBody>
      </p:sp>
    </p:spTree>
    <p:extLst>
      <p:ext uri="{BB962C8B-B14F-4D97-AF65-F5344CB8AC3E}">
        <p14:creationId xmlns:p14="http://schemas.microsoft.com/office/powerpoint/2010/main" val="4192460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12988" y="527050"/>
            <a:ext cx="4683125" cy="2633663"/>
          </a:xfrm>
          <a:prstGeom prst="rect">
            <a:avLst/>
          </a:prstGeom>
        </p:spPr>
      </p:sp>
      <p:sp>
        <p:nvSpPr>
          <p:cNvPr id="3" name="Notes Placeholder 2"/>
          <p:cNvSpPr>
            <a:spLocks noGrp="1"/>
          </p:cNvSpPr>
          <p:nvPr>
            <p:ph type="body" idx="1"/>
          </p:nvPr>
        </p:nvSpPr>
        <p:spPr>
          <a:xfrm>
            <a:off x="930910" y="3335973"/>
            <a:ext cx="7447280" cy="3160395"/>
          </a:xfrm>
          <a:prstGeom prst="rect">
            <a:avLst/>
          </a:prstGeo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You can save up to 82 percent on the on-demand price of running Windows Server apps in Virtual Machines when you combine the Azure Hybrid Benefit with the upcoming Reserved VM Instance offering. </a:t>
            </a:r>
            <a:endParaRPr lang="en-US" b="0" i="0" dirty="0">
              <a:effectLst/>
            </a:endParaRPr>
          </a:p>
          <a:p>
            <a:endParaRPr lang="en-US" dirty="0"/>
          </a:p>
          <a:p>
            <a:endParaRPr lang="en-US" dirty="0"/>
          </a:p>
        </p:txBody>
      </p:sp>
      <p:sp>
        <p:nvSpPr>
          <p:cNvPr id="4" name="Date Placeholder 3"/>
          <p:cNvSpPr>
            <a:spLocks noGrp="1"/>
          </p:cNvSpPr>
          <p:nvPr>
            <p:ph type="dt" idx="10"/>
          </p:nvPr>
        </p:nvSpPr>
        <p:spPr>
          <a:xfrm>
            <a:off x="5273004" y="0"/>
            <a:ext cx="4033943" cy="351155"/>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B8296B-8E3A-4B2C-9983-2A2FCC44FCAD}"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6/6/2018</a:t>
            </a:fld>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a:xfrm>
            <a:off x="0" y="6670726"/>
            <a:ext cx="8378190" cy="351155"/>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Light" pitchFamily="34" charset="0"/>
              </a:rPr>
              <a:t>© 2013 Microsoft Corporation. All rights reserved. Microsoft, Windows, Windows Vista and other product names are or may be registered trademarks and/or trademarks in the U.S. and/or other countries.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Light"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800" b="0" i="0" u="none" strike="noStrike" kern="0" cap="none" spc="0" normalizeH="0" baseline="0" noProof="0" dirty="0">
                <a:ln>
                  <a:noFill/>
                </a:ln>
                <a:solidFill>
                  <a:srgbClr val="000000"/>
                </a:solidFill>
                <a:effectLst/>
                <a:uLnTx/>
                <a:uFillTx/>
                <a:latin typeface="Segoe UI Light" pitchFamily="34" charset="0"/>
              </a:rPr>
            </a:br>
            <a:r>
              <a:rPr kumimoji="0" lang="en-US" sz="1800" b="0" i="0" u="none" strike="noStrike" kern="0" cap="none" spc="0" normalizeH="0" baseline="0" noProof="0" dirty="0">
                <a:ln>
                  <a:noFill/>
                </a:ln>
                <a:solidFill>
                  <a:srgbClr val="000000"/>
                </a:solidFill>
                <a:effectLst/>
                <a:uLnTx/>
                <a:uFillTx/>
                <a:latin typeface="Segoe UI Light"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378189" y="6670726"/>
            <a:ext cx="928756" cy="351155"/>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endParaRPr>
          </a:p>
        </p:txBody>
      </p:sp>
      <p:sp>
        <p:nvSpPr>
          <p:cNvPr id="8" name="Header Placeholder 7"/>
          <p:cNvSpPr>
            <a:spLocks noGrp="1"/>
          </p:cNvSpPr>
          <p:nvPr>
            <p:ph type="hdr" sz="quarter" idx="13"/>
          </p:nvPr>
        </p:nvSpPr>
        <p:spPr>
          <a:xfrm>
            <a:off x="1" y="0"/>
            <a:ext cx="4033943" cy="351155"/>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Microsoft Consumer Channels and Central Marketing Group</a:t>
            </a:r>
          </a:p>
        </p:txBody>
      </p:sp>
    </p:spTree>
    <p:extLst>
      <p:ext uri="{BB962C8B-B14F-4D97-AF65-F5344CB8AC3E}">
        <p14:creationId xmlns:p14="http://schemas.microsoft.com/office/powerpoint/2010/main" val="1266128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dirty="0">
                <a:latin typeface="Segoe UI Light" pitchFamily="34" charset="0"/>
              </a:rPr>
              <a:t>With Azure Cost Management, Azure is the only cloud platform vendor that offers an end-to-end cloud cost management and optimization solution supporting a multi-cloud environment (Azure, AWS, GCP).</a:t>
            </a:r>
          </a:p>
          <a:p>
            <a:endParaRPr lang="en-US" sz="1400" dirty="0">
              <a:latin typeface="Segoe UI Light" pitchFamily="34" charset="0"/>
            </a:endParaRPr>
          </a:p>
          <a:p>
            <a:r>
              <a:rPr lang="en-US" sz="1400" dirty="0">
                <a:latin typeface="Segoe UI Light" pitchFamily="34" charset="0"/>
              </a:rPr>
              <a:t>With Azure Cost Management, customers can:</a:t>
            </a:r>
          </a:p>
          <a:p>
            <a:endParaRPr lang="en-US" sz="1400" dirty="0">
              <a:latin typeface="Segoe UI Light" pitchFamily="34" charset="0"/>
            </a:endParaRPr>
          </a:p>
          <a:p>
            <a:r>
              <a:rPr lang="en-US" sz="1400" dirty="0">
                <a:latin typeface="Segoe UI Light" pitchFamily="34" charset="0"/>
              </a:rPr>
              <a:t>Monitor cloud spend</a:t>
            </a:r>
          </a:p>
          <a:p>
            <a:pPr marL="285750" indent="-285750">
              <a:lnSpc>
                <a:spcPct val="90000"/>
              </a:lnSpc>
              <a:spcAft>
                <a:spcPts val="1200"/>
              </a:spcAft>
              <a:buFont typeface="Arial" panose="020B0604020202020204" pitchFamily="34" charset="0"/>
              <a:buChar char="•"/>
            </a:pPr>
            <a:r>
              <a:rPr lang="en-US" sz="1400" dirty="0">
                <a:gradFill>
                  <a:gsLst>
                    <a:gs pos="2917">
                      <a:schemeClr val="tx1"/>
                    </a:gs>
                    <a:gs pos="30000">
                      <a:schemeClr val="tx1"/>
                    </a:gs>
                  </a:gsLst>
                  <a:lin ang="5400000" scaled="0"/>
                </a:gradFill>
              </a:rPr>
              <a:t>Visualize data in consolidated and custom views</a:t>
            </a:r>
          </a:p>
          <a:p>
            <a:pPr marL="285750" indent="-285750">
              <a:lnSpc>
                <a:spcPct val="90000"/>
              </a:lnSpc>
              <a:spcAft>
                <a:spcPts val="1200"/>
              </a:spcAft>
              <a:buFont typeface="Arial" panose="020B0604020202020204" pitchFamily="34" charset="0"/>
              <a:buChar char="•"/>
            </a:pPr>
            <a:r>
              <a:rPr lang="en-US" sz="1400" dirty="0">
                <a:gradFill>
                  <a:gsLst>
                    <a:gs pos="2917">
                      <a:schemeClr val="tx1"/>
                    </a:gs>
                    <a:gs pos="30000">
                      <a:schemeClr val="tx1"/>
                    </a:gs>
                  </a:gsLst>
                  <a:lin ang="5400000" scaled="0"/>
                </a:gradFill>
              </a:rPr>
              <a:t>Track usage and cost trends</a:t>
            </a:r>
          </a:p>
          <a:p>
            <a:pPr marL="285750" indent="-285750">
              <a:lnSpc>
                <a:spcPct val="90000"/>
              </a:lnSpc>
              <a:spcAft>
                <a:spcPts val="1200"/>
              </a:spcAft>
              <a:buFont typeface="Arial" panose="020B0604020202020204" pitchFamily="34" charset="0"/>
              <a:buChar char="•"/>
            </a:pPr>
            <a:r>
              <a:rPr lang="en-US" sz="1400" dirty="0">
                <a:gradFill>
                  <a:gsLst>
                    <a:gs pos="2917">
                      <a:schemeClr val="tx1"/>
                    </a:gs>
                    <a:gs pos="30000">
                      <a:schemeClr val="tx1"/>
                    </a:gs>
                  </a:gsLst>
                  <a:lin ang="5400000" scaled="0"/>
                </a:gradFill>
              </a:rPr>
              <a:t>Detect spend anomalies and usage inefficiencies</a:t>
            </a:r>
          </a:p>
          <a:p>
            <a:pPr marL="285750" indent="-285750">
              <a:lnSpc>
                <a:spcPct val="90000"/>
              </a:lnSpc>
              <a:spcAft>
                <a:spcPts val="1200"/>
              </a:spcAft>
              <a:buFont typeface="Arial" panose="020B0604020202020204" pitchFamily="34" charset="0"/>
              <a:buChar char="•"/>
            </a:pPr>
            <a:r>
              <a:rPr lang="en-US" sz="1400" dirty="0">
                <a:gradFill>
                  <a:gsLst>
                    <a:gs pos="2917">
                      <a:schemeClr val="tx1"/>
                    </a:gs>
                    <a:gs pos="30000">
                      <a:schemeClr val="tx1"/>
                    </a:gs>
                  </a:gsLst>
                  <a:lin ang="5400000" scaled="0"/>
                </a:gradFill>
              </a:rPr>
              <a:t>Forecast future spend based on historical data</a:t>
            </a:r>
          </a:p>
          <a:p>
            <a:endParaRPr lang="en-US" sz="1400" dirty="0">
              <a:latin typeface="Segoe UI Light" pitchFamily="34" charset="0"/>
            </a:endParaRPr>
          </a:p>
          <a:p>
            <a:r>
              <a:rPr lang="en-US" sz="1400" dirty="0">
                <a:latin typeface="Segoe UI Light" pitchFamily="34" charset="0"/>
              </a:rPr>
              <a:t>Drive organizational accountability</a:t>
            </a:r>
          </a:p>
          <a:p>
            <a:pPr marL="285750" indent="-285750">
              <a:lnSpc>
                <a:spcPct val="90000"/>
              </a:lnSpc>
              <a:spcAft>
                <a:spcPts val="1200"/>
              </a:spcAft>
              <a:buFont typeface="Arial" panose="020B0604020202020204" pitchFamily="34" charset="0"/>
              <a:buChar char="•"/>
            </a:pPr>
            <a:r>
              <a:rPr lang="en-US" sz="1400" dirty="0">
                <a:gradFill>
                  <a:gsLst>
                    <a:gs pos="2917">
                      <a:schemeClr val="tx1"/>
                    </a:gs>
                    <a:gs pos="30000">
                      <a:schemeClr val="tx1"/>
                    </a:gs>
                  </a:gsLst>
                  <a:lin ang="5400000" scaled="0"/>
                </a:gradFill>
              </a:rPr>
              <a:t>Allocate usage and costs using resource tags</a:t>
            </a:r>
          </a:p>
          <a:p>
            <a:pPr marL="285750" indent="-285750">
              <a:lnSpc>
                <a:spcPct val="90000"/>
              </a:lnSpc>
              <a:spcAft>
                <a:spcPts val="1200"/>
              </a:spcAft>
              <a:buFont typeface="Arial" panose="020B0604020202020204" pitchFamily="34" charset="0"/>
              <a:buChar char="•"/>
            </a:pPr>
            <a:r>
              <a:rPr lang="en-US" sz="1400" dirty="0">
                <a:gradFill>
                  <a:gsLst>
                    <a:gs pos="2917">
                      <a:schemeClr val="tx1"/>
                    </a:gs>
                    <a:gs pos="30000">
                      <a:schemeClr val="tx1"/>
                    </a:gs>
                  </a:gsLst>
                  <a:lin ang="5400000" scaled="0"/>
                </a:gradFill>
              </a:rPr>
              <a:t>Produce chargeback and </a:t>
            </a:r>
            <a:r>
              <a:rPr lang="en-US" sz="1400" dirty="0" err="1">
                <a:gradFill>
                  <a:gsLst>
                    <a:gs pos="2917">
                      <a:schemeClr val="tx1"/>
                    </a:gs>
                    <a:gs pos="30000">
                      <a:schemeClr val="tx1"/>
                    </a:gs>
                  </a:gsLst>
                  <a:lin ang="5400000" scaled="0"/>
                </a:gradFill>
              </a:rPr>
              <a:t>showback</a:t>
            </a:r>
            <a:r>
              <a:rPr lang="en-US" sz="1400" dirty="0">
                <a:gradFill>
                  <a:gsLst>
                    <a:gs pos="2917">
                      <a:schemeClr val="tx1"/>
                    </a:gs>
                    <a:gs pos="30000">
                      <a:schemeClr val="tx1"/>
                    </a:gs>
                  </a:gsLst>
                  <a:lin ang="5400000" scaled="0"/>
                </a:gradFill>
              </a:rPr>
              <a:t> reports</a:t>
            </a:r>
          </a:p>
          <a:p>
            <a:pPr marL="285750" indent="-285750">
              <a:lnSpc>
                <a:spcPct val="90000"/>
              </a:lnSpc>
              <a:spcAft>
                <a:spcPts val="1200"/>
              </a:spcAft>
              <a:buFont typeface="Arial" panose="020B0604020202020204" pitchFamily="34" charset="0"/>
              <a:buChar char="•"/>
            </a:pPr>
            <a:r>
              <a:rPr lang="en-US" sz="1400" dirty="0">
                <a:gradFill>
                  <a:gsLst>
                    <a:gs pos="2917">
                      <a:schemeClr val="tx1"/>
                    </a:gs>
                    <a:gs pos="30000">
                      <a:schemeClr val="tx1"/>
                    </a:gs>
                  </a:gsLst>
                  <a:lin ang="5400000" scaled="0"/>
                </a:gradFill>
              </a:rPr>
              <a:t>Let teams access data and insights with Role-Based Access Control</a:t>
            </a:r>
          </a:p>
          <a:p>
            <a:pPr marL="285750" indent="-285750">
              <a:lnSpc>
                <a:spcPct val="90000"/>
              </a:lnSpc>
              <a:spcAft>
                <a:spcPts val="1200"/>
              </a:spcAft>
              <a:buFont typeface="Arial" panose="020B0604020202020204" pitchFamily="34" charset="0"/>
              <a:buChar char="•"/>
            </a:pPr>
            <a:r>
              <a:rPr lang="en-US" sz="1400" dirty="0">
                <a:gradFill>
                  <a:gsLst>
                    <a:gs pos="2917">
                      <a:schemeClr val="tx1"/>
                    </a:gs>
                    <a:gs pos="30000">
                      <a:schemeClr val="tx1"/>
                    </a:gs>
                  </a:gsLst>
                  <a:lin ang="5400000" scaled="0"/>
                </a:gradFill>
              </a:rPr>
              <a:t>Alert stakeholders automatically for spend anomalies and overspending risks</a:t>
            </a:r>
          </a:p>
          <a:p>
            <a:endParaRPr lang="en-US" sz="1400" dirty="0">
              <a:latin typeface="Segoe UI Light" pitchFamily="34" charset="0"/>
            </a:endParaRPr>
          </a:p>
          <a:p>
            <a:r>
              <a:rPr lang="en-US" sz="1400" dirty="0">
                <a:latin typeface="Segoe UI Light" pitchFamily="34" charset="0"/>
              </a:rPr>
              <a:t>Optimize cloud efficiency</a:t>
            </a:r>
          </a:p>
          <a:p>
            <a:pPr marL="285750" indent="-285750">
              <a:spcAft>
                <a:spcPts val="1200"/>
              </a:spcAft>
              <a:buFont typeface="Arial" panose="020B0604020202020204" pitchFamily="34" charset="0"/>
              <a:buChar char="•"/>
            </a:pPr>
            <a:r>
              <a:rPr lang="en-US" sz="1400" dirty="0">
                <a:latin typeface="Segoe UI" panose="020B0502040204020203" pitchFamily="34" charset="0"/>
                <a:cs typeface="Segoe UI" panose="020B0502040204020203" pitchFamily="34" charset="0"/>
              </a:rPr>
              <a:t>Increase resource utilization with virtual machine right-sizing</a:t>
            </a:r>
          </a:p>
          <a:p>
            <a:pPr marL="285750" indent="-285750">
              <a:spcAft>
                <a:spcPts val="1200"/>
              </a:spcAft>
              <a:buFont typeface="Arial" panose="020B0604020202020204" pitchFamily="34" charset="0"/>
              <a:buChar char="•"/>
            </a:pPr>
            <a:r>
              <a:rPr lang="en-US" sz="1400" dirty="0">
                <a:latin typeface="Segoe UI" panose="020B0502040204020203" pitchFamily="34" charset="0"/>
                <a:cs typeface="Segoe UI" panose="020B0502040204020203" pitchFamily="34" charset="0"/>
              </a:rPr>
              <a:t>Eliminate idle resources</a:t>
            </a:r>
          </a:p>
          <a:p>
            <a:pPr marL="285750" indent="-285750">
              <a:spcAft>
                <a:spcPts val="1200"/>
              </a:spcAft>
              <a:buFont typeface="Arial" panose="020B0604020202020204" pitchFamily="34" charset="0"/>
              <a:buChar char="•"/>
            </a:pPr>
            <a:r>
              <a:rPr lang="en-US" sz="1400" dirty="0">
                <a:latin typeface="Segoe UI" panose="020B0502040204020203" pitchFamily="34" charset="0"/>
                <a:cs typeface="Segoe UI" panose="020B0502040204020203" pitchFamily="34" charset="0"/>
              </a:rPr>
              <a:t>Improve Reserved Instance management</a:t>
            </a:r>
          </a:p>
          <a:p>
            <a:pPr defTabSz="950464">
              <a:lnSpc>
                <a:spcPct val="90000"/>
              </a:lnSpc>
              <a:spcAft>
                <a:spcPts val="346"/>
              </a:spcAft>
              <a:defRPr/>
            </a:pPr>
            <a:endParaRPr lang="en-US" sz="4900" dirty="0"/>
          </a:p>
          <a:p>
            <a:endParaRPr lang="en-US" sz="1400" dirty="0"/>
          </a:p>
          <a:p>
            <a:pPr defTabSz="950189" fontAlgn="base">
              <a:lnSpc>
                <a:spcPct val="90000"/>
              </a:lnSpc>
              <a:spcBef>
                <a:spcPct val="0"/>
              </a:spcBef>
              <a:spcAft>
                <a:spcPct val="0"/>
              </a:spcAft>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defTabSz="931774">
              <a:defRPr/>
            </a:pPr>
            <a:fld id="{93484898-C74C-410F-827F-F5F157B684C3}" type="slidenum">
              <a:rPr lang="en-US">
                <a:solidFill>
                  <a:prstClr val="black"/>
                </a:solidFill>
                <a:latin typeface="Calibri" panose="020F0502020204030204"/>
              </a:rPr>
              <a:pPr defTabSz="931774">
                <a:defRPr/>
              </a:pPr>
              <a:t>26</a:t>
            </a:fld>
            <a:endParaRPr lang="en-US">
              <a:solidFill>
                <a:prstClr val="black"/>
              </a:solidFill>
              <a:latin typeface="Calibri" panose="020F0502020204030204"/>
            </a:endParaRPr>
          </a:p>
        </p:txBody>
      </p:sp>
    </p:spTree>
    <p:extLst>
      <p:ext uri="{BB962C8B-B14F-4D97-AF65-F5344CB8AC3E}">
        <p14:creationId xmlns:p14="http://schemas.microsoft.com/office/powerpoint/2010/main" val="1298569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hlinkClick r:id="rId3"/>
              </a:rPr>
              <a:t>https://customers.microsoft.com/en-us/story/malaysia-airlines-berhad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hlinkClick r:id="rId4"/>
              </a:rPr>
              <a:t>https://aka.ms/a0zp7e</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141F8EC-6C50-4B26-97F2-64A92C9669D5}" type="slidenum">
              <a:rPr lang="en-US" smtClean="0"/>
              <a:t>27</a:t>
            </a:fld>
            <a:endParaRPr lang="en-US"/>
          </a:p>
        </p:txBody>
      </p:sp>
    </p:spTree>
    <p:extLst>
      <p:ext uri="{BB962C8B-B14F-4D97-AF65-F5344CB8AC3E}">
        <p14:creationId xmlns:p14="http://schemas.microsoft.com/office/powerpoint/2010/main" val="4072591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50189" rtl="0" eaLnBrk="1" fontAlgn="base" latinLnBrk="0" hangingPunct="1">
              <a:lnSpc>
                <a:spcPct val="90000"/>
              </a:lnSpc>
              <a:spcBef>
                <a:spcPct val="0"/>
              </a:spcBef>
              <a:spcAft>
                <a:spcPct val="0"/>
              </a:spcAft>
              <a:buClrTx/>
              <a:buSzTx/>
              <a:buFont typeface="Arial" panose="020B0604020202020204" pitchFamily="34" charset="0"/>
              <a:buChar char="•"/>
              <a:tabLst/>
              <a:defRPr/>
            </a:pPr>
            <a:r>
              <a:rPr lang="en-US" sz="1400" kern="0" dirty="0">
                <a:gradFill>
                  <a:gsLst>
                    <a:gs pos="0">
                      <a:srgbClr val="FFFFFF"/>
                    </a:gs>
                    <a:gs pos="100000">
                      <a:srgbClr val="FFFFFF"/>
                    </a:gs>
                  </a:gsLst>
                  <a:lin ang="5400000" scaled="0"/>
                </a:gradFill>
                <a:latin typeface="Segoe UI"/>
                <a:ea typeface="Segoe UI" pitchFamily="34" charset="0"/>
                <a:cs typeface="Segoe UI" pitchFamily="34" charset="0"/>
              </a:rPr>
              <a:t>Servers—</a:t>
            </a:r>
            <a:r>
              <a:rPr lang="en-US" sz="1400" dirty="0">
                <a:gradFill>
                  <a:gsLst>
                    <a:gs pos="2917">
                      <a:srgbClr val="353535"/>
                    </a:gs>
                    <a:gs pos="30000">
                      <a:srgbClr val="353535"/>
                    </a:gs>
                  </a:gsLst>
                  <a:lin ang="5400000" scaled="0"/>
                </a:gradFill>
                <a:latin typeface="Segoe UI Semilight"/>
              </a:rPr>
              <a:t>[Windows Server, Linux – physical or virtual]</a:t>
            </a:r>
          </a:p>
          <a:p>
            <a:pPr marL="742950" lvl="1" indent="-285750" defTabSz="914367">
              <a:lnSpc>
                <a:spcPct val="90000"/>
              </a:lnSpc>
              <a:buFont typeface="Arial" panose="020B0604020202020204" pitchFamily="34" charset="0"/>
              <a:buChar char="•"/>
            </a:pPr>
            <a:r>
              <a:rPr lang="en-US" sz="1400" i="1"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Lift and shift </a:t>
            </a:r>
            <a:r>
              <a:rPr lang="en-US" sz="140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legacy apps (e.g., web servers) and infrastructure (e.g., AD, DNS) to Azure IaaS </a:t>
            </a:r>
          </a:p>
          <a:p>
            <a:pPr marL="742950" lvl="1" indent="-285750" defTabSz="914367">
              <a:lnSpc>
                <a:spcPct val="90000"/>
              </a:lnSpc>
              <a:buFont typeface="Arial" panose="020B0604020202020204" pitchFamily="34" charset="0"/>
              <a:buChar char="•"/>
            </a:pPr>
            <a:r>
              <a:rPr lang="en-US" sz="1400" i="1"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Refactor</a:t>
            </a:r>
            <a:r>
              <a:rPr lang="en-US" sz="140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 corporate apps/workloads to O365 (e.g., SharePoint, Exchange, Lync/</a:t>
            </a:r>
            <a:r>
              <a:rPr lang="en-US" sz="1400" dirty="0" err="1">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SfB</a:t>
            </a:r>
            <a:r>
              <a:rPr lang="en-US" sz="140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a:t>
            </a:r>
          </a:p>
          <a:p>
            <a:pPr marL="742950" lvl="1" indent="-285750" defTabSz="914367">
              <a:lnSpc>
                <a:spcPct val="90000"/>
              </a:lnSpc>
              <a:buFont typeface="Arial" panose="020B0604020202020204" pitchFamily="34" charset="0"/>
              <a:buChar char="•"/>
            </a:pPr>
            <a:r>
              <a:rPr lang="en-US" sz="1400" i="1"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Modernize </a:t>
            </a:r>
            <a:r>
              <a:rPr lang="en-US" sz="140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critical workloads to latest OS in Azure</a:t>
            </a:r>
            <a:endParaRPr lang="en-US" sz="1400" dirty="0">
              <a:gradFill>
                <a:gsLst>
                  <a:gs pos="2917">
                    <a:srgbClr val="353535"/>
                  </a:gs>
                  <a:gs pos="30000">
                    <a:srgbClr val="353535"/>
                  </a:gs>
                </a:gsLst>
                <a:lin ang="5400000" scaled="0"/>
              </a:gradFill>
              <a:latin typeface="Segoe UI Semilight"/>
            </a:endParaRPr>
          </a:p>
          <a:p>
            <a:pPr marL="285750" indent="-285750" defTabSz="950189" fontAlgn="base">
              <a:lnSpc>
                <a:spcPct val="90000"/>
              </a:lnSpc>
              <a:spcBef>
                <a:spcPct val="0"/>
              </a:spcBef>
              <a:spcAft>
                <a:spcPct val="0"/>
              </a:spcAft>
              <a:buFont typeface="Arial" panose="020B0604020202020204" pitchFamily="34" charset="0"/>
              <a:buChar char="•"/>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a:p>
            <a:pPr marL="285750" marR="0" lvl="0" indent="-285750" algn="l" defTabSz="950189" rtl="0" eaLnBrk="1" fontAlgn="base" latinLnBrk="0" hangingPunct="1">
              <a:lnSpc>
                <a:spcPct val="90000"/>
              </a:lnSpc>
              <a:spcBef>
                <a:spcPct val="0"/>
              </a:spcBef>
              <a:spcAft>
                <a:spcPct val="0"/>
              </a:spcAft>
              <a:buClrTx/>
              <a:buSzTx/>
              <a:buFont typeface="Arial" panose="020B0604020202020204" pitchFamily="34" charset="0"/>
              <a:buChar char="•"/>
              <a:tabLst/>
              <a:defRPr/>
            </a:pPr>
            <a:r>
              <a:rPr lang="en-US" sz="1400" kern="0" dirty="0">
                <a:gradFill>
                  <a:gsLst>
                    <a:gs pos="0">
                      <a:srgbClr val="FFFFFF"/>
                    </a:gs>
                    <a:gs pos="100000">
                      <a:srgbClr val="FFFFFF"/>
                    </a:gs>
                  </a:gsLst>
                  <a:lin ang="5400000" scaled="0"/>
                </a:gradFill>
                <a:latin typeface="Segoe UI"/>
                <a:ea typeface="Segoe UI" pitchFamily="34" charset="0"/>
                <a:cs typeface="Segoe UI" pitchFamily="34" charset="0"/>
              </a:rPr>
              <a:t>Databases—</a:t>
            </a:r>
            <a:r>
              <a:rPr lang="en-US" sz="1400" dirty="0">
                <a:gradFill>
                  <a:gsLst>
                    <a:gs pos="2917">
                      <a:srgbClr val="353535"/>
                    </a:gs>
                    <a:gs pos="30000">
                      <a:srgbClr val="353535"/>
                    </a:gs>
                  </a:gsLst>
                  <a:lin ang="5400000" scaled="0"/>
                </a:gradFill>
                <a:latin typeface="Segoe UI Semilight"/>
              </a:rPr>
              <a:t>[SQL Server]</a:t>
            </a:r>
          </a:p>
          <a:p>
            <a:pPr marL="742950" lvl="1" indent="-285750" defTabSz="914367">
              <a:lnSpc>
                <a:spcPct val="90000"/>
              </a:lnSpc>
              <a:spcAft>
                <a:spcPts val="588"/>
              </a:spcAft>
              <a:buFont typeface="Arial" panose="020B0604020202020204" pitchFamily="34" charset="0"/>
              <a:buChar char="•"/>
            </a:pPr>
            <a:r>
              <a:rPr lang="en-US" sz="1400" i="1"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Lift &amp; shift </a:t>
            </a:r>
            <a:r>
              <a:rPr lang="en-US" sz="140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SQL Server apps to Azure SQL Database Managed Instance (MI); consider SQL IaaS for 3</a:t>
            </a:r>
            <a:r>
              <a:rPr lang="en-US" sz="1400" baseline="3000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rd</a:t>
            </a:r>
            <a:r>
              <a:rPr lang="en-US" sz="140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 party integration needs</a:t>
            </a:r>
          </a:p>
          <a:p>
            <a:pPr marL="742950" lvl="1" indent="-285750" defTabSz="914367">
              <a:lnSpc>
                <a:spcPct val="90000"/>
              </a:lnSpc>
              <a:spcAft>
                <a:spcPts val="588"/>
              </a:spcAft>
              <a:buFont typeface="Arial" panose="020B0604020202020204" pitchFamily="34" charset="0"/>
              <a:buChar char="•"/>
            </a:pPr>
            <a:r>
              <a:rPr lang="en-US" sz="1400" i="1"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Lift and shift</a:t>
            </a:r>
            <a:r>
              <a:rPr lang="en-US" sz="140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 SQL DW/BI workloads to Azure SQL Database MI or Azure SQL DW</a:t>
            </a:r>
          </a:p>
          <a:p>
            <a:pPr marL="742950" lvl="1" indent="-285750" defTabSz="914367">
              <a:lnSpc>
                <a:spcPct val="90000"/>
              </a:lnSpc>
              <a:spcAft>
                <a:spcPts val="588"/>
              </a:spcAft>
              <a:buFont typeface="Arial" panose="020B0604020202020204" pitchFamily="34" charset="0"/>
              <a:buChar char="•"/>
            </a:pPr>
            <a:r>
              <a:rPr lang="en-US" sz="1400" i="1"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Modernize</a:t>
            </a:r>
            <a:r>
              <a:rPr lang="en-US" sz="140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 critical SQL apps to Azure SQL Database </a:t>
            </a: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a:p>
            <a:pPr marL="285750" indent="-285750" defTabSz="950189" fontAlgn="base">
              <a:lnSpc>
                <a:spcPct val="90000"/>
              </a:lnSpc>
              <a:spcBef>
                <a:spcPct val="0"/>
              </a:spcBef>
              <a:spcAft>
                <a:spcPct val="0"/>
              </a:spcAft>
              <a:buFont typeface="Arial" panose="020B0604020202020204" pitchFamily="34" charset="0"/>
              <a:buChar char="•"/>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a:p>
            <a:pPr marL="285750" marR="0" lvl="0" indent="-285750" algn="l" defTabSz="950189" rtl="0" eaLnBrk="1" fontAlgn="base" latinLnBrk="0" hangingPunct="1">
              <a:lnSpc>
                <a:spcPct val="90000"/>
              </a:lnSpc>
              <a:spcBef>
                <a:spcPct val="0"/>
              </a:spcBef>
              <a:spcAft>
                <a:spcPct val="0"/>
              </a:spcAft>
              <a:buClrTx/>
              <a:buSzTx/>
              <a:buFont typeface="Arial" panose="020B0604020202020204" pitchFamily="34" charset="0"/>
              <a:buChar char="•"/>
              <a:tabLst/>
              <a:defRPr/>
            </a:pPr>
            <a:r>
              <a:rPr lang="en-US" sz="1400" kern="0" dirty="0">
                <a:gradFill>
                  <a:gsLst>
                    <a:gs pos="0">
                      <a:srgbClr val="FFFFFF"/>
                    </a:gs>
                    <a:gs pos="100000">
                      <a:srgbClr val="FFFFFF"/>
                    </a:gs>
                  </a:gsLst>
                  <a:lin ang="5400000" scaled="0"/>
                </a:gradFill>
                <a:latin typeface="Segoe UI"/>
                <a:ea typeface="Segoe UI" pitchFamily="34" charset="0"/>
                <a:cs typeface="Segoe UI" pitchFamily="34" charset="0"/>
              </a:rPr>
              <a:t>Data—</a:t>
            </a:r>
            <a:r>
              <a:rPr lang="en-US" sz="1400" dirty="0">
                <a:gradFill>
                  <a:gsLst>
                    <a:gs pos="2917">
                      <a:srgbClr val="353535"/>
                    </a:gs>
                    <a:gs pos="30000">
                      <a:srgbClr val="353535"/>
                    </a:gs>
                  </a:gsLst>
                  <a:lin ang="5400000" scaled="0"/>
                </a:gradFill>
                <a:latin typeface="Segoe UI Semilight"/>
              </a:rPr>
              <a:t>[Archive, Blob, File servers]</a:t>
            </a:r>
          </a:p>
          <a:p>
            <a:pPr marL="742950" lvl="1" indent="-285750" defTabSz="914367">
              <a:lnSpc>
                <a:spcPct val="90000"/>
              </a:lnSpc>
              <a:spcAft>
                <a:spcPts val="588"/>
              </a:spcAft>
              <a:buFont typeface="Arial" panose="020B0604020202020204" pitchFamily="34" charset="0"/>
              <a:buChar char="•"/>
            </a:pPr>
            <a:r>
              <a:rPr lang="en-US" sz="1400" i="1"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Replicate</a:t>
            </a:r>
            <a:r>
              <a:rPr lang="en-US" sz="140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 over the network (E.g., Azure Copy, Azure Archive Storage)</a:t>
            </a:r>
          </a:p>
          <a:p>
            <a:pPr marL="742950" lvl="1" indent="-285750" defTabSz="914367">
              <a:lnSpc>
                <a:spcPct val="90000"/>
              </a:lnSpc>
              <a:spcAft>
                <a:spcPts val="588"/>
              </a:spcAft>
              <a:buFont typeface="Arial" panose="020B0604020202020204" pitchFamily="34" charset="0"/>
              <a:buChar char="•"/>
            </a:pPr>
            <a:r>
              <a:rPr lang="en-US" sz="1400" i="1"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Refactor</a:t>
            </a:r>
            <a:r>
              <a:rPr lang="en-US" sz="140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 file servers to Azure Files </a:t>
            </a:r>
          </a:p>
          <a:p>
            <a:pPr marL="742950" lvl="1" indent="-285750" defTabSz="914367">
              <a:lnSpc>
                <a:spcPct val="90000"/>
              </a:lnSpc>
              <a:spcAft>
                <a:spcPts val="588"/>
              </a:spcAft>
              <a:buFont typeface="Arial" panose="020B0604020202020204" pitchFamily="34" charset="0"/>
              <a:buChar char="•"/>
            </a:pPr>
            <a:r>
              <a:rPr lang="en-US" sz="1400" i="1"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Transfer offline </a:t>
            </a:r>
            <a:r>
              <a:rPr lang="en-US" sz="140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based on data volume (e.g., using Azure Data Box, Azure Import/Export</a:t>
            </a: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a:p>
            <a:pPr marL="285750" indent="-285750" defTabSz="950189" fontAlgn="base">
              <a:lnSpc>
                <a:spcPct val="90000"/>
              </a:lnSpc>
              <a:spcBef>
                <a:spcPct val="0"/>
              </a:spcBef>
              <a:spcAft>
                <a:spcPct val="0"/>
              </a:spcAft>
              <a:buFont typeface="Arial" panose="020B0604020202020204" pitchFamily="34" charset="0"/>
              <a:buChar char="•"/>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a:p>
            <a:pPr marL="285750" marR="0" lvl="0" indent="-285750" algn="l" defTabSz="950189" rtl="0" eaLnBrk="1" fontAlgn="base" latinLnBrk="0" hangingPunct="1">
              <a:lnSpc>
                <a:spcPct val="90000"/>
              </a:lnSpc>
              <a:spcBef>
                <a:spcPct val="0"/>
              </a:spcBef>
              <a:spcAft>
                <a:spcPct val="0"/>
              </a:spcAft>
              <a:buClrTx/>
              <a:buSzTx/>
              <a:buFont typeface="Arial" panose="020B0604020202020204" pitchFamily="34" charset="0"/>
              <a:buChar char="•"/>
              <a:tabLst/>
              <a:defRPr/>
            </a:pPr>
            <a:r>
              <a:rPr lang="en-US" sz="1400" kern="0" dirty="0">
                <a:gradFill>
                  <a:gsLst>
                    <a:gs pos="0">
                      <a:srgbClr val="FFFFFF"/>
                    </a:gs>
                    <a:gs pos="100000">
                      <a:srgbClr val="FFFFFF"/>
                    </a:gs>
                  </a:gsLst>
                  <a:lin ang="5400000" scaled="0"/>
                </a:gradFill>
                <a:latin typeface="Segoe UI"/>
                <a:ea typeface="Segoe UI" pitchFamily="34" charset="0"/>
                <a:cs typeface="Segoe UI" pitchFamily="34" charset="0"/>
              </a:rPr>
              <a:t>Applications—</a:t>
            </a:r>
            <a:r>
              <a:rPr lang="en-US" sz="1400" dirty="0">
                <a:gradFill>
                  <a:gsLst>
                    <a:gs pos="2917">
                      <a:srgbClr val="353535"/>
                    </a:gs>
                    <a:gs pos="30000">
                      <a:srgbClr val="353535"/>
                    </a:gs>
                  </a:gsLst>
                  <a:lin ang="5400000" scaled="0"/>
                </a:gradFill>
                <a:latin typeface="Segoe UI Semilight"/>
              </a:rPr>
              <a:t>[internal LOB apps, customer facing apps - .NET/LAMP]</a:t>
            </a:r>
          </a:p>
          <a:p>
            <a:pPr marL="742950" lvl="1" indent="-285750" defTabSz="914367">
              <a:lnSpc>
                <a:spcPct val="90000"/>
              </a:lnSpc>
              <a:spcAft>
                <a:spcPts val="588"/>
              </a:spcAft>
              <a:buFont typeface="Arial" panose="020B0604020202020204" pitchFamily="34" charset="0"/>
              <a:buChar char="•"/>
            </a:pPr>
            <a:r>
              <a:rPr lang="en-US" sz="1400" i="1"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Re-host</a:t>
            </a:r>
            <a:r>
              <a:rPr lang="en-US" sz="140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 legacy apps on Azure IaaS </a:t>
            </a:r>
          </a:p>
          <a:p>
            <a:pPr marL="742950" lvl="1" indent="-285750" defTabSz="914367">
              <a:lnSpc>
                <a:spcPct val="90000"/>
              </a:lnSpc>
              <a:spcAft>
                <a:spcPts val="588"/>
              </a:spcAft>
              <a:buFont typeface="Arial" panose="020B0604020202020204" pitchFamily="34" charset="0"/>
              <a:buChar char="•"/>
            </a:pPr>
            <a:r>
              <a:rPr lang="en-US" sz="1400" i="1"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Refactor</a:t>
            </a:r>
            <a:r>
              <a:rPr lang="en-US" sz="140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 critical app components (e.g., Azure container service, DevOps)</a:t>
            </a:r>
          </a:p>
          <a:p>
            <a:pPr marL="742950" lvl="1" indent="-285750" defTabSz="914367">
              <a:lnSpc>
                <a:spcPct val="90000"/>
              </a:lnSpc>
              <a:spcAft>
                <a:spcPts val="588"/>
              </a:spcAft>
              <a:buFont typeface="Arial" panose="020B0604020202020204" pitchFamily="34" charset="0"/>
              <a:buChar char="•"/>
            </a:pPr>
            <a:r>
              <a:rPr lang="en-US" sz="1400" i="1"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Rearchitect </a:t>
            </a:r>
            <a:r>
              <a:rPr lang="en-US" sz="1400" dirty="0">
                <a:gradFill>
                  <a:gsLst>
                    <a:gs pos="2917">
                      <a:srgbClr val="353535"/>
                    </a:gs>
                    <a:gs pos="30000">
                      <a:srgbClr val="353535"/>
                    </a:gs>
                  </a:gsLst>
                  <a:lin ang="5400000" scaled="0"/>
                </a:gradFill>
                <a:latin typeface="Segoe UI" panose="020B0502040204020203" pitchFamily="34" charset="0"/>
                <a:cs typeface="Segoe UI" panose="020B0502040204020203" pitchFamily="34" charset="0"/>
              </a:rPr>
              <a:t>key apps (e.g., Azure App Service, Azure Functions)</a:t>
            </a:r>
            <a:endParaRPr lang="en-US" sz="1400" dirty="0">
              <a:gradFill>
                <a:gsLst>
                  <a:gs pos="2917">
                    <a:srgbClr val="353535"/>
                  </a:gs>
                  <a:gs pos="30000">
                    <a:srgbClr val="353535"/>
                  </a:gs>
                </a:gsLst>
                <a:lin ang="5400000" scaled="0"/>
              </a:gradFill>
              <a:latin typeface="Segoe UI Semilight"/>
            </a:endParaRPr>
          </a:p>
          <a:p>
            <a:pPr marL="285750" indent="-285750" defTabSz="950189" fontAlgn="base">
              <a:lnSpc>
                <a:spcPct val="90000"/>
              </a:lnSpc>
              <a:spcBef>
                <a:spcPct val="0"/>
              </a:spcBef>
              <a:spcAft>
                <a:spcPct val="0"/>
              </a:spcAft>
              <a:buFont typeface="Arial" panose="020B0604020202020204" pitchFamily="34" charset="0"/>
              <a:buChar char="•"/>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950189" fontAlgn="base">
              <a:lnSpc>
                <a:spcPct val="90000"/>
              </a:lnSpc>
              <a:spcBef>
                <a:spcPct val="0"/>
              </a:spcBef>
              <a:spcAft>
                <a:spcPct val="0"/>
              </a:spcAft>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defTabSz="931774">
              <a:defRPr/>
            </a:pPr>
            <a:fld id="{93484898-C74C-410F-827F-F5F157B684C3}" type="slidenum">
              <a:rPr lang="en-US">
                <a:solidFill>
                  <a:prstClr val="black"/>
                </a:solidFill>
                <a:latin typeface="Calibri" panose="020F0502020204030204"/>
              </a:rPr>
              <a:pPr defTabSz="931774">
                <a:defRPr/>
              </a:pPr>
              <a:t>28</a:t>
            </a:fld>
            <a:endParaRPr lang="en-US">
              <a:solidFill>
                <a:prstClr val="black"/>
              </a:solidFill>
              <a:latin typeface="Calibri" panose="020F0502020204030204"/>
            </a:endParaRPr>
          </a:p>
        </p:txBody>
      </p:sp>
    </p:spTree>
    <p:extLst>
      <p:ext uri="{BB962C8B-B14F-4D97-AF65-F5344CB8AC3E}">
        <p14:creationId xmlns:p14="http://schemas.microsoft.com/office/powerpoint/2010/main" val="11205127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Replace – consider for completeness.  [Azure Migrate discovers for O365?]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talk about the various paths along your migration journey.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It all starts with discovering your on-prem applications, data, and infrastructure, assessing them for migration readiness and determine the mix of tactics that you will use during the move –  ranging from simple lift and shift to various levels of modernization during migration (i.e., refactor, rearchitect, rebuild).  And then once in Azure, how do you keep your workloads optimized continuously (e.g., security, monitoring, backups, </a:t>
            </a:r>
            <a:r>
              <a:rPr lang="en-US" sz="1200" kern="1200" dirty="0" err="1">
                <a:solidFill>
                  <a:schemeClr val="tx1"/>
                </a:solidFill>
                <a:effectLst/>
                <a:latin typeface="+mn-lt"/>
                <a:ea typeface="+mn-ea"/>
                <a:cs typeface="+mn-cs"/>
              </a:rPr>
              <a:t>opex</a:t>
            </a:r>
            <a:r>
              <a:rPr lang="en-US" sz="1200" kern="1200" dirty="0">
                <a:solidFill>
                  <a:schemeClr val="tx1"/>
                </a:solidFill>
                <a:effectLst/>
                <a:latin typeface="+mn-lt"/>
                <a:ea typeface="+mn-ea"/>
                <a:cs typeface="+mn-cs"/>
              </a:rPr>
              <a:t> spends).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Note: In some cases you might just retire the workload or replace it with a SaaS solution – we won’t cover those aspects in detail here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D3C565-F0A3-4D69-80B4-5AD40B8AC0B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120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pPr defTabSz="931774">
              <a:defRPr/>
            </a:pPr>
            <a:r>
              <a:rPr lang="en-US" u="sng" dirty="0">
                <a:latin typeface="Calibri" panose="020F0502020204030204" pitchFamily="34" charset="0"/>
                <a:ea typeface="DengXian" panose="02010600030101010101" pitchFamily="2" charset="-122"/>
              </a:rPr>
              <a:t>Source: Gartner:  “Developing a Public Cloud IaaS Adoption and Migration Framework</a:t>
            </a:r>
            <a:r>
              <a:rPr lang="en-US" dirty="0">
                <a:latin typeface="Calibri" panose="020F0502020204030204" pitchFamily="34" charset="0"/>
                <a:ea typeface="DengXian" panose="02010600030101010101" pitchFamily="2" charset="-122"/>
              </a:rPr>
              <a:t>” published March 2017 </a:t>
            </a:r>
            <a:endParaRPr lang="en-US" dirty="0"/>
          </a:p>
          <a:p>
            <a:pPr rtl="0" eaLnBrk="1" fontAlgn="ctr" latinLnBrk="0" hangingPunct="1"/>
            <a:endParaRPr lang="en-US" b="1" dirty="0"/>
          </a:p>
          <a:p>
            <a:pPr defTabSz="931774" fontAlgn="ctr">
              <a:defRPr/>
            </a:pPr>
            <a:r>
              <a:rPr lang="en-US" b="1" u="sng" dirty="0"/>
              <a:t>Rehosting: </a:t>
            </a:r>
            <a:r>
              <a:rPr lang="en-US" dirty="0"/>
              <a:t>Rehosting is also referred to as a "lift-and-shift" migration. In essence, the application is moved into the IaaS environment of a cloud provider while avoiding as many modifications to the system as possible. In this case, you would not be taking advantage of cloud technology such as autoscaling, for example.</a:t>
            </a:r>
          </a:p>
          <a:p>
            <a:pPr rtl="0" eaLnBrk="1" fontAlgn="ctr" latinLnBrk="0" hangingPunct="1"/>
            <a:r>
              <a:rPr lang="en-US" b="1" dirty="0"/>
              <a:t>When to consider: </a:t>
            </a:r>
          </a:p>
          <a:p>
            <a:pPr marL="409269" indent="-349415" defTabSz="931740" fontAlgn="b">
              <a:buFont typeface="Arial" panose="020B0604020202020204" pitchFamily="34" charset="0"/>
              <a:buChar char="•"/>
              <a:defRPr/>
            </a:pPr>
            <a:r>
              <a:rPr lang="en-US" dirty="0">
                <a:solidFill>
                  <a:srgbClr val="505050"/>
                </a:solidFill>
                <a:latin typeface="Segoe UI Semilight (Body)"/>
                <a:cs typeface="Segoe UI Semilight" panose="020B0402040204020203" pitchFamily="34" charset="0"/>
              </a:rPr>
              <a:t>Ideal when your goal is to improve operational efficiencies, and free up data center space </a:t>
            </a:r>
          </a:p>
          <a:p>
            <a:pPr marL="409269" indent="-349415" defTabSz="931740" fontAlgn="b">
              <a:buFont typeface="Arial" panose="020B0604020202020204" pitchFamily="34" charset="0"/>
              <a:buChar char="•"/>
              <a:defRPr/>
            </a:pPr>
            <a:r>
              <a:rPr lang="en-US" dirty="0">
                <a:solidFill>
                  <a:srgbClr val="505050"/>
                </a:solidFill>
                <a:latin typeface="Segoe UI Semilight (Body)"/>
                <a:cs typeface="Segoe UI Semilight" panose="020B0402040204020203" pitchFamily="34" charset="0"/>
              </a:rPr>
              <a:t>Maintenance apps for which the hardware is not worth additional investment</a:t>
            </a:r>
          </a:p>
          <a:p>
            <a:pPr marL="349415" indent="-349415" defTabSz="931774">
              <a:buFont typeface="Arial" panose="020B0604020202020204" pitchFamily="34" charset="0"/>
              <a:buChar char="•"/>
              <a:defRPr/>
            </a:pPr>
            <a:r>
              <a:rPr lang="en-US" dirty="0">
                <a:solidFill>
                  <a:srgbClr val="353535"/>
                </a:solidFill>
                <a:latin typeface="Segoe UI Semilight"/>
              </a:rPr>
              <a:t>Compute-intensive applications that are built for parallelism but don't require high-performance </a:t>
            </a:r>
            <a:r>
              <a:rPr lang="en-US" dirty="0" err="1">
                <a:solidFill>
                  <a:srgbClr val="353535"/>
                </a:solidFill>
                <a:latin typeface="Segoe UI Semilight"/>
              </a:rPr>
              <a:t>interprocess</a:t>
            </a:r>
            <a:r>
              <a:rPr lang="en-US" dirty="0">
                <a:solidFill>
                  <a:srgbClr val="353535"/>
                </a:solidFill>
                <a:latin typeface="Segoe UI Semilight"/>
              </a:rPr>
              <a:t> communications (IPC) and have independent datasets, and applications for which load balancing already increases scalability and availability.</a:t>
            </a:r>
            <a:endParaRPr lang="en-US" sz="1400" dirty="0">
              <a:solidFill>
                <a:srgbClr val="353535"/>
              </a:solidFill>
              <a:latin typeface="Segoe UI Semilight (Body)"/>
              <a:cs typeface="Segoe UI Semilight" panose="020B0402040204020203" pitchFamily="34" charset="0"/>
            </a:endParaRPr>
          </a:p>
          <a:p>
            <a:pPr rtl="0" eaLnBrk="1" fontAlgn="ctr" latinLnBrk="0" hangingPunct="1"/>
            <a:r>
              <a:rPr lang="en-US" b="1" dirty="0"/>
              <a:t>Benefits</a:t>
            </a:r>
          </a:p>
          <a:p>
            <a:pPr marL="349415" indent="-349415" defTabSz="913417">
              <a:buFont typeface="Arial" panose="020B0604020202020204" pitchFamily="34" charset="0"/>
              <a:buChar char="•"/>
              <a:defRPr/>
            </a:pPr>
            <a:r>
              <a:rPr lang="en-US" dirty="0">
                <a:solidFill>
                  <a:srgbClr val="505050"/>
                </a:solidFill>
                <a:latin typeface="Segoe UI Semilight (Body)"/>
                <a:ea typeface="Segoe UI" pitchFamily="34" charset="0"/>
                <a:cs typeface="Segoe UI Semilight" panose="020B0402040204020203" pitchFamily="34" charset="0"/>
              </a:rPr>
              <a:t>Drives higher ROI (</a:t>
            </a:r>
            <a:r>
              <a:rPr lang="en-US" b="1" dirty="0">
                <a:solidFill>
                  <a:schemeClr val="bg2"/>
                </a:solidFill>
                <a:latin typeface="Segoe UI Semilight (Body)"/>
                <a:ea typeface="Segoe UI" pitchFamily="34" charset="0"/>
                <a:cs typeface="Segoe UI Semilight" panose="020B0402040204020203" pitchFamily="34" charset="0"/>
              </a:rPr>
              <a:t>435% </a:t>
            </a:r>
            <a:r>
              <a:rPr lang="en-US" dirty="0">
                <a:solidFill>
                  <a:srgbClr val="505050"/>
                </a:solidFill>
                <a:latin typeface="Segoe UI Semilight (Body)"/>
                <a:ea typeface="Segoe UI" pitchFamily="34" charset="0"/>
                <a:cs typeface="Segoe UI Semilight" panose="020B0402040204020203" pitchFamily="34" charset="0"/>
              </a:rPr>
              <a:t>from migration to IaaS). </a:t>
            </a:r>
            <a:r>
              <a:rPr lang="en-US" sz="1400" b="1" dirty="0">
                <a:solidFill>
                  <a:srgbClr val="0078D7"/>
                </a:solidFill>
                <a:latin typeface="Segoe UI Semilight (Body)"/>
                <a:ea typeface="Segoe UI" pitchFamily="34" charset="0"/>
                <a:cs typeface="Segoe UI Semilight" panose="020B0402040204020203" pitchFamily="34" charset="0"/>
              </a:rPr>
              <a:t> </a:t>
            </a:r>
            <a:r>
              <a:rPr lang="en-US" dirty="0">
                <a:solidFill>
                  <a:srgbClr val="353535"/>
                </a:solidFill>
                <a:latin typeface="Segoe UI Semilight (Body)"/>
                <a:ea typeface="Segoe UI" pitchFamily="34" charset="0"/>
                <a:cs typeface="Segoe UI Semilight" panose="020B0402040204020203" pitchFamily="34" charset="0"/>
              </a:rPr>
              <a:t>Try our </a:t>
            </a:r>
            <a:r>
              <a:rPr lang="en-US" dirty="0">
                <a:solidFill>
                  <a:srgbClr val="353535"/>
                </a:solidFill>
                <a:latin typeface="Segoe UI Semilight (Body)"/>
                <a:ea typeface="Segoe UI" pitchFamily="34" charset="0"/>
                <a:cs typeface="Segoe UI Semilight" panose="020B0402040204020203" pitchFamily="34" charset="0"/>
                <a:hlinkClick r:id="rId3"/>
              </a:rPr>
              <a:t>TCO Calculator</a:t>
            </a:r>
            <a:r>
              <a:rPr lang="en-US" dirty="0">
                <a:solidFill>
                  <a:srgbClr val="353535"/>
                </a:solidFill>
                <a:latin typeface="Segoe UI Semilight (Body)"/>
                <a:ea typeface="Segoe UI" pitchFamily="34" charset="0"/>
                <a:cs typeface="Segoe UI Semilight" panose="020B0402040204020203" pitchFamily="34" charset="0"/>
              </a:rPr>
              <a:t>. </a:t>
            </a:r>
            <a:endParaRPr lang="en-US" sz="1400" dirty="0">
              <a:solidFill>
                <a:srgbClr val="353535"/>
              </a:solidFill>
              <a:latin typeface="Segoe UI Semilight (Body)"/>
              <a:ea typeface="Segoe UI" pitchFamily="34" charset="0"/>
              <a:cs typeface="Segoe UI Semilight" panose="020B0402040204020203" pitchFamily="34" charset="0"/>
            </a:endParaRPr>
          </a:p>
          <a:p>
            <a:pPr marL="349415" indent="-349415" defTabSz="913417">
              <a:buFont typeface="Arial" panose="020B0604020202020204" pitchFamily="34" charset="0"/>
              <a:buChar char="•"/>
              <a:defRPr/>
            </a:pPr>
            <a:r>
              <a:rPr lang="en-US" dirty="0">
                <a:solidFill>
                  <a:srgbClr val="505050"/>
                </a:solidFill>
                <a:latin typeface="Segoe UI Semilight (Body)"/>
                <a:ea typeface="Segoe UI" pitchFamily="34" charset="0"/>
                <a:cs typeface="Segoe UI Semilight" panose="020B0402040204020203" pitchFamily="34" charset="0"/>
              </a:rPr>
              <a:t>No need to manage data centers  </a:t>
            </a:r>
          </a:p>
          <a:p>
            <a:pPr marL="349415" indent="-349415" defTabSz="913417">
              <a:buFont typeface="Arial" panose="020B0604020202020204" pitchFamily="34" charset="0"/>
              <a:buChar char="•"/>
              <a:defRPr/>
            </a:pPr>
            <a:r>
              <a:rPr lang="en-US" dirty="0">
                <a:solidFill>
                  <a:srgbClr val="505050"/>
                </a:solidFill>
                <a:latin typeface="Segoe UI Semilight (Body)"/>
                <a:ea typeface="Segoe UI" pitchFamily="34" charset="0"/>
                <a:cs typeface="Segoe UI Semilight" panose="020B0402040204020203" pitchFamily="34" charset="0"/>
              </a:rPr>
              <a:t>Enjoy flexible and scalable infrastructure </a:t>
            </a:r>
          </a:p>
          <a:p>
            <a:pPr rtl="0" eaLnBrk="1" fontAlgn="ctr" latinLnBrk="0" hangingPunct="1"/>
            <a:r>
              <a:rPr lang="en-US" b="1" dirty="0"/>
              <a:t>Core technologies: VM, VM Scale sets</a:t>
            </a:r>
          </a:p>
          <a:p>
            <a:pPr rtl="0" eaLnBrk="1" fontAlgn="ctr" latinLnBrk="0" hangingPunct="1"/>
            <a:endParaRPr lang="en-US" b="1" dirty="0"/>
          </a:p>
          <a:p>
            <a:pPr defTabSz="931774" fontAlgn="ctr">
              <a:defRPr/>
            </a:pPr>
            <a:r>
              <a:rPr lang="en-US" b="1" u="sng" dirty="0"/>
              <a:t>Refactor: </a:t>
            </a:r>
            <a:r>
              <a:rPr lang="en-US" dirty="0"/>
              <a:t>Refactoring an application involves some change to the application design, but not wholesale changes to the application code. The application takes advantage of IaaS and potentially PaaS capabilities from the provider while maintaining code strategic to the application's use case. </a:t>
            </a:r>
          </a:p>
          <a:p>
            <a:pPr defTabSz="931774" fontAlgn="ctr">
              <a:defRPr/>
            </a:pPr>
            <a:endParaRPr lang="en-US" sz="800" dirty="0">
              <a:solidFill>
                <a:schemeClr val="dk1"/>
              </a:solidFill>
              <a:latin typeface="Segoe UI" panose="020B0502040204020203" pitchFamily="34" charset="0"/>
              <a:cs typeface="Segoe UI" panose="020B0502040204020203" pitchFamily="34" charset="0"/>
              <a:sym typeface="Arial"/>
            </a:endParaRPr>
          </a:p>
          <a:p>
            <a:pPr defTabSz="931774" fontAlgn="ctr">
              <a:defRPr/>
            </a:pPr>
            <a:r>
              <a:rPr lang="en-US" dirty="0">
                <a:solidFill>
                  <a:schemeClr val="dk1"/>
                </a:solidFill>
                <a:latin typeface="Segoe UI" panose="020B0502040204020203" pitchFamily="34" charset="0"/>
                <a:cs typeface="Segoe UI" panose="020B0502040204020203" pitchFamily="34" charset="0"/>
                <a:sym typeface="Arial"/>
              </a:rPr>
              <a:t>Customers typically have a large portfolio on custom developed on-premise applications (</a:t>
            </a:r>
            <a:r>
              <a:rPr lang="en-US" dirty="0" err="1">
                <a:solidFill>
                  <a:schemeClr val="dk1"/>
                </a:solidFill>
                <a:latin typeface="Segoe UI" panose="020B0502040204020203" pitchFamily="34" charset="0"/>
                <a:cs typeface="Segoe UI" panose="020B0502040204020203" pitchFamily="34" charset="0"/>
                <a:sym typeface="Arial"/>
              </a:rPr>
              <a:t>.Net</a:t>
            </a:r>
            <a:r>
              <a:rPr lang="en-US" dirty="0">
                <a:solidFill>
                  <a:schemeClr val="dk1"/>
                </a:solidFill>
                <a:latin typeface="Segoe UI" panose="020B0502040204020203" pitchFamily="34" charset="0"/>
                <a:cs typeface="Segoe UI" panose="020B0502040204020203" pitchFamily="34" charset="0"/>
                <a:sym typeface="Arial"/>
              </a:rPr>
              <a:t> and OSS e.g. Java).  </a:t>
            </a:r>
          </a:p>
          <a:p>
            <a:pPr defTabSz="931774">
              <a:defRPr/>
            </a:pPr>
            <a:r>
              <a:rPr lang="en-US" dirty="0">
                <a:solidFill>
                  <a:schemeClr val="dk1"/>
                </a:solidFill>
                <a:latin typeface="Segoe UI" panose="020B0502040204020203" pitchFamily="34" charset="0"/>
                <a:cs typeface="Segoe UI" panose="020B0502040204020203" pitchFamily="34" charset="0"/>
                <a:sym typeface="Arial"/>
              </a:rPr>
              <a:t>They are concerned about cost efficiency, security, and ongoing management/evolution of these apps. They are interested in the cloud to address these concerns, but are worried about how they can get there in an efficient way that optimizes/modernizes the application and make it more portable as they journey to the cloud.</a:t>
            </a:r>
          </a:p>
          <a:p>
            <a:pPr defTabSz="931774">
              <a:defRPr/>
            </a:pPr>
            <a:endParaRPr lang="en-US" dirty="0">
              <a:solidFill>
                <a:schemeClr val="dk1"/>
              </a:solidFill>
              <a:latin typeface="Segoe UI" panose="020B0502040204020203" pitchFamily="34" charset="0"/>
              <a:cs typeface="Segoe UI" panose="020B0502040204020203" pitchFamily="34" charset="0"/>
              <a:sym typeface="Arial"/>
            </a:endParaRPr>
          </a:p>
          <a:p>
            <a:pPr defTabSz="931774">
              <a:defRPr/>
            </a:pPr>
            <a:r>
              <a:rPr lang="en-US" dirty="0">
                <a:solidFill>
                  <a:schemeClr val="dk1"/>
                </a:solidFill>
                <a:latin typeface="Segoe UI" panose="020B0502040204020203" pitchFamily="34" charset="0"/>
                <a:cs typeface="Segoe UI" panose="020B0502040204020203" pitchFamily="34" charset="0"/>
                <a:sym typeface="Arial"/>
              </a:rPr>
              <a:t>They are increasingly looking to containers as the vehicle to modernize and move their applications to the cloud without significantly re-architecting their solutions.</a:t>
            </a:r>
          </a:p>
          <a:p>
            <a:pPr defTabSz="931774" fontAlgn="ctr">
              <a:defRPr/>
            </a:pPr>
            <a:endParaRPr lang="en-US" dirty="0"/>
          </a:p>
          <a:p>
            <a:pPr rtl="0" eaLnBrk="1" fontAlgn="ctr" latinLnBrk="0" hangingPunct="1"/>
            <a:r>
              <a:rPr lang="en-US" b="1" dirty="0"/>
              <a:t>Benefits </a:t>
            </a:r>
          </a:p>
          <a:p>
            <a:pPr marL="409269" indent="-349415" defTabSz="931740" fontAlgn="b">
              <a:buFont typeface="Arial" panose="020B0604020202020204" pitchFamily="34" charset="0"/>
              <a:buChar char="•"/>
              <a:defRPr/>
            </a:pPr>
            <a:r>
              <a:rPr lang="en-US" b="0" dirty="0">
                <a:solidFill>
                  <a:srgbClr val="0070C0"/>
                </a:solidFill>
                <a:latin typeface="Segoe UI Semilight (Body)"/>
                <a:cs typeface="Segoe UI Semilight" panose="020B0402040204020203" pitchFamily="34" charset="0"/>
              </a:rPr>
              <a:t>Drive continuous innovation by leveraging built-in DevOps or using Containers. </a:t>
            </a:r>
            <a:endParaRPr lang="en-US" b="0" dirty="0">
              <a:solidFill>
                <a:srgbClr val="505050"/>
              </a:solidFill>
              <a:latin typeface="Segoe UI Semilight (Body)"/>
              <a:cs typeface="Segoe UI Semilight" panose="020B0402040204020203" pitchFamily="34" charset="0"/>
            </a:endParaRPr>
          </a:p>
          <a:p>
            <a:pPr marL="409269" indent="-349415" defTabSz="931740" fontAlgn="b">
              <a:buFont typeface="Arial" panose="020B0604020202020204" pitchFamily="34" charset="0"/>
              <a:buChar char="•"/>
              <a:defRPr/>
            </a:pPr>
            <a:r>
              <a:rPr lang="en-US" dirty="0">
                <a:solidFill>
                  <a:schemeClr val="bg1"/>
                </a:solidFill>
                <a:latin typeface="Segoe UI Semilight (Body)"/>
                <a:cs typeface="Segoe UI Semilight" panose="020B0402040204020203" pitchFamily="34" charset="0"/>
              </a:rPr>
              <a:t>Easily scale up or down to meet the changing needs of the business  </a:t>
            </a:r>
          </a:p>
          <a:p>
            <a:pPr marL="409269" indent="-349415" defTabSz="931740" fontAlgn="b">
              <a:buFont typeface="Arial" panose="020B0604020202020204" pitchFamily="34" charset="0"/>
              <a:buChar char="•"/>
              <a:defRPr/>
            </a:pPr>
            <a:r>
              <a:rPr lang="en-US" dirty="0">
                <a:solidFill>
                  <a:schemeClr val="bg1"/>
                </a:solidFill>
                <a:latin typeface="Segoe UI Semilight (Body)"/>
                <a:cs typeface="Segoe UI Semilight" panose="020B0402040204020203" pitchFamily="34" charset="0"/>
              </a:rPr>
              <a:t>Improved portability and density. </a:t>
            </a:r>
          </a:p>
          <a:p>
            <a:pPr marL="409269" indent="-349415" defTabSz="931740" fontAlgn="b">
              <a:buFont typeface="Arial" panose="020B0604020202020204" pitchFamily="34" charset="0"/>
              <a:buChar char="•"/>
              <a:defRPr/>
            </a:pPr>
            <a:r>
              <a:rPr lang="en-US" dirty="0">
                <a:solidFill>
                  <a:schemeClr val="bg1"/>
                </a:solidFill>
              </a:rPr>
              <a:t>Existing programming models,  languages and frameworks that can be easily used and extended. </a:t>
            </a:r>
          </a:p>
          <a:p>
            <a:pPr rtl="0" eaLnBrk="1" fontAlgn="ctr" latinLnBrk="0" hangingPunct="1"/>
            <a:r>
              <a:rPr lang="en-US" b="1" dirty="0"/>
              <a:t>Technologies used: </a:t>
            </a:r>
            <a:r>
              <a:rPr lang="en-US" dirty="0"/>
              <a:t>Containers , Container Orchestrators (Docker Swarm, DC/OS- </a:t>
            </a:r>
            <a:r>
              <a:rPr lang="en-US" dirty="0" err="1"/>
              <a:t>Mezoshphere</a:t>
            </a:r>
            <a:r>
              <a:rPr lang="en-US" dirty="0"/>
              <a:t>, Kubernetes)</a:t>
            </a:r>
          </a:p>
          <a:p>
            <a:pPr rtl="0" eaLnBrk="1" fontAlgn="ctr" latinLnBrk="0" hangingPunct="1"/>
            <a:endParaRPr lang="en-US" b="1" dirty="0"/>
          </a:p>
          <a:p>
            <a:pPr rtl="0" eaLnBrk="1" fontAlgn="ctr" latinLnBrk="0" hangingPunct="1"/>
            <a:r>
              <a:rPr lang="en-US" b="1" u="sng" dirty="0"/>
              <a:t>Rearchitect: </a:t>
            </a:r>
            <a:r>
              <a:rPr lang="en-US" dirty="0"/>
              <a:t>Rearchitecting an application for cloud usage enables you to take advantage of technologies such as autoscaling and dynamic reconfiguration. This process will require developer resources to implement and can take significant time to implement</a:t>
            </a:r>
            <a:endParaRPr lang="en-US" b="1" u="sng" dirty="0"/>
          </a:p>
          <a:p>
            <a:pPr rtl="0" eaLnBrk="1" fontAlgn="ctr" latinLnBrk="0" hangingPunct="1"/>
            <a:endParaRPr lang="en-US" b="1" dirty="0"/>
          </a:p>
          <a:p>
            <a:pPr>
              <a:lnSpc>
                <a:spcPct val="90000"/>
              </a:lnSpc>
              <a:spcAft>
                <a:spcPts val="611"/>
              </a:spcAft>
            </a:pPr>
            <a:r>
              <a:rPr lang="en-US" sz="1600" b="1" dirty="0">
                <a:solidFill>
                  <a:schemeClr val="bg1"/>
                </a:solidFill>
              </a:rPr>
              <a:t>When to consider </a:t>
            </a:r>
          </a:p>
          <a:p>
            <a:pPr marL="409269" indent="-349415" defTabSz="931740" fontAlgn="b">
              <a:lnSpc>
                <a:spcPct val="90000"/>
              </a:lnSpc>
              <a:spcAft>
                <a:spcPts val="611"/>
              </a:spcAft>
              <a:buFont typeface="Arial" panose="020B0604020202020204" pitchFamily="34" charset="0"/>
              <a:buChar char="•"/>
              <a:defRPr/>
            </a:pPr>
            <a:r>
              <a:rPr lang="en-US" dirty="0">
                <a:solidFill>
                  <a:srgbClr val="505050"/>
                </a:solidFill>
                <a:latin typeface="Segoe UI Semilight (Body)"/>
                <a:cs typeface="Segoe UI Semilight" panose="020B0402040204020203" pitchFamily="34" charset="0"/>
              </a:rPr>
              <a:t>When apps need a major revision to incorporate new capabilities or take advantage of the cloud-native capabilities. </a:t>
            </a:r>
          </a:p>
          <a:p>
            <a:pPr rtl="0" eaLnBrk="1" fontAlgn="ctr" latinLnBrk="0" hangingPunct="1"/>
            <a:r>
              <a:rPr lang="en-US" b="1" dirty="0"/>
              <a:t>Benefits</a:t>
            </a:r>
          </a:p>
          <a:p>
            <a:pPr marL="409269" indent="-349415" defTabSz="931740" fontAlgn="b">
              <a:buFont typeface="Arial" panose="020B0604020202020204" pitchFamily="34" charset="0"/>
              <a:buChar char="•"/>
              <a:defRPr/>
            </a:pPr>
            <a:r>
              <a:rPr lang="en-US" dirty="0">
                <a:solidFill>
                  <a:srgbClr val="505050"/>
                </a:solidFill>
                <a:latin typeface="Segoe UI Semilight (Body)"/>
                <a:cs typeface="Segoe UI Semilight" panose="020B0402040204020203" pitchFamily="34" charset="0"/>
              </a:rPr>
              <a:t>Deliver </a:t>
            </a:r>
            <a:r>
              <a:rPr lang="en-US" b="1" dirty="0">
                <a:solidFill>
                  <a:schemeClr val="accent1"/>
                </a:solidFill>
                <a:latin typeface="Segoe UI Semilight (Body)"/>
                <a:cs typeface="Segoe UI Semilight" panose="020B0402040204020203" pitchFamily="34" charset="0"/>
              </a:rPr>
              <a:t>new capabilities and modernization </a:t>
            </a:r>
            <a:r>
              <a:rPr lang="en-US" dirty="0">
                <a:solidFill>
                  <a:schemeClr val="bg1"/>
                </a:solidFill>
                <a:latin typeface="Segoe UI Semilight (Body)"/>
                <a:cs typeface="Segoe UI Semilight" panose="020B0402040204020203" pitchFamily="34" charset="0"/>
              </a:rPr>
              <a:t>through modified codebase and a monolithic to micro services architectural revision. </a:t>
            </a:r>
          </a:p>
          <a:p>
            <a:pPr marL="409269" indent="-349415" defTabSz="931740" fontAlgn="b">
              <a:buFont typeface="Arial" panose="020B0604020202020204" pitchFamily="34" charset="0"/>
              <a:buChar char="•"/>
              <a:defRPr/>
            </a:pPr>
            <a:r>
              <a:rPr lang="en-US" dirty="0">
                <a:solidFill>
                  <a:srgbClr val="505050"/>
                </a:solidFill>
                <a:latin typeface="Segoe UI Semilight (Body)"/>
                <a:cs typeface="Segoe UI Semilight" panose="020B0402040204020203" pitchFamily="34" charset="0"/>
              </a:rPr>
              <a:t>Reduce the volume of code needed to express a capability while still leveraging existing investments.</a:t>
            </a:r>
          </a:p>
          <a:p>
            <a:pPr marL="409269" indent="-349415" defTabSz="931740" fontAlgn="b">
              <a:buFont typeface="Arial" panose="020B0604020202020204" pitchFamily="34" charset="0"/>
              <a:buChar char="•"/>
              <a:defRPr/>
            </a:pPr>
            <a:r>
              <a:rPr lang="en-US" dirty="0">
                <a:solidFill>
                  <a:srgbClr val="505050"/>
                </a:solidFill>
                <a:latin typeface="Segoe UI Semilight (Body)"/>
                <a:cs typeface="Segoe UI Semilight" panose="020B0402040204020203" pitchFamily="34" charset="0"/>
              </a:rPr>
              <a:t>Agility and scale. </a:t>
            </a:r>
          </a:p>
          <a:p>
            <a:pPr defTabSz="931774" fontAlgn="ctr">
              <a:defRPr/>
            </a:pPr>
            <a:r>
              <a:rPr lang="en-US" b="1" dirty="0">
                <a:solidFill>
                  <a:schemeClr val="bg1"/>
                </a:solidFill>
              </a:rPr>
              <a:t>Core Technologies</a:t>
            </a:r>
          </a:p>
          <a:p>
            <a:pPr defTabSz="931774" fontAlgn="ctr">
              <a:defRPr/>
            </a:pPr>
            <a:r>
              <a:rPr lang="en-US" dirty="0">
                <a:solidFill>
                  <a:schemeClr val="bg1"/>
                </a:solidFill>
              </a:rPr>
              <a:t>PaaS (e.g. Azure</a:t>
            </a:r>
            <a:r>
              <a:rPr lang="en-US" baseline="0" dirty="0">
                <a:solidFill>
                  <a:schemeClr val="bg1"/>
                </a:solidFill>
              </a:rPr>
              <a:t> App Service)</a:t>
            </a:r>
            <a:r>
              <a:rPr lang="en-US" dirty="0">
                <a:solidFill>
                  <a:schemeClr val="bg1"/>
                </a:solidFill>
              </a:rPr>
              <a:t>, Serverless (Azure Functions and Logic Apps),</a:t>
            </a:r>
            <a:r>
              <a:rPr lang="en-US" baseline="0" dirty="0">
                <a:solidFill>
                  <a:schemeClr val="bg1"/>
                </a:solidFill>
              </a:rPr>
              <a:t> </a:t>
            </a:r>
            <a:r>
              <a:rPr lang="en-US" dirty="0">
                <a:solidFill>
                  <a:schemeClr val="bg1"/>
                </a:solidFill>
              </a:rPr>
              <a:t> Microservices (Service Fabric )</a:t>
            </a:r>
          </a:p>
          <a:p>
            <a:pPr rtl="0" eaLnBrk="1" fontAlgn="ctr" latinLnBrk="0" hangingPunct="1"/>
            <a:endParaRPr lang="en-US" b="1" dirty="0"/>
          </a:p>
          <a:p>
            <a:pPr rtl="0" eaLnBrk="1" fontAlgn="ctr" latinLnBrk="0" hangingPunct="1"/>
            <a:endParaRPr lang="en-US" b="1" dirty="0"/>
          </a:p>
          <a:p>
            <a:pPr rtl="0" eaLnBrk="1" fontAlgn="ctr" latinLnBrk="0" hangingPunct="1"/>
            <a:endParaRPr lang="en-US" b="1" dirty="0"/>
          </a:p>
          <a:p>
            <a:pPr rtl="0" eaLnBrk="1" fontAlgn="ctr" latinLnBrk="0" hangingPunct="1"/>
            <a:endParaRPr lang="en-US" b="1" dirty="0"/>
          </a:p>
          <a:p>
            <a:pPr rtl="0" eaLnBrk="1" fontAlgn="ctr" latinLnBrk="0" hangingPunct="1"/>
            <a:endParaRPr lang="en-US" b="1" dirty="0"/>
          </a:p>
          <a:p>
            <a:pPr rtl="0" eaLnBrk="1" fontAlgn="ctr" latinLnBrk="0" hangingPunct="1"/>
            <a:endParaRPr lang="en-US" b="1" dirty="0"/>
          </a:p>
          <a:p>
            <a:pPr rtl="0" eaLnBrk="1" fontAlgn="ctr" latinLnBrk="0" hangingPunct="1"/>
            <a:endParaRPr lang="en-US" b="1" dirty="0"/>
          </a:p>
          <a:p>
            <a:pPr rtl="0" eaLnBrk="1" fontAlgn="ctr" latinLnBrk="0" hangingPunct="1"/>
            <a:endParaRPr lang="en-US" b="1" dirty="0"/>
          </a:p>
          <a:p>
            <a:pPr rtl="0" eaLnBrk="1" fontAlgn="ctr" latinLnBrk="0" hangingPunct="1"/>
            <a:r>
              <a:rPr lang="en-US" b="1" dirty="0"/>
              <a:t>Legacy Apps</a:t>
            </a:r>
            <a:endParaRPr lang="en-US" dirty="0"/>
          </a:p>
          <a:p>
            <a:pPr rtl="0" eaLnBrk="1" fontAlgn="t" latinLnBrk="0" hangingPunct="1"/>
            <a:r>
              <a:rPr lang="en-US" b="1" dirty="0"/>
              <a:t>Monolithic - </a:t>
            </a:r>
            <a:r>
              <a:rPr lang="en-US" dirty="0"/>
              <a:t>Built as a single unit with few separate services or components. Any services which are used tend to be custom built for the App. </a:t>
            </a:r>
          </a:p>
          <a:p>
            <a:pPr rtl="0" eaLnBrk="1" fontAlgn="t" latinLnBrk="0" hangingPunct="1"/>
            <a:r>
              <a:rPr lang="en-US" b="1" dirty="0"/>
              <a:t>Tightly Coupled - </a:t>
            </a:r>
            <a:r>
              <a:rPr lang="en-US" dirty="0"/>
              <a:t>Tend to have internal and external dependences that impact both reliability and development agility. </a:t>
            </a:r>
          </a:p>
          <a:p>
            <a:pPr rtl="0" eaLnBrk="1" fontAlgn="auto" latinLnBrk="0" hangingPunct="1"/>
            <a:r>
              <a:rPr lang="en-US" b="1" dirty="0"/>
              <a:t>Long Delivery Cycle - </a:t>
            </a:r>
            <a:r>
              <a:rPr lang="en-US" dirty="0"/>
              <a:t>Slow to test, deploy, and scale. Making iteration difficult.</a:t>
            </a:r>
          </a:p>
          <a:p>
            <a:pPr rtl="0" eaLnBrk="1" fontAlgn="auto" latinLnBrk="0" hangingPunct="1"/>
            <a:r>
              <a:rPr lang="en-US" b="1" dirty="0"/>
              <a:t>IT Dependent - </a:t>
            </a:r>
            <a:r>
              <a:rPr lang="en-US" dirty="0"/>
              <a:t>Dependent on long lead time bare metal provided by IT. With complicated patching and update process. </a:t>
            </a:r>
          </a:p>
          <a:p>
            <a:pPr rtl="0" eaLnBrk="1" fontAlgn="t" latinLnBrk="0" hangingPunct="1"/>
            <a:endParaRPr lang="en-US" b="1" dirty="0"/>
          </a:p>
          <a:p>
            <a:pPr rtl="0" eaLnBrk="1" fontAlgn="ctr" latinLnBrk="0" hangingPunct="1"/>
            <a:r>
              <a:rPr lang="en-US" b="1" dirty="0"/>
              <a:t>Internet Apps</a:t>
            </a:r>
            <a:endParaRPr lang="en-US" dirty="0"/>
          </a:p>
          <a:p>
            <a:pPr rtl="0" eaLnBrk="1" fontAlgn="t" latinLnBrk="0" hangingPunct="1"/>
            <a:r>
              <a:rPr lang="en-US" b="1" dirty="0"/>
              <a:t>Service Oriented - </a:t>
            </a:r>
            <a:r>
              <a:rPr lang="en-US" dirty="0"/>
              <a:t>Build modularly using packaged middleware, common services, and SOA architectures. </a:t>
            </a:r>
          </a:p>
          <a:p>
            <a:pPr rtl="0" eaLnBrk="1" fontAlgn="t" latinLnBrk="0" hangingPunct="1"/>
            <a:r>
              <a:rPr lang="en-US" b="1" dirty="0"/>
              <a:t>Loosely Coupled - </a:t>
            </a:r>
            <a:r>
              <a:rPr lang="en-US" dirty="0"/>
              <a:t>Technology like messaging stacks and queues used to disintermediate apps. Management and diagnostic tools integrated into Apps. </a:t>
            </a:r>
          </a:p>
          <a:p>
            <a:pPr rtl="0" eaLnBrk="1" fontAlgn="t" latinLnBrk="0" hangingPunct="1"/>
            <a:r>
              <a:rPr lang="en-US" b="1" dirty="0"/>
              <a:t>Agile Delivery - </a:t>
            </a:r>
            <a:r>
              <a:rPr lang="en-US" dirty="0"/>
              <a:t>Dependency management and disintermediation allows software to be built incrementally. Shortening delivery times from years to months. </a:t>
            </a:r>
          </a:p>
          <a:p>
            <a:pPr rtl="0" eaLnBrk="1" fontAlgn="t" latinLnBrk="0" hangingPunct="1"/>
            <a:r>
              <a:rPr lang="en-US" b="1" dirty="0"/>
              <a:t>Virtualized </a:t>
            </a:r>
            <a:r>
              <a:rPr lang="en-US" dirty="0"/>
              <a:t>- Software hosted on virtualized infrastructure that reduces IT dependencies, improves delivery time, and simplifies update process.</a:t>
            </a:r>
          </a:p>
          <a:p>
            <a:pPr rtl="0" eaLnBrk="1" fontAlgn="t" latinLnBrk="0" hangingPunct="1"/>
            <a:endParaRPr lang="en-US" b="1" dirty="0"/>
          </a:p>
          <a:p>
            <a:endParaRPr lang="en-US" baseline="0" dirty="0"/>
          </a:p>
          <a:p>
            <a:pPr defTabSz="931774">
              <a:defRPr/>
            </a:pPr>
            <a:r>
              <a:rPr lang="en-US" b="1" dirty="0"/>
              <a:t>Cloud Apps</a:t>
            </a:r>
            <a:endParaRPr lang="en-US" dirty="0"/>
          </a:p>
          <a:p>
            <a:pPr rtl="0" eaLnBrk="1" fontAlgn="t" latinLnBrk="0" hangingPunct="1"/>
            <a:r>
              <a:rPr lang="en-US" b="1" dirty="0"/>
              <a:t>Cloud Based Service - </a:t>
            </a:r>
            <a:r>
              <a:rPr lang="en-US" dirty="0"/>
              <a:t>Applications built using API’s, SaaS Services, and independently scaling Microservices. With custom code only needed for core business logic. </a:t>
            </a:r>
          </a:p>
          <a:p>
            <a:pPr rtl="0" eaLnBrk="1" fontAlgn="t" latinLnBrk="0" hangingPunct="1"/>
            <a:r>
              <a:rPr lang="en-US" b="1" dirty="0"/>
              <a:t>Distributed - </a:t>
            </a:r>
            <a:r>
              <a:rPr lang="en-US" dirty="0"/>
              <a:t>Applications use cloud services and API’s, further disintermediating tiers. Often taking advantage of on demand services that are not instantiated when not in use. </a:t>
            </a:r>
          </a:p>
          <a:p>
            <a:pPr rtl="0" eaLnBrk="1" fontAlgn="t" latinLnBrk="0" hangingPunct="1"/>
            <a:r>
              <a:rPr lang="en-US" b="1" dirty="0"/>
              <a:t>DevOps - </a:t>
            </a:r>
            <a:r>
              <a:rPr lang="en-US" dirty="0"/>
              <a:t>Continuous Integration, Continuous deployment, and Testing in Production used to shorten delivery and scale times from months to days or hours. </a:t>
            </a:r>
          </a:p>
          <a:p>
            <a:pPr rtl="0" eaLnBrk="1" fontAlgn="t" latinLnBrk="0" hangingPunct="1"/>
            <a:r>
              <a:rPr lang="en-US" b="1" dirty="0"/>
              <a:t>Platform Based - </a:t>
            </a:r>
            <a:r>
              <a:rPr lang="en-US" dirty="0"/>
              <a:t>Applications written to PaaS or IaaS based cloud platforms. Reducing scale times to minutes or even seconds and simplifying the patching and deployment process.</a:t>
            </a:r>
          </a:p>
          <a:p>
            <a:endParaRPr lang="en-US" baseline="0"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58229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6/6/2018 00:08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92613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Timing precision?</a:t>
            </a:r>
          </a:p>
          <a:p>
            <a:endParaRPr lang="en-US" dirty="0"/>
          </a:p>
          <a:p>
            <a:r>
              <a:rPr lang="en-US" dirty="0"/>
              <a:t>Hit ISV assessment tools upfront in the deck.  Using both in combination.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4437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484898-C74C-410F-827F-F5F157B684C3}" type="slidenum">
              <a:rPr lang="en-US" smtClean="0"/>
              <a:t>31</a:t>
            </a:fld>
            <a:endParaRPr lang="en-US"/>
          </a:p>
        </p:txBody>
      </p:sp>
    </p:spTree>
    <p:extLst>
      <p:ext uri="{BB962C8B-B14F-4D97-AF65-F5344CB8AC3E}">
        <p14:creationId xmlns:p14="http://schemas.microsoft.com/office/powerpoint/2010/main" val="41075119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78075" y="536575"/>
            <a:ext cx="4759325" cy="2676525"/>
          </a:xfrm>
          <a:prstGeom prst="rect">
            <a:avLst/>
          </a:prstGeom>
        </p:spPr>
      </p:sp>
      <p:sp>
        <p:nvSpPr>
          <p:cNvPr id="3" name="Notes Placeholder 2"/>
          <p:cNvSpPr>
            <a:spLocks noGrp="1"/>
          </p:cNvSpPr>
          <p:nvPr>
            <p:ph type="body" idx="1"/>
          </p:nvPr>
        </p:nvSpPr>
        <p:spPr>
          <a:xfrm>
            <a:off x="951597" y="3391573"/>
            <a:ext cx="7612775" cy="3213068"/>
          </a:xfrm>
          <a:prstGeom prst="rect">
            <a:avLst/>
          </a:prstGeom>
        </p:spPr>
        <p:txBody>
          <a:bodyPr>
            <a:normAutofit/>
          </a:bodyPr>
          <a:lstStyle/>
          <a:p>
            <a:r>
              <a:rPr lang="en-US"/>
              <a:t>Built within an ecosystem of more than 300,000 partners, Azure offers hundreds of services to enable your cloud needs, including compute, storage, networking, and security &amp; management. </a:t>
            </a:r>
          </a:p>
          <a:p>
            <a:endParaRPr lang="en-US"/>
          </a:p>
          <a:p>
            <a:r>
              <a:rPr lang="en-US"/>
              <a:t>But, unlike our competitors, we don’t just set you up with a cloud infrastructure and call the project complete … we have an innovative network of partners and experts that offer ongoing cloud training, services, and support to help you get up-to-speed, optimize your infrastructure, and continue to make smart choices about where, when, how, or if to evolve your infrastructure.</a:t>
            </a:r>
          </a:p>
        </p:txBody>
      </p:sp>
      <p:sp>
        <p:nvSpPr>
          <p:cNvPr id="4" name="Date Placeholder 3"/>
          <p:cNvSpPr>
            <a:spLocks noGrp="1"/>
          </p:cNvSpPr>
          <p:nvPr>
            <p:ph type="dt" idx="10"/>
          </p:nvPr>
        </p:nvSpPr>
        <p:spPr>
          <a:xfrm>
            <a:off x="5390182" y="0"/>
            <a:ext cx="4123586" cy="357008"/>
          </a:xfrm>
          <a:prstGeom prst="rect">
            <a:avLst/>
          </a:prstGeom>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2CB8296B-8E3A-4B2C-9983-2A2FCC44FCAD}" type="datetime1">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6/6/2018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a:xfrm>
            <a:off x="0" y="6781905"/>
            <a:ext cx="8564372" cy="357008"/>
          </a:xfrm>
          <a:prstGeom prst="rect">
            <a:avLst/>
          </a:prstGeom>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 2013 Microsoft Corporation. All rights reserved. Microsoft, Windows, Windows Vista and other product names are or may be registered trademarks and/or trademarks in the U.S. and/or other countries.</a:t>
            </a:r>
          </a:p>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br>
            <a:r>
              <a:rPr kumimoji="0" lang="en-US" sz="1800" b="0" i="0" u="none" strike="noStrike" kern="0" cap="none" spc="0" normalizeH="0" baseline="0" noProof="0">
                <a:ln>
                  <a:noFill/>
                </a:ln>
                <a:solidFill>
                  <a:srgbClr val="000000"/>
                </a:solidFill>
                <a:effectLst/>
                <a:uLnTx/>
                <a:uFillTx/>
                <a:latin typeface="Segoe UI Light" pitchFamily="34" charset="0"/>
                <a:ea typeface="+mn-ea"/>
                <a:cs typeface="+mn-cs"/>
              </a:rPr>
              <a:t>MICROSOFT MAKES NO WARRANTIES, EXPRESS, IMPLIED OR STATUTORY, AS TO THE INFORMATION IN THIS PRESENTATION.</a:t>
            </a:r>
          </a:p>
        </p:txBody>
      </p:sp>
      <p:sp>
        <p:nvSpPr>
          <p:cNvPr id="7" name="Slide Number Placeholder 6"/>
          <p:cNvSpPr>
            <a:spLocks noGrp="1"/>
          </p:cNvSpPr>
          <p:nvPr>
            <p:ph type="sldNum" sz="quarter" idx="12"/>
          </p:nvPr>
        </p:nvSpPr>
        <p:spPr>
          <a:xfrm>
            <a:off x="8564371" y="6781905"/>
            <a:ext cx="949395" cy="357008"/>
          </a:xfrm>
          <a:prstGeom prst="rect">
            <a:avLst/>
          </a:prstGeom>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a:xfrm>
            <a:off x="2" y="0"/>
            <a:ext cx="4123586" cy="357008"/>
          </a:xfrm>
          <a:prstGeom prst="rect">
            <a:avLst/>
          </a:prstGeom>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Microsoft Consumer Channels and Central Marketing Group</a:t>
            </a:r>
          </a:p>
        </p:txBody>
      </p:sp>
    </p:spTree>
    <p:extLst>
      <p:ext uri="{BB962C8B-B14F-4D97-AF65-F5344CB8AC3E}">
        <p14:creationId xmlns:p14="http://schemas.microsoft.com/office/powerpoint/2010/main" val="27420778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defTabSz="932472" fontAlgn="base">
              <a:lnSpc>
                <a:spcPct val="90000"/>
              </a:lnSpc>
              <a:spcBef>
                <a:spcPct val="0"/>
              </a:spcBef>
              <a:spcAft>
                <a:spcPct val="0"/>
              </a:spcAft>
              <a:buFont typeface="Arial" panose="020B0604020202020204" pitchFamily="34" charset="0"/>
              <a:buChar char="•"/>
            </a:pPr>
            <a:r>
              <a:rPr lang="en-US" sz="1200" dirty="0">
                <a:gradFill>
                  <a:gsLst>
                    <a:gs pos="0">
                      <a:srgbClr val="FFFFFF"/>
                    </a:gs>
                    <a:gs pos="100000">
                      <a:srgbClr val="FFFFFF"/>
                    </a:gs>
                  </a:gsLst>
                  <a:lin ang="5400000" scaled="0"/>
                </a:gradFill>
                <a:ea typeface="Segoe UI" pitchFamily="34" charset="0"/>
                <a:cs typeface="Segoe UI" pitchFamily="34" charset="0"/>
              </a:rPr>
              <a:t>Azure IaaS is designed for high-end workloads and will automatically scale up or down to 1000 instances</a:t>
            </a:r>
          </a:p>
          <a:p>
            <a:pPr marL="342900" indent="-342900" defTabSz="932472" fontAlgn="base">
              <a:lnSpc>
                <a:spcPct val="90000"/>
              </a:lnSpc>
              <a:spcBef>
                <a:spcPct val="0"/>
              </a:spcBef>
              <a:spcAft>
                <a:spcPct val="0"/>
              </a:spcAft>
              <a:buFont typeface="Arial" panose="020B0604020202020204" pitchFamily="34" charset="0"/>
              <a:buChar char="•"/>
            </a:pPr>
            <a:r>
              <a:rPr lang="en-US" sz="1200" dirty="0">
                <a:gradFill>
                  <a:gsLst>
                    <a:gs pos="0">
                      <a:srgbClr val="FFFFFF"/>
                    </a:gs>
                    <a:gs pos="100000">
                      <a:srgbClr val="FFFFFF"/>
                    </a:gs>
                  </a:gsLst>
                  <a:lin ang="5400000" scaled="0"/>
                </a:gradFill>
                <a:ea typeface="Segoe UI" pitchFamily="34" charset="0"/>
                <a:cs typeface="Segoe UI" pitchFamily="34" charset="0"/>
              </a:rPr>
              <a:t>Azure has all the power &amp; flexibility of a Virtual Machine:</a:t>
            </a:r>
          </a:p>
          <a:p>
            <a:pPr marL="746125" marR="0" lvl="1" indent="-171450" defTabSz="932742"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u="none" strike="noStrike" kern="0" cap="none" spc="0" normalizeH="0" baseline="0" noProof="0" dirty="0">
                <a:ln>
                  <a:noFill/>
                </a:ln>
                <a:solidFill>
                  <a:srgbClr val="3E3D4D"/>
                </a:solidFill>
                <a:effectLst/>
                <a:uLnTx/>
                <a:uFillTx/>
                <a:latin typeface="Segoe UI" panose="020B0502040204020203" pitchFamily="34" charset="0"/>
                <a:cs typeface="Segoe UI" panose="020B0502040204020203" pitchFamily="34" charset="0"/>
              </a:rPr>
              <a:t>Minimal learning curve for existing virtualization pros </a:t>
            </a:r>
          </a:p>
          <a:p>
            <a:pPr marL="746125" marR="0" lvl="1" indent="-171450" defTabSz="932742"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u="none" strike="noStrike" kern="0" cap="none" spc="0" normalizeH="0" baseline="0" noProof="0" dirty="0">
                <a:ln>
                  <a:noFill/>
                </a:ln>
                <a:solidFill>
                  <a:srgbClr val="3E3D4D"/>
                </a:solidFill>
                <a:effectLst/>
                <a:uLnTx/>
                <a:uFillTx/>
                <a:latin typeface="Segoe UI" panose="020B0502040204020203" pitchFamily="34" charset="0"/>
                <a:cs typeface="Segoe UI" panose="020B0502040204020203" pitchFamily="34" charset="0"/>
              </a:rPr>
              <a:t>Run most Windows or Linux-based workloads</a:t>
            </a:r>
          </a:p>
          <a:p>
            <a:pPr marL="746125" marR="0" lvl="1" indent="-171450" defTabSz="932742"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u="none" strike="noStrike" kern="0" cap="none" spc="0" normalizeH="0" baseline="0" noProof="0" dirty="0">
                <a:ln>
                  <a:noFill/>
                </a:ln>
                <a:solidFill>
                  <a:srgbClr val="3E3D4D"/>
                </a:solidFill>
                <a:effectLst/>
                <a:uLnTx/>
                <a:uFillTx/>
                <a:latin typeface="Segoe UI" panose="020B0502040204020203" pitchFamily="34" charset="0"/>
                <a:cs typeface="Segoe UI" panose="020B0502040204020203" pitchFamily="34" charset="0"/>
              </a:rPr>
              <a:t>Easiest target for migrating to the cloud</a:t>
            </a:r>
          </a:p>
          <a:p>
            <a:pPr marL="746125" marR="0" lvl="1" indent="-171450" defTabSz="932742"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u="none" strike="noStrike" kern="0" cap="none" spc="0" normalizeH="0" baseline="0" noProof="0" dirty="0">
                <a:ln>
                  <a:noFill/>
                </a:ln>
                <a:solidFill>
                  <a:srgbClr val="3E3D4D"/>
                </a:solidFill>
                <a:effectLst/>
                <a:uLnTx/>
                <a:uFillTx/>
                <a:latin typeface="Segoe UI" panose="020B0502040204020203" pitchFamily="34" charset="0"/>
                <a:cs typeface="Segoe UI" panose="020B0502040204020203" pitchFamily="34" charset="0"/>
              </a:rPr>
              <a:t>Flexible instance sizes—use the best fit for your workload </a:t>
            </a:r>
          </a:p>
          <a:p>
            <a:pPr marL="746125" marR="0" lvl="1" indent="-171450" defTabSz="932742"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u="none" strike="noStrike" kern="0" cap="none" spc="0" normalizeH="0" baseline="0" noProof="0" dirty="0">
                <a:ln>
                  <a:noFill/>
                </a:ln>
                <a:solidFill>
                  <a:srgbClr val="3E3D4D"/>
                </a:solidFill>
                <a:effectLst/>
                <a:uLnTx/>
                <a:uFillTx/>
                <a:latin typeface="Segoe UI" panose="020B0502040204020203" pitchFamily="34" charset="0"/>
                <a:cs typeface="Segoe UI" panose="020B0502040204020203" pitchFamily="34" charset="0"/>
              </a:rPr>
              <a:t>Advanced networking and storage capabilities</a:t>
            </a:r>
            <a:endParaRPr lang="en-US" sz="1200" kern="0" dirty="0">
              <a:solidFill>
                <a:srgbClr val="3E3D4D"/>
              </a:solidFill>
              <a:latin typeface="Segoe UI" panose="020B0502040204020203" pitchFamily="34" charset="0"/>
              <a:cs typeface="Segoe UI" panose="020B0502040204020203" pitchFamily="34" charset="0"/>
            </a:endParaRPr>
          </a:p>
          <a:p>
            <a:pPr marL="746125" marR="0" lvl="1" indent="-171450" defTabSz="932742"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u="none" strike="noStrike" kern="0" cap="none" spc="0" normalizeH="0" baseline="0" noProof="0" dirty="0">
                <a:ln>
                  <a:noFill/>
                </a:ln>
                <a:solidFill>
                  <a:srgbClr val="3E3D4D"/>
                </a:solidFill>
                <a:effectLst/>
                <a:uLnTx/>
                <a:uFillTx/>
                <a:latin typeface="Segoe UI" panose="020B0502040204020203" pitchFamily="34" charset="0"/>
                <a:cs typeface="Segoe UI" panose="020B0502040204020203" pitchFamily="34" charset="0"/>
              </a:rPr>
              <a:t>Per second billing with pay-as-you-go billing (or RI)</a:t>
            </a:r>
            <a:endParaRPr lang="en-US" sz="1200" dirty="0">
              <a:gradFill>
                <a:gsLst>
                  <a:gs pos="0">
                    <a:srgbClr val="FFFFFF"/>
                  </a:gs>
                  <a:gs pos="100000">
                    <a:srgbClr val="FFFFFF"/>
                  </a:gs>
                </a:gsLst>
                <a:lin ang="5400000" scaled="0"/>
              </a:gradFill>
              <a:ea typeface="Segoe UI" pitchFamily="34" charset="0"/>
              <a:cs typeface="Segoe UI" pitchFamily="34" charset="0"/>
            </a:endParaRPr>
          </a:p>
          <a:p>
            <a:pPr marL="342900" indent="-342900" defTabSz="932472" fontAlgn="base">
              <a:lnSpc>
                <a:spcPct val="90000"/>
              </a:lnSpc>
              <a:spcBef>
                <a:spcPct val="0"/>
              </a:spcBef>
              <a:spcAft>
                <a:spcPct val="0"/>
              </a:spcAft>
              <a:buFont typeface="Arial" panose="020B0604020202020204" pitchFamily="34" charset="0"/>
              <a:buChar char="•"/>
            </a:pPr>
            <a:r>
              <a:rPr lang="en-US" sz="1200" dirty="0">
                <a:gradFill>
                  <a:gsLst>
                    <a:gs pos="0">
                      <a:srgbClr val="FFFFFF"/>
                    </a:gs>
                    <a:gs pos="100000">
                      <a:srgbClr val="FFFFFF"/>
                    </a:gs>
                  </a:gsLst>
                  <a:lin ang="5400000" scaled="0"/>
                </a:gradFill>
                <a:ea typeface="Segoe UI" pitchFamily="34" charset="0"/>
                <a:cs typeface="Segoe UI" pitchFamily="34" charset="0"/>
              </a:rPr>
              <a:t>For existing virtualization pros, the learning curve is minimal as Azure runs on most Windows or Linux-based workloads</a:t>
            </a:r>
          </a:p>
          <a:p>
            <a:pPr marL="342900" indent="-342900" defTabSz="932472" fontAlgn="base">
              <a:lnSpc>
                <a:spcPct val="90000"/>
              </a:lnSpc>
              <a:spcBef>
                <a:spcPct val="0"/>
              </a:spcBef>
              <a:spcAft>
                <a:spcPct val="0"/>
              </a:spcAft>
              <a:buFont typeface="Arial" panose="020B0604020202020204" pitchFamily="34" charset="0"/>
              <a:buChar char="•"/>
            </a:pPr>
            <a:r>
              <a:rPr lang="en-US" sz="1200" dirty="0">
                <a:gradFill>
                  <a:gsLst>
                    <a:gs pos="0">
                      <a:srgbClr val="FFFFFF"/>
                    </a:gs>
                    <a:gs pos="100000">
                      <a:srgbClr val="FFFFFF"/>
                    </a:gs>
                  </a:gsLst>
                  <a:lin ang="5400000" scaled="0"/>
                </a:gradFill>
                <a:ea typeface="Segoe UI" pitchFamily="34" charset="0"/>
                <a:cs typeface="Segoe UI" pitchFamily="34" charset="0"/>
              </a:rPr>
              <a:t>Virtual Machines offer advanced networking &amp; storage capabilities</a:t>
            </a:r>
          </a:p>
          <a:p>
            <a:pPr marL="342900" indent="-342900" defTabSz="932472" fontAlgn="base">
              <a:lnSpc>
                <a:spcPct val="90000"/>
              </a:lnSpc>
              <a:spcBef>
                <a:spcPct val="0"/>
              </a:spcBef>
              <a:spcAft>
                <a:spcPct val="0"/>
              </a:spcAft>
              <a:buFont typeface="Arial" panose="020B0604020202020204" pitchFamily="34" charset="0"/>
              <a:buChar char="•"/>
            </a:pPr>
            <a:r>
              <a:rPr lang="en-US" sz="1200" dirty="0">
                <a:gradFill>
                  <a:gsLst>
                    <a:gs pos="0">
                      <a:srgbClr val="FFFFFF"/>
                    </a:gs>
                    <a:gs pos="100000">
                      <a:srgbClr val="FFFFFF"/>
                    </a:gs>
                  </a:gsLst>
                  <a:lin ang="5400000" scaled="0"/>
                </a:gradFill>
                <a:ea typeface="Segoe UI" pitchFamily="34" charset="0"/>
                <a:cs typeface="Segoe UI" pitchFamily="34" charset="0"/>
              </a:rPr>
              <a:t>Virtual Machine Scale Sets:</a:t>
            </a:r>
          </a:p>
          <a:p>
            <a:pPr marL="746125" marR="0" lvl="1" indent="-171450" defTabSz="932742"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u="none" strike="noStrike" kern="0" cap="none" spc="0" normalizeH="0" baseline="0" noProof="0" dirty="0">
                <a:ln>
                  <a:noFill/>
                </a:ln>
                <a:solidFill>
                  <a:srgbClr val="3E3D4D"/>
                </a:solidFill>
                <a:effectLst/>
                <a:uLnTx/>
                <a:uFillTx/>
                <a:latin typeface="Segoe UI" panose="020B0502040204020203" pitchFamily="34" charset="0"/>
                <a:cs typeface="Segoe UI" panose="020B0502040204020203" pitchFamily="34" charset="0"/>
              </a:rPr>
              <a:t>All of the power and flexibility of a Virtual Machine</a:t>
            </a:r>
          </a:p>
          <a:p>
            <a:pPr marL="746125" marR="0" lvl="1" indent="-171450" defTabSz="932742"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u="none" strike="noStrike" kern="0" cap="none" spc="0" normalizeH="0" baseline="0" noProof="0" dirty="0">
                <a:ln>
                  <a:noFill/>
                </a:ln>
                <a:solidFill>
                  <a:srgbClr val="3E3D4D"/>
                </a:solidFill>
                <a:effectLst/>
                <a:uLnTx/>
                <a:uFillTx/>
                <a:latin typeface="Segoe UI" panose="020B0502040204020203" pitchFamily="34" charset="0"/>
                <a:cs typeface="Segoe UI" panose="020B0502040204020203" pitchFamily="34" charset="0"/>
              </a:rPr>
              <a:t>Designed for high-end workloads</a:t>
            </a:r>
          </a:p>
          <a:p>
            <a:pPr marL="746125" marR="0" lvl="1" indent="-171450" defTabSz="932742"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u="none" strike="noStrike" kern="0" cap="none" spc="0" normalizeH="0" baseline="0" noProof="0" dirty="0">
                <a:ln>
                  <a:noFill/>
                </a:ln>
                <a:solidFill>
                  <a:srgbClr val="3E3D4D"/>
                </a:solidFill>
                <a:effectLst/>
                <a:uLnTx/>
                <a:uFillTx/>
                <a:latin typeface="Segoe UI" panose="020B0502040204020203" pitchFamily="34" charset="0"/>
                <a:cs typeface="Segoe UI" panose="020B0502040204020203" pitchFamily="34" charset="0"/>
              </a:rPr>
              <a:t>Automatically scale up (or down) to 1000 instances </a:t>
            </a:r>
          </a:p>
          <a:p>
            <a:pPr marL="342900" indent="-342900" defTabSz="932472" fontAlgn="base">
              <a:lnSpc>
                <a:spcPct val="90000"/>
              </a:lnSpc>
              <a:spcBef>
                <a:spcPct val="0"/>
              </a:spcBef>
              <a:spcAft>
                <a:spcPct val="0"/>
              </a:spcAft>
              <a:buFont typeface="Arial" panose="020B0604020202020204" pitchFamily="34" charset="0"/>
              <a:buChar char="•"/>
            </a:pPr>
            <a:r>
              <a:rPr lang="en-US" sz="1200" dirty="0">
                <a:gradFill>
                  <a:gsLst>
                    <a:gs pos="0">
                      <a:srgbClr val="FFFFFF"/>
                    </a:gs>
                    <a:gs pos="100000">
                      <a:srgbClr val="FFFFFF"/>
                    </a:gs>
                  </a:gsLst>
                  <a:lin ang="5400000" scaled="0"/>
                </a:gradFill>
                <a:ea typeface="Segoe UI" pitchFamily="34" charset="0"/>
                <a:cs typeface="Segoe UI" pitchFamily="34" charset="0"/>
              </a:rPr>
              <a:t>Availability Sets:</a:t>
            </a:r>
          </a:p>
          <a:p>
            <a:pPr marL="171450" indent="-171450">
              <a:buFont typeface="Arial" panose="020B0604020202020204" pitchFamily="34" charset="0"/>
              <a:buChar char="•"/>
            </a:pPr>
            <a:r>
              <a:rPr lang="en-US" sz="1200" dirty="0">
                <a:gradFill>
                  <a:gsLst>
                    <a:gs pos="0">
                      <a:srgbClr val="FFFFFF"/>
                    </a:gs>
                    <a:gs pos="100000">
                      <a:srgbClr val="FFFFFF"/>
                    </a:gs>
                  </a:gsLst>
                  <a:lin ang="5400000" scaled="0"/>
                </a:gradFill>
                <a:ea typeface="Segoe UI" pitchFamily="34" charset="0"/>
                <a:cs typeface="Segoe UI" pitchFamily="34" charset="0"/>
              </a:rPr>
              <a:t>Disks: </a:t>
            </a:r>
            <a:r>
              <a:rPr lang="en-US" dirty="0"/>
              <a:t>Persistent, secured disk storage for Azure Virtual Machines</a:t>
            </a:r>
          </a:p>
          <a:p>
            <a:pPr marL="628650" lvl="1" indent="-171450">
              <a:buFont typeface="Arial" panose="020B0604020202020204" pitchFamily="34" charset="0"/>
              <a:buChar char="•"/>
            </a:pPr>
            <a:r>
              <a:rPr lang="en-US" dirty="0"/>
              <a:t>Simple scaling on demand lets you create thousands of disks simultaneously in minutes</a:t>
            </a:r>
          </a:p>
          <a:p>
            <a:pPr marL="628650" lvl="1" indent="-171450">
              <a:buFont typeface="Arial" panose="020B0604020202020204" pitchFamily="34" charset="0"/>
              <a:buChar char="•"/>
            </a:pPr>
            <a:r>
              <a:rPr lang="en-US" dirty="0"/>
              <a:t>Industry-leading durability and availability simultaneously replicates your data to three different replicas.</a:t>
            </a:r>
          </a:p>
          <a:p>
            <a:pPr marL="628650" lvl="1" indent="-171450">
              <a:buFont typeface="Arial" panose="020B0604020202020204" pitchFamily="34" charset="0"/>
              <a:buChar char="•"/>
            </a:pPr>
            <a:r>
              <a:rPr lang="en-US" dirty="0"/>
              <a:t>Offers you more security with granular access control</a:t>
            </a:r>
          </a:p>
          <a:p>
            <a:pPr marL="628650" lvl="1" indent="-171450">
              <a:buFont typeface="Arial" panose="020B0604020202020204" pitchFamily="34" charset="0"/>
              <a:buChar char="•"/>
            </a:pPr>
            <a:r>
              <a:rPr lang="en-US" dirty="0"/>
              <a:t>Lets you easily migrate in minutes</a:t>
            </a:r>
          </a:p>
          <a:p>
            <a:pPr marL="628650" lvl="1" indent="-171450">
              <a:buFont typeface="Arial" panose="020B0604020202020204" pitchFamily="34" charset="0"/>
              <a:buChar char="•"/>
            </a:pPr>
            <a:r>
              <a:rPr lang="en-US" dirty="0"/>
              <a:t>Multiple storage options available</a:t>
            </a:r>
          </a:p>
          <a:p>
            <a:pPr marL="628650" lvl="1" indent="-171450">
              <a:buFont typeface="Arial" panose="020B0604020202020204" pitchFamily="34" charset="0"/>
              <a:buChar char="•"/>
            </a:pPr>
            <a:endParaRPr lang="en-US" dirty="0"/>
          </a:p>
          <a:p>
            <a:pPr marL="0" indent="0" defTabSz="932472" fontAlgn="base">
              <a:lnSpc>
                <a:spcPct val="90000"/>
              </a:lnSpc>
              <a:spcBef>
                <a:spcPct val="0"/>
              </a:spcBef>
              <a:spcAft>
                <a:spcPct val="0"/>
              </a:spcAft>
              <a:buFont typeface="Arial" panose="020B0604020202020204" pitchFamily="34" charset="0"/>
              <a:buNone/>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34136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86164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cs typeface="Calibri"/>
              </a:rPr>
              <a:t>Key Messages: This slide simply sets the stage. Azure compute offers a rich development environment and IaaS capabilities that can help you develop a broad range of applications. For each type of application you can select the right VM that best suits your needs. We continue to expand and enrich the variety of VMs available to you so you can continue to fuel your innovation and growth to Azure. </a:t>
            </a:r>
          </a:p>
          <a:p>
            <a:endParaRPr lang="en-US" sz="900" b="1" dirty="0"/>
          </a:p>
          <a:p>
            <a:r>
              <a:rPr lang="en-US" sz="900" dirty="0">
                <a:cs typeface="Calibri"/>
              </a:rPr>
              <a:t>Products recently introduced include:</a:t>
            </a:r>
          </a:p>
          <a:p>
            <a:pPr>
              <a:defRPr/>
            </a:pPr>
            <a:endParaRPr lang="en-US" sz="900" dirty="0"/>
          </a:p>
          <a:p>
            <a:pPr marL="0" indent="0">
              <a:buFontTx/>
              <a:buNone/>
              <a:defRPr/>
            </a:pPr>
            <a:r>
              <a:rPr lang="en-US" sz="900" b="1" dirty="0"/>
              <a:t>1. M-Series VMs now certified for SAP HANA. You can now develop applications on Azure for the SAP HANA platform that has been recently certified for M-Series. </a:t>
            </a:r>
            <a:r>
              <a:rPr lang="en-US" sz="900" dirty="0"/>
              <a:t>The</a:t>
            </a:r>
            <a:r>
              <a:rPr lang="en-US" sz="900" kern="1200" dirty="0">
                <a:effectLst/>
                <a:ea typeface="+mn-ea"/>
                <a:cs typeface="+mn-cs"/>
              </a:rPr>
              <a:t> M-series family of Azure virtual machines are the largest memory-optimized VMs to date. These VMs are ideal for heavy in-memory workloads such as SAP HANA. </a:t>
            </a:r>
            <a:r>
              <a:rPr lang="en-US" sz="900" b="0" i="0" u="none" strike="noStrike" kern="1200" dirty="0">
                <a:effectLst/>
                <a:ea typeface="+mn-ea"/>
                <a:cs typeface="+mn-cs"/>
              </a:rPr>
              <a:t>With the M-Series, these databases can load large datasets into memory and utilize the fast memory access with huge amounts of vCPU parallel processing to speed up queries and enable real-time analytics. You can deploy these large workloads in minutes and on-demand, scaling elastically as your usage demands. </a:t>
            </a:r>
            <a:r>
              <a:rPr lang="en-US" sz="900" dirty="0">
                <a:cs typeface="Calibri"/>
              </a:rPr>
              <a:t>Refer to the blog for the announcement </a:t>
            </a:r>
            <a:r>
              <a:rPr lang="en-US" sz="900" dirty="0">
                <a:hlinkClick r:id="rId3"/>
              </a:rPr>
              <a:t>https://azure.microsoft.com/en-us/blog/azure-m-series-vms-are-now-sap-hana-certified/</a:t>
            </a:r>
            <a:r>
              <a:rPr lang="en-US" sz="900" dirty="0"/>
              <a:t> </a:t>
            </a:r>
          </a:p>
          <a:p>
            <a:pPr marL="0" indent="0">
              <a:buFontTx/>
              <a:buNone/>
              <a:defRPr/>
            </a:pPr>
            <a:endParaRPr lang="en-US" sz="900" b="0" i="0" u="none" strike="noStrike" kern="1200" dirty="0">
              <a:cs typeface="Calibri"/>
            </a:endParaRPr>
          </a:p>
          <a:p>
            <a:pPr marL="0" indent="0">
              <a:buFontTx/>
              <a:buNone/>
              <a:defRPr/>
            </a:pPr>
            <a:r>
              <a:rPr lang="en-US" sz="900" b="1" dirty="0"/>
              <a:t>2. NVIDIA’s latest GPU for HPC and AI is available in Azure</a:t>
            </a:r>
            <a:r>
              <a:rPr lang="en-US" sz="900" dirty="0"/>
              <a:t>. For those of you focused on HPC applications and AI, not too long ago we announced major expansion of our GPU fleet. NVIDIA GPUs are at the heart of a lot of discovery and innovation. And with our tools like </a:t>
            </a:r>
            <a:r>
              <a:rPr lang="en-US" sz="900" dirty="0">
                <a:hlinkClick r:id="rId4"/>
              </a:rPr>
              <a:t>Batch</a:t>
            </a:r>
            <a:r>
              <a:rPr lang="en-US" sz="900" dirty="0"/>
              <a:t>, </a:t>
            </a:r>
            <a:r>
              <a:rPr lang="en-US" sz="900" dirty="0">
                <a:hlinkClick r:id="rId5"/>
              </a:rPr>
              <a:t>Batch AI</a:t>
            </a:r>
            <a:r>
              <a:rPr lang="en-US" sz="900" dirty="0"/>
              <a:t>, and the </a:t>
            </a:r>
            <a:r>
              <a:rPr lang="en-US" sz="900" dirty="0">
                <a:hlinkClick r:id="rId6"/>
              </a:rPr>
              <a:t>Data Science Virtual Machine</a:t>
            </a:r>
            <a:r>
              <a:rPr lang="en-US" sz="900" dirty="0"/>
              <a:t> images, Azure customers and developers are in a great position to expand what is possible and bring to market innovative AI and HPC </a:t>
            </a:r>
            <a:r>
              <a:rPr lang="en-US" sz="900" dirty="0" err="1"/>
              <a:t>applications.</a:t>
            </a:r>
            <a:r>
              <a:rPr lang="en-US" sz="900" dirty="0" err="1">
                <a:hlinkClick r:id="rId7"/>
              </a:rPr>
              <a:t>https</a:t>
            </a:r>
            <a:r>
              <a:rPr lang="en-US" sz="900" dirty="0">
                <a:hlinkClick r:id="rId7"/>
              </a:rPr>
              <a:t>://azure.microsoft.com/</a:t>
            </a:r>
            <a:r>
              <a:rPr lang="en-US" sz="900" dirty="0" err="1">
                <a:hlinkClick r:id="rId7"/>
              </a:rPr>
              <a:t>en</a:t>
            </a:r>
            <a:r>
              <a:rPr lang="en-US" sz="900" dirty="0">
                <a:hlinkClick r:id="rId7"/>
              </a:rPr>
              <a:t>-us/blog/ncv3-vms-generally-available-other-gpus-expanding-regions/</a:t>
            </a:r>
            <a:r>
              <a:rPr lang="en-US" sz="900" dirty="0"/>
              <a:t> </a:t>
            </a:r>
            <a:r>
              <a:rPr lang="en-US" sz="900" b="0" i="0" u="none" strike="noStrike" kern="1200" dirty="0">
                <a:effectLst/>
                <a:ea typeface="+mn-ea"/>
                <a:cs typeface="+mn-cs"/>
              </a:rPr>
              <a:t>NCv3 brings NVIDIA’s latest GPU – the Tesla V100 – to our best-in-class HPC, machine learning, and AI products to bring huge amounts of value across a variety of industries. One preview customer told us their speech recognition models trained in less than 20 minutes, instead of the 1-2 hours that previous generation GPUs required. Another customer told us about the 40-50% performance boost they saw on their reservoir simulations. The ND-series, powered by NVIDIA Tesla P40 GPUs based on the new Pascal Architecture, will be excellent for training and inference. These instances will provide more than twice the performance over the previous generation for AI workloads utilizing CNTK, TensorFlow, Caffe, and other frameworks. The ND-series also offer a much larger GPU memory size (24 gigabytes), enabling you to fit much larger neural net models. Also, like our NC-series, the ND-series will offer RDMA and InfiniBand connectivity, so you will be able to run large-scale training jobs spanning hundreds of GPUs.</a:t>
            </a:r>
            <a:r>
              <a:rPr lang="en-US" sz="900" dirty="0"/>
              <a:t> </a:t>
            </a:r>
            <a:endParaRPr lang="en-US" sz="900" b="1" dirty="0">
              <a:cs typeface="Calibri"/>
            </a:endParaRPr>
          </a:p>
          <a:p>
            <a:pPr marL="0" indent="0">
              <a:buFontTx/>
              <a:buNone/>
              <a:defRPr/>
            </a:pPr>
            <a:endParaRPr lang="en-US" sz="900" b="1" dirty="0">
              <a:cs typeface="Calibri"/>
            </a:endParaRPr>
          </a:p>
          <a:p>
            <a:pPr marL="0" indent="0">
              <a:buFontTx/>
              <a:buNone/>
              <a:defRPr/>
            </a:pPr>
            <a:r>
              <a:rPr lang="en-US" sz="900" b="1" dirty="0">
                <a:cs typeface="Calibri"/>
              </a:rPr>
              <a:t>3. </a:t>
            </a:r>
            <a:r>
              <a:rPr lang="en-US" sz="900" b="0" dirty="0">
                <a:cs typeface="Calibri"/>
              </a:rPr>
              <a:t>W</a:t>
            </a:r>
            <a:r>
              <a:rPr lang="en-US" sz="900" b="0" dirty="0"/>
              <a:t>e have also announced two new VM sizes, E64i_v3 and E64is_v3</a:t>
            </a:r>
            <a:r>
              <a:rPr lang="en-US" sz="900" dirty="0"/>
              <a:t>, which are isolated to hardware and dedicated to a single customer.  These VMs are best suited for workloads that require a high degree of isolation from other customers for compliance and regulatory requirements. You can also choose to further subdivide the resources by using </a:t>
            </a:r>
            <a:r>
              <a:rPr lang="en-US" sz="900" u="sng" dirty="0">
                <a:hlinkClick r:id="rId8"/>
              </a:rPr>
              <a:t>Azure’s support for nested VMs</a:t>
            </a:r>
            <a:r>
              <a:rPr lang="en-US" sz="900" u="sng" dirty="0"/>
              <a:t>. </a:t>
            </a:r>
            <a:r>
              <a:rPr lang="en-US" sz="900" dirty="0"/>
              <a:t>The E64i_v3 and E64is_v3 will have the exact same performance and price as their cousins E64_v3 and E64s_v3 and will be available in each of the regions where E64_v3 and E64s_v3 are available today.  The small letter ‘</a:t>
            </a:r>
            <a:r>
              <a:rPr lang="en-US" sz="900" dirty="0" err="1"/>
              <a:t>i</a:t>
            </a:r>
            <a:r>
              <a:rPr lang="en-US" sz="900" dirty="0"/>
              <a:t>’ in the VM name denotes that they are “Isolated” sizes. Unlike the E64_v3 and E64s_v3, the two new E64i_v3 and E64is_v3 sizes are hardware bound sizes.  They will live and operate on our Intel® Xeon® Processor E5-2673 v4 2.3GHz hardware only and will be available until at least December 2021.  We will provide reminders 12 months in advance of the official decommissioning of the sizes and offer an updated isolated size like these sizes on our next hardware version. These two new E64i_v3 and E64is_v3 sizes will be available in the on-demand portal.  Starting on May 1st, 2018, they will also be made available for purchase as 1-year Reserved VM Instances.</a:t>
            </a:r>
            <a:endParaRPr lang="en-US" sz="900" dirty="0">
              <a:cs typeface="Calibri"/>
            </a:endParaRPr>
          </a:p>
          <a:p>
            <a:endParaRPr lang="en-US" sz="900" dirty="0">
              <a:solidFill>
                <a:srgbClr val="FFFFFF"/>
              </a:solidFill>
            </a:endParaRPr>
          </a:p>
          <a:p>
            <a:r>
              <a:rPr lang="en-US" sz="900" dirty="0"/>
              <a:t>The E64i_v3 and E64is_v3 are joining our other Isolated VM sizes in the Azure family:</a:t>
            </a:r>
          </a:p>
          <a:p>
            <a:endParaRPr lang="en-US" sz="900" dirty="0">
              <a:solidFill>
                <a:srgbClr val="FFFFFF"/>
              </a:solidFill>
            </a:endParaRPr>
          </a:p>
          <a:p>
            <a:r>
              <a:rPr lang="en-US" sz="900" u="sng" dirty="0">
                <a:hlinkClick r:id="rId9"/>
              </a:rPr>
              <a:t>Standard_D15_v2</a:t>
            </a:r>
            <a:endParaRPr lang="en-US" sz="900" dirty="0"/>
          </a:p>
          <a:p>
            <a:r>
              <a:rPr lang="en-US" sz="900" u="sng" dirty="0">
                <a:hlinkClick r:id="rId9"/>
              </a:rPr>
              <a:t>Standard_DS15_v2</a:t>
            </a:r>
            <a:endParaRPr lang="en-US" sz="900" dirty="0"/>
          </a:p>
          <a:p>
            <a:r>
              <a:rPr lang="en-US" sz="900" u="sng" dirty="0">
                <a:hlinkClick r:id="rId9"/>
              </a:rPr>
              <a:t>Standard_E64i_v3</a:t>
            </a:r>
            <a:endParaRPr lang="en-US" sz="900" dirty="0"/>
          </a:p>
          <a:p>
            <a:r>
              <a:rPr lang="en-US" sz="900" u="sng" dirty="0">
                <a:hlinkClick r:id="rId9"/>
              </a:rPr>
              <a:t>Standard_E64is_v3</a:t>
            </a:r>
            <a:endParaRPr lang="en-US" sz="900" dirty="0"/>
          </a:p>
          <a:p>
            <a:r>
              <a:rPr lang="en-US" sz="900" u="sng" dirty="0">
                <a:hlinkClick r:id="rId10"/>
              </a:rPr>
              <a:t>Standard_F72s</a:t>
            </a:r>
            <a:endParaRPr lang="en-US" sz="900" dirty="0"/>
          </a:p>
          <a:p>
            <a:r>
              <a:rPr lang="en-US" sz="900" u="sng" dirty="0">
                <a:hlinkClick r:id="rId9"/>
              </a:rPr>
              <a:t>Standard_G5</a:t>
            </a:r>
            <a:endParaRPr lang="en-US" sz="900" dirty="0"/>
          </a:p>
          <a:p>
            <a:r>
              <a:rPr lang="en-US" sz="900" u="sng" dirty="0">
                <a:hlinkClick r:id="rId9"/>
              </a:rPr>
              <a:t>Standard_GS5</a:t>
            </a:r>
            <a:endParaRPr lang="en-US" sz="900" dirty="0"/>
          </a:p>
          <a:p>
            <a:r>
              <a:rPr lang="en-US" sz="900" u="sng" dirty="0">
                <a:hlinkClick r:id="rId11"/>
              </a:rPr>
              <a:t>Standard_L32s</a:t>
            </a:r>
            <a:endParaRPr lang="en-US" sz="900" dirty="0"/>
          </a:p>
          <a:p>
            <a:r>
              <a:rPr lang="en-US" sz="900" u="sng" dirty="0">
                <a:hlinkClick r:id="rId9"/>
              </a:rPr>
              <a:t>Standard_M128ms</a:t>
            </a:r>
            <a:endParaRPr lang="en-US" sz="900" dirty="0"/>
          </a:p>
          <a:p>
            <a:r>
              <a:rPr lang="en-US" sz="900" u="sng" dirty="0">
                <a:hlinkClick r:id="rId9"/>
              </a:rPr>
              <a:t>Standard_M128s</a:t>
            </a:r>
            <a:endParaRPr lang="en-US" sz="900" dirty="0"/>
          </a:p>
          <a:p>
            <a:endParaRPr lang="en-US" sz="900" dirty="0">
              <a:solidFill>
                <a:srgbClr val="FFFFFF"/>
              </a:solidFill>
            </a:endParaRPr>
          </a:p>
          <a:p>
            <a:r>
              <a:rPr lang="en-US" sz="900" dirty="0"/>
              <a:t>We encourage you to use these VMs for workloads needing a high degree of isolation.</a:t>
            </a:r>
          </a:p>
          <a:p>
            <a:endParaRPr lang="en-US" sz="900" b="1" dirty="0">
              <a:cs typeface="Calibri"/>
            </a:endParaRPr>
          </a:p>
          <a:p>
            <a:r>
              <a:rPr lang="en-US" sz="900" b="1" dirty="0">
                <a:cs typeface="Calibri"/>
              </a:rPr>
              <a:t>----------------------------------------</a:t>
            </a:r>
          </a:p>
          <a:p>
            <a:endParaRPr lang="en-US" sz="900" b="1" dirty="0">
              <a:cs typeface="Calibri"/>
            </a:endParaRPr>
          </a:p>
          <a:p>
            <a:r>
              <a:rPr lang="en-US" sz="900" b="1" dirty="0">
                <a:cs typeface="Calibri"/>
              </a:rPr>
              <a:t>BACKGROUND INFO </a:t>
            </a:r>
            <a:endParaRPr lang="en-US" sz="900" b="1" dirty="0"/>
          </a:p>
          <a:p>
            <a:endParaRPr lang="en-US" sz="900" b="1" dirty="0"/>
          </a:p>
          <a:p>
            <a:pPr lvl="0"/>
            <a:r>
              <a:rPr lang="en-US" sz="900" b="1" dirty="0"/>
              <a:t>Entry Level</a:t>
            </a:r>
          </a:p>
          <a:p>
            <a:r>
              <a:rPr lang="en-US" sz="900" b="0" i="0" u="none" strike="noStrike" kern="1200" dirty="0">
                <a:solidFill>
                  <a:schemeClr val="tx1"/>
                </a:solidFill>
                <a:effectLst/>
                <a:ea typeface="+mn-ea"/>
                <a:cs typeface="+mn-cs"/>
              </a:rPr>
              <a:t>A-series VMs have CPU performance and memory configurations best suited for entry-level workloads like development and test. They are economical and provide a low-cost option to get started with Azure.</a:t>
            </a:r>
          </a:p>
          <a:p>
            <a:r>
              <a:rPr lang="en-US" sz="900" b="0" i="0" u="none" strike="noStrike" kern="1200" dirty="0">
                <a:solidFill>
                  <a:schemeClr val="tx1"/>
                </a:solidFill>
                <a:effectLst/>
                <a:ea typeface="+mn-ea"/>
                <a:cs typeface="+mn-cs"/>
              </a:rPr>
              <a:t>Example use cases include development and test servers, low-traffic web servers, small-to-medium databases, servers for proof-of-concepts, and code repositories.</a:t>
            </a:r>
          </a:p>
          <a:p>
            <a:pPr lvl="0"/>
            <a:endParaRPr lang="en-US" sz="900" b="1" dirty="0"/>
          </a:p>
          <a:p>
            <a:pPr lvl="0"/>
            <a:r>
              <a:rPr lang="en-US" sz="900" b="1" dirty="0"/>
              <a:t>Burstable</a:t>
            </a:r>
          </a:p>
          <a:p>
            <a:r>
              <a:rPr lang="en-US" sz="900" kern="1200" dirty="0">
                <a:solidFill>
                  <a:schemeClr val="tx1"/>
                </a:solidFill>
                <a:effectLst/>
                <a:ea typeface="+mn-ea"/>
                <a:cs typeface="+mn-cs"/>
              </a:rPr>
              <a:t>B-series are economical virtual machines that provide a low-cost option for workloads that typically run at a low-to-moderate baseline CPU utilization, but sometimes need to burst to significantly higher CPU utilization when the demand rises. </a:t>
            </a:r>
          </a:p>
          <a:p>
            <a:r>
              <a:rPr lang="en-US" sz="900" b="0" kern="1200" dirty="0">
                <a:solidFill>
                  <a:schemeClr val="tx1"/>
                </a:solidFill>
                <a:effectLst/>
                <a:ea typeface="+mn-ea"/>
                <a:cs typeface="+mn-cs"/>
              </a:rPr>
              <a:t>Example use cases include </a:t>
            </a:r>
            <a:r>
              <a:rPr lang="en-US" sz="900" kern="1200" dirty="0">
                <a:solidFill>
                  <a:schemeClr val="tx1"/>
                </a:solidFill>
                <a:effectLst/>
                <a:ea typeface="+mn-ea"/>
                <a:cs typeface="+mn-cs"/>
              </a:rPr>
              <a:t>development and test servers, low-traffic web servers, small databases, micro services, servers for proof-of-concepts, and build servers.</a:t>
            </a:r>
          </a:p>
          <a:p>
            <a:pPr lvl="0"/>
            <a:endParaRPr lang="en-US" sz="900" b="1" dirty="0"/>
          </a:p>
          <a:p>
            <a:pPr lvl="0"/>
            <a:r>
              <a:rPr lang="en-US" sz="900" b="1" dirty="0"/>
              <a:t>General Purpose</a:t>
            </a:r>
          </a:p>
          <a:p>
            <a:r>
              <a:rPr lang="en-US" sz="900" b="0" i="0" u="none" strike="noStrike" kern="1200" dirty="0">
                <a:effectLst/>
                <a:ea typeface="+mn-ea"/>
                <a:cs typeface="+mn-cs"/>
              </a:rPr>
              <a:t>The Dv3 and Ev3 sizes are able to run Windows 2016 hosts and enable Nested Virtualization and Hyper-V Containers for these new VM sizes. Nested virtualization allows you to run a Hyper-V server on an Azure virtual machine. With nested virtualization, you can run a Hyper-V Container in a virtualized container host, set up a Hyper-V lab in a virtualized environment, or to test multi-machine scenarios. You can find more information on </a:t>
            </a:r>
            <a:r>
              <a:rPr lang="en-US" sz="900" b="0" i="0" u="none" strike="noStrike" kern="1200" dirty="0">
                <a:effectLst/>
                <a:ea typeface="+mn-ea"/>
                <a:cs typeface="+mn-cs"/>
                <a:hlinkClick r:id="rId12"/>
              </a:rPr>
              <a:t>Nested Virtualization on Azure</a:t>
            </a:r>
            <a:r>
              <a:rPr lang="en-US" sz="900" b="0" i="0" u="none" strike="noStrike" kern="1200" dirty="0">
                <a:effectLst/>
                <a:ea typeface="+mn-ea"/>
                <a:cs typeface="+mn-cs"/>
              </a:rPr>
              <a:t>. </a:t>
            </a:r>
            <a:br>
              <a:rPr lang="en-US" sz="900" b="0" i="0" u="none" strike="noStrike" kern="1200" dirty="0">
                <a:cs typeface="Calibri"/>
              </a:rPr>
            </a:br>
            <a:endParaRPr lang="en-US" sz="900" b="0" i="0" u="none" strike="noStrike" kern="1200" dirty="0">
              <a:solidFill>
                <a:schemeClr val="tx1"/>
              </a:solidFill>
              <a:effectLst/>
              <a:ea typeface="+mn-ea"/>
              <a:cs typeface="+mn-cs"/>
            </a:endParaRPr>
          </a:p>
          <a:p>
            <a:r>
              <a:rPr lang="en-US" sz="900" b="0" i="0" u="none" strike="noStrike" kern="1200" dirty="0">
                <a:effectLst/>
                <a:ea typeface="+mn-ea"/>
                <a:cs typeface="+mn-cs"/>
              </a:rPr>
              <a:t>Our new Dv3 VM sizes are a good balance of memory to vCPU performance, with up to 64 vCPUs and 256 </a:t>
            </a:r>
            <a:r>
              <a:rPr lang="en-US" sz="900" b="0" i="0" u="none" strike="noStrike" kern="1200" dirty="0" err="1">
                <a:effectLst/>
                <a:ea typeface="+mn-ea"/>
                <a:cs typeface="+mn-cs"/>
              </a:rPr>
              <a:t>GiB</a:t>
            </a:r>
            <a:r>
              <a:rPr lang="en-US" sz="900" b="0" i="0" u="none" strike="noStrike" kern="1200" dirty="0">
                <a:effectLst/>
                <a:ea typeface="+mn-ea"/>
                <a:cs typeface="+mn-cs"/>
              </a:rPr>
              <a:t> of RAM. Our newly named Ev3 sizes provide you with more memory to vCPU than the Dv3, so you can run larger workloads on sizes up to our largest E64 size, with 64 vCPUs and </a:t>
            </a:r>
            <a:br>
              <a:rPr lang="en-US" sz="900" b="0" i="0" u="none" strike="noStrike" kern="1200" dirty="0">
                <a:cs typeface="Calibri"/>
              </a:rPr>
            </a:br>
            <a:r>
              <a:rPr lang="en-US" sz="900" b="0" i="0" u="none" strike="noStrike" kern="1200" dirty="0">
                <a:effectLst/>
                <a:ea typeface="+mn-ea"/>
                <a:cs typeface="+mn-cs"/>
              </a:rPr>
              <a:t>432 </a:t>
            </a:r>
            <a:r>
              <a:rPr lang="en-US" sz="900" b="0" i="0" u="none" strike="noStrike" kern="1200" dirty="0" err="1">
                <a:effectLst/>
                <a:ea typeface="+mn-ea"/>
                <a:cs typeface="+mn-cs"/>
              </a:rPr>
              <a:t>GiB</a:t>
            </a:r>
            <a:r>
              <a:rPr lang="en-US" sz="900" b="0" i="0" u="none" strike="noStrike" kern="1200" dirty="0">
                <a:effectLst/>
                <a:ea typeface="+mn-ea"/>
                <a:cs typeface="+mn-cs"/>
              </a:rPr>
              <a:t> of RAM. D2v3 instances are the latest hyper-threaded generation of general purpose instances.</a:t>
            </a:r>
            <a:r>
              <a:rPr lang="en-US" sz="900" dirty="0"/>
              <a:t> </a:t>
            </a:r>
            <a:endParaRPr lang="en-US" sz="900" b="0" i="0" u="none" strike="noStrike" kern="1200" dirty="0">
              <a:cs typeface="Calibri"/>
            </a:endParaRPr>
          </a:p>
          <a:p>
            <a:pPr lvl="0"/>
            <a:endParaRPr lang="en-US" sz="900" dirty="0"/>
          </a:p>
          <a:p>
            <a:pPr lvl="0"/>
            <a:r>
              <a:rPr lang="en-US" sz="900" b="1" dirty="0"/>
              <a:t>Compute Intensive</a:t>
            </a:r>
          </a:p>
          <a:p>
            <a:r>
              <a:rPr lang="en-US" sz="900" dirty="0"/>
              <a:t>The F-series </a:t>
            </a:r>
            <a:r>
              <a:rPr lang="en-US" sz="900" b="0" i="0" u="none" strike="noStrike" kern="1200" dirty="0">
                <a:solidFill>
                  <a:schemeClr val="tx1"/>
                </a:solidFill>
                <a:effectLst/>
                <a:ea typeface="+mn-ea"/>
                <a:cs typeface="+mn-cs"/>
              </a:rPr>
              <a:t>VM sizes sport a higher CPU-to-memory ratio. They feature 2 GB RAM and 16 GB of local Solid State Drive (SSD) per CPU core, and are optimized for compute-intensive workloads. The F-series is based on the 2.4 GHz Intel Xeon E5-2673 v3 (Haswell) processor, which can achieve clock speeds as high as 3.1 GHz with the Intel Turbo Boost Technology 2.0. Example use cases include scenarios like batch processing, web servers, analytics, and gaming.</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Azure now offers the fastest </a:t>
            </a:r>
            <a:r>
              <a:rPr lang="en-US" sz="900" b="0" i="0" u="none" strike="noStrike" kern="1200" dirty="0">
                <a:solidFill>
                  <a:schemeClr val="tx1"/>
                </a:solidFill>
                <a:effectLst/>
                <a:ea typeface="+mn-ea"/>
                <a:cs typeface="+mn-cs"/>
                <a:hlinkClick r:id="rId13"/>
              </a:rPr>
              <a:t>Intel Xeon Scalable</a:t>
            </a:r>
            <a:r>
              <a:rPr lang="en-US" sz="900" b="0" i="0" u="none" strike="noStrike" kern="1200" dirty="0">
                <a:solidFill>
                  <a:schemeClr val="tx1"/>
                </a:solidFill>
                <a:effectLst/>
                <a:ea typeface="+mn-ea"/>
                <a:cs typeface="+mn-cs"/>
              </a:rPr>
              <a:t> processor, code-named Skylake, in the public cloud. In Azure, we have seen growing demand for massive large-scale computation by customers doing financial modeling, scientific analysis, genomics, geothermal visualization, and deep learning. Our drive to continuously innovate in Azure allows us to offer cost-effective and best-in-class hardware for these world-changing workloads. </a:t>
            </a:r>
          </a:p>
          <a:p>
            <a:endParaRPr lang="en-US" sz="900" b="0" i="0" u="none" strike="noStrike" kern="1200" dirty="0">
              <a:solidFill>
                <a:schemeClr val="tx1"/>
              </a:solidFill>
              <a:effectLst/>
              <a:ea typeface="+mn-ea"/>
              <a:cs typeface="+mn-cs"/>
            </a:endParaRPr>
          </a:p>
          <a:p>
            <a:r>
              <a:rPr lang="en-US" sz="900" b="1" i="0" u="none" strike="noStrike" kern="1200" dirty="0">
                <a:solidFill>
                  <a:schemeClr val="tx1"/>
                </a:solidFill>
                <a:effectLst/>
                <a:ea typeface="+mn-ea"/>
                <a:cs typeface="+mn-cs"/>
              </a:rPr>
              <a:t>Memory Optimized</a:t>
            </a:r>
          </a:p>
          <a:p>
            <a:r>
              <a:rPr lang="en-US" sz="900" kern="1200" dirty="0">
                <a:solidFill>
                  <a:schemeClr val="tx1"/>
                </a:solidFill>
                <a:effectLst/>
                <a:ea typeface="+mn-ea"/>
                <a:cs typeface="+mn-cs"/>
              </a:rPr>
              <a:t>The M-series family of Azure virtual machines are the largest memory optimized VMs to date. These VMs are ideal for heavy in-memory workloads, such as SAP HANA. </a:t>
            </a:r>
            <a:r>
              <a:rPr lang="en-US" sz="900" b="0" i="0" u="none" strike="noStrike" kern="1200" dirty="0">
                <a:solidFill>
                  <a:schemeClr val="tx1"/>
                </a:solidFill>
                <a:effectLst/>
                <a:ea typeface="+mn-ea"/>
                <a:cs typeface="+mn-cs"/>
              </a:rPr>
              <a:t>With the M-series, these databases can load large datasets into memory and utilize the fast memory access with huge amounts of vCPU parallel processing to speed up queries and enable real-time analytics. You can deploy these large workloads in minutes and on-demand, scaling elastically as your usage demands. </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G-series VMs feature the latest </a:t>
            </a:r>
            <a:r>
              <a:rPr lang="en-US" sz="900" b="0" i="0" u="none" strike="noStrike" kern="1200" dirty="0">
                <a:solidFill>
                  <a:schemeClr val="tx1"/>
                </a:solidFill>
                <a:effectLst/>
                <a:ea typeface="+mn-ea"/>
                <a:cs typeface="+mn-cs"/>
                <a:hlinkClick r:id="rId14"/>
              </a:rPr>
              <a:t>Intel Xeon processor E5 v3 family</a:t>
            </a:r>
            <a:r>
              <a:rPr lang="en-US" sz="900" b="0" i="0" u="none" strike="noStrike" kern="1200" dirty="0">
                <a:solidFill>
                  <a:schemeClr val="tx1"/>
                </a:solidFill>
                <a:effectLst/>
                <a:ea typeface="+mn-ea"/>
                <a:cs typeface="+mn-cs"/>
              </a:rPr>
              <a:t>, two times more memory, and four times more Solid State Drive storage (SSDs) than the General Purpose D-series. G-series sport RAM of up to ½ TB and 32 CPU cores, and provide unparalleled computational performance, memory, and local SSD storage for your most demanding applications. Example use cases include large SQL and NoSQL databases, ERP, SAP, and data warehousing solutions.</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Optimized for in-memory hyper-threaded applications, the E-series family of Azure virtual machines are optimized for heavy in-memory applications such as SAP HANA. These VMs are set up with high memory-to-core ratios that make them well-suited for relational database servers, with medium-to-large caches, and in-memory analytics. The E-series VMs range from 2 to 64 vCPUs and 16 to 432 </a:t>
            </a:r>
            <a:r>
              <a:rPr lang="en-US" sz="900" b="0" i="0" u="none" strike="noStrike" kern="1200" dirty="0" err="1">
                <a:solidFill>
                  <a:schemeClr val="tx1"/>
                </a:solidFill>
                <a:effectLst/>
                <a:ea typeface="+mn-ea"/>
                <a:cs typeface="+mn-cs"/>
              </a:rPr>
              <a:t>GiB</a:t>
            </a:r>
            <a:r>
              <a:rPr lang="en-US" sz="900" b="0" i="0" u="none" strike="noStrike" kern="1200" dirty="0">
                <a:solidFill>
                  <a:schemeClr val="tx1"/>
                </a:solidFill>
                <a:effectLst/>
                <a:ea typeface="+mn-ea"/>
                <a:cs typeface="+mn-cs"/>
              </a:rPr>
              <a:t> RAM, respectively.</a:t>
            </a:r>
          </a:p>
          <a:p>
            <a:endParaRPr lang="en-US" sz="900" b="0" i="0" u="none" strike="noStrike" kern="1200" dirty="0">
              <a:solidFill>
                <a:schemeClr val="tx1"/>
              </a:solidFill>
              <a:effectLst/>
              <a:ea typeface="+mn-ea"/>
              <a:cs typeface="+mn-cs"/>
            </a:endParaRPr>
          </a:p>
          <a:p>
            <a:pPr rtl="0" fontAlgn="base"/>
            <a:r>
              <a:rPr lang="en-US" sz="900" b="0" i="0" u="none" strike="noStrike" kern="1200" dirty="0">
                <a:solidFill>
                  <a:srgbClr val="FF0000"/>
                </a:solidFill>
                <a:effectLst/>
                <a:highlight>
                  <a:srgbClr val="FFFF00"/>
                </a:highlight>
                <a:ea typeface="+mn-ea"/>
                <a:cs typeface="+mn-cs"/>
              </a:rPr>
              <a:t>Two new VM sizes, E64i_v3 and E64is_v3, which are isolated to hardware and dedicated to a single customer. These VMs are best suited for workloads that require a high degree of isolation from other customers for compliance and regulatory requirements. The E64i_v3 and E64is_v3 will have the exact same performance and price as their cousins E64_v3 and E64s_v3, and they will be available in each of the regions where E64_v3 and E64s_v3 are available today. The small letter “I” in the VM name denotes that they are “Isolated” sizes. </a:t>
            </a:r>
          </a:p>
          <a:p>
            <a:pPr lvl="0"/>
            <a:endParaRPr lang="en-US" sz="900" dirty="0"/>
          </a:p>
          <a:p>
            <a:pPr lvl="0"/>
            <a:r>
              <a:rPr lang="en-US" sz="900" b="1" dirty="0"/>
              <a:t>Graphics Intensive</a:t>
            </a:r>
          </a:p>
          <a:p>
            <a:pPr lvl="0"/>
            <a:r>
              <a:rPr lang="en-US" sz="900" dirty="0"/>
              <a:t>NCv3 is available in East and South Central regions in the US. </a:t>
            </a:r>
            <a:r>
              <a:rPr lang="en-US" sz="900" b="0" i="0" u="none" strike="noStrike" kern="1200" dirty="0">
                <a:effectLst/>
                <a:ea typeface="+mn-ea"/>
                <a:cs typeface="+mn-cs"/>
              </a:rPr>
              <a:t>NCv3 brings NVIDIA’s latest GPU – the Tesla V100 – to our best-in-class HPC, machine learning, and AI products to bring huge amounts of value across a variety of industries. One preview customer told us their speech recognition models trained in less than 20 minutes, instead of the 1-2 hours that previous generation GPUs required. Another customer told us about the </a:t>
            </a:r>
            <a:br>
              <a:rPr lang="en-US" sz="900" b="0" i="0" u="none" strike="noStrike" kern="1200" dirty="0">
                <a:cs typeface="Calibri"/>
              </a:rPr>
            </a:br>
            <a:r>
              <a:rPr lang="en-US" sz="900" b="0" i="0" u="none" strike="noStrike" kern="1200" dirty="0">
                <a:effectLst/>
                <a:ea typeface="+mn-ea"/>
                <a:cs typeface="+mn-cs"/>
              </a:rPr>
              <a:t>40-50% performance boost they saw on their reservoir simulations.</a:t>
            </a:r>
            <a:endParaRPr lang="en-US" sz="900" b="0" i="0" u="none" strike="noStrike" kern="1200" dirty="0">
              <a:cs typeface="Calibri"/>
            </a:endParaRPr>
          </a:p>
          <a:p>
            <a:pPr lvl="0"/>
            <a:endParaRPr lang="en-US" sz="900" b="0" i="0" u="none" strike="noStrike" kern="1200" dirty="0">
              <a:solidFill>
                <a:schemeClr val="tx1"/>
              </a:solidFill>
              <a:effectLst/>
              <a:ea typeface="+mn-ea"/>
              <a:cs typeface="+mn-cs"/>
            </a:endParaRPr>
          </a:p>
          <a:p>
            <a:pPr lvl="0"/>
            <a:r>
              <a:rPr lang="en-US" sz="900" b="0" i="0" u="none" strike="noStrike" kern="1200" dirty="0">
                <a:effectLst/>
                <a:ea typeface="+mn-ea"/>
                <a:cs typeface="+mn-cs"/>
              </a:rPr>
              <a:t>The ND-series, powered by NVIDIA Tesla P40 GPUs based on the new Pascal Architecture, will be excellent for training and inference. These instances will provide more than twice the performance over the previous generation for FP32 (single-precision floating-point operations), for AI workloads utilizing CNTK, TensorFlow, Caffe, and other frameworks. The ND-series also offer a much larger GPU memory size (24 gigabytes), enabling you to fit much larger neural net models. Also, like our NC-series, the ND-series will offer RDMA and InfiniBand connectivity, so you will be able to run large-scale training jobs spanning hundreds of GPUs. They are available in East and West US and Southeast Asia.</a:t>
            </a:r>
            <a:endParaRPr lang="en-US" sz="900" b="0" i="0" u="none" strike="noStrike" kern="1200" dirty="0">
              <a:cs typeface="Calibri"/>
            </a:endParaRPr>
          </a:p>
          <a:p>
            <a:pPr lvl="0"/>
            <a:endParaRPr lang="en-US" sz="900" b="0" i="0" u="none" strike="noStrike" kern="1200" dirty="0">
              <a:solidFill>
                <a:schemeClr val="tx1"/>
              </a:solidFill>
              <a:effectLst/>
              <a:ea typeface="+mn-ea"/>
              <a:cs typeface="+mn-cs"/>
            </a:endParaRPr>
          </a:p>
          <a:p>
            <a:pPr lvl="0"/>
            <a:r>
              <a:rPr lang="en-US" sz="900" b="1" i="0" u="none" strike="noStrike" kern="1200" dirty="0">
                <a:solidFill>
                  <a:schemeClr val="tx1"/>
                </a:solidFill>
                <a:effectLst/>
                <a:ea typeface="+mn-ea"/>
                <a:cs typeface="+mn-cs"/>
              </a:rPr>
              <a:t>HPC</a:t>
            </a:r>
          </a:p>
          <a:p>
            <a:pPr lvl="0"/>
            <a:r>
              <a:rPr lang="en-US" sz="900" b="0" i="0" u="none" strike="noStrike" kern="1200" dirty="0">
                <a:solidFill>
                  <a:schemeClr val="tx1"/>
                </a:solidFill>
                <a:effectLst/>
                <a:ea typeface="+mn-ea"/>
                <a:cs typeface="+mn-cs"/>
              </a:rPr>
              <a:t>H-series VM sizes are suitable for any compute-intensive workload like complex engineering and scientific workloads like computational fluid dynamics, crash simulations, seismic exploration, and weather forecasting simulations. H-series VMs come with the fastest CPUs in public cloud, as well as RDMA with InfiniBand, which allows you to run high-performance computing (HPC) apps. The H-series is available across multiple regions in the US, Europe, and Asia. </a:t>
            </a:r>
          </a:p>
          <a:p>
            <a:pPr lvl="0"/>
            <a:endParaRPr lang="en-US" sz="900" dirty="0"/>
          </a:p>
          <a:p>
            <a:pPr lvl="0"/>
            <a:r>
              <a:rPr lang="en-US" sz="900" dirty="0"/>
              <a:t>Azure offers a comprehensive set of compute options for all types of apps, including entry-level, general purpose, memory optimized, storage optimized, and compute intensive.</a:t>
            </a:r>
          </a:p>
          <a:p>
            <a:pPr lvl="0"/>
            <a:endParaRPr lang="en-US" sz="900" dirty="0"/>
          </a:p>
          <a:p>
            <a:pPr defTabSz="950464">
              <a:defRPr/>
            </a:pPr>
            <a:r>
              <a:rPr lang="en-US" sz="900" dirty="0"/>
              <a:t>Our HPC and GPU fleet has fast performance with built-in </a:t>
            </a:r>
            <a:r>
              <a:rPr lang="en-US" sz="900" dirty="0" err="1"/>
              <a:t>Infiband</a:t>
            </a:r>
            <a:r>
              <a:rPr lang="en-US" sz="900" dirty="0"/>
              <a:t> support. Let’s take a look at some of the new compute types we’ve added:</a:t>
            </a:r>
          </a:p>
          <a:p>
            <a:pPr marL="171450" indent="-171450" defTabSz="950464">
              <a:buFont typeface="Arial" panose="020B0604020202020204" pitchFamily="34" charset="0"/>
              <a:buChar char="•"/>
              <a:defRPr/>
            </a:pPr>
            <a:r>
              <a:rPr lang="en-US" sz="900" dirty="0"/>
              <a:t>H-series: InfiniBand networking (industry-leading)</a:t>
            </a:r>
          </a:p>
          <a:p>
            <a:pPr marL="171450" indent="-171450">
              <a:buFont typeface="Arial" panose="020B0604020202020204" pitchFamily="34" charset="0"/>
              <a:buChar char="•"/>
            </a:pPr>
            <a:r>
              <a:rPr lang="en-US" sz="900" dirty="0"/>
              <a:t>SAP Large Instances up to </a:t>
            </a:r>
            <a:r>
              <a:rPr lang="en-US" sz="900" dirty="0" err="1"/>
              <a:t>to</a:t>
            </a:r>
            <a:r>
              <a:rPr lang="en-US" sz="900" dirty="0"/>
              <a:t> 20 TB (industry-leading) </a:t>
            </a:r>
          </a:p>
          <a:p>
            <a:pPr marL="171450" indent="-171450">
              <a:buFont typeface="Arial" panose="020B0604020202020204" pitchFamily="34" charset="0"/>
              <a:buChar char="•"/>
            </a:pPr>
            <a:r>
              <a:rPr lang="en-US" sz="900" dirty="0"/>
              <a:t>Fast networking (FPGA) – up to 30 </a:t>
            </a:r>
            <a:r>
              <a:rPr lang="en-US" sz="900" dirty="0" err="1"/>
              <a:t>gb</a:t>
            </a:r>
            <a:r>
              <a:rPr lang="en-US" sz="900" dirty="0"/>
              <a:t>/s from 25 </a:t>
            </a:r>
            <a:r>
              <a:rPr lang="en-US" sz="900" dirty="0" err="1"/>
              <a:t>gb</a:t>
            </a:r>
            <a:r>
              <a:rPr lang="en-US" sz="900" dirty="0"/>
              <a:t>/s last year (industry-leading)</a:t>
            </a:r>
          </a:p>
          <a:p>
            <a:pPr lvl="0"/>
            <a:endParaRPr lang="en-US" sz="900" dirty="0">
              <a:latin typeface="Segoe UI Light" pitchFamily="34" charset="0"/>
            </a:endParaRP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5612"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6/6/2018 00:08</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35</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40691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b="1" dirty="0"/>
              <a:t>Entry Level</a:t>
            </a:r>
          </a:p>
          <a:p>
            <a:r>
              <a:rPr lang="en-US" sz="900" b="0" i="0" u="none" strike="noStrike" kern="1200" dirty="0">
                <a:solidFill>
                  <a:schemeClr val="tx1"/>
                </a:solidFill>
                <a:effectLst/>
                <a:ea typeface="+mn-ea"/>
                <a:cs typeface="+mn-cs"/>
              </a:rPr>
              <a:t>A-series VMs have CPU performance and memory configurations best suited for entry-level workloads like development and test. They are economical and provide a low-cost option to get started with Azure.</a:t>
            </a:r>
          </a:p>
          <a:p>
            <a:r>
              <a:rPr lang="en-US" sz="900" b="0" i="0" u="none" strike="noStrike" kern="1200" dirty="0">
                <a:solidFill>
                  <a:schemeClr val="tx1"/>
                </a:solidFill>
                <a:effectLst/>
                <a:ea typeface="+mn-ea"/>
                <a:cs typeface="+mn-cs"/>
              </a:rPr>
              <a:t>Example use cases include development and test servers, low-traffic web servers, small-to-medium databases, servers for proof-of-concepts, and code repositories.</a:t>
            </a:r>
          </a:p>
          <a:p>
            <a:pPr lvl="0"/>
            <a:endParaRPr lang="en-US" sz="900" b="1" dirty="0"/>
          </a:p>
          <a:p>
            <a:pPr lvl="0"/>
            <a:r>
              <a:rPr lang="en-US" sz="900" b="1" dirty="0"/>
              <a:t>Burstable</a:t>
            </a:r>
          </a:p>
          <a:p>
            <a:r>
              <a:rPr lang="en-US" sz="900" kern="1200" dirty="0">
                <a:solidFill>
                  <a:schemeClr val="tx1"/>
                </a:solidFill>
                <a:effectLst/>
                <a:ea typeface="+mn-ea"/>
                <a:cs typeface="+mn-cs"/>
              </a:rPr>
              <a:t>B-series are economical virtual machines that provide a low-cost option for workloads that typically run at a low-to-moderate baseline CPU utilization, but sometimes need to burst to significantly higher CPU utilization when the demand rises. </a:t>
            </a:r>
          </a:p>
          <a:p>
            <a:r>
              <a:rPr lang="en-US" sz="900" b="0" kern="1200" dirty="0">
                <a:solidFill>
                  <a:schemeClr val="tx1"/>
                </a:solidFill>
                <a:effectLst/>
                <a:ea typeface="+mn-ea"/>
                <a:cs typeface="+mn-cs"/>
              </a:rPr>
              <a:t>Example use cases include </a:t>
            </a:r>
            <a:r>
              <a:rPr lang="en-US" sz="900" kern="1200" dirty="0">
                <a:solidFill>
                  <a:schemeClr val="tx1"/>
                </a:solidFill>
                <a:effectLst/>
                <a:ea typeface="+mn-ea"/>
                <a:cs typeface="+mn-cs"/>
              </a:rPr>
              <a:t>development and test servers, low-traffic web servers, small databases, micro services, servers for proof-of-concepts, and build servers.</a:t>
            </a:r>
          </a:p>
          <a:p>
            <a:pPr lvl="0"/>
            <a:endParaRPr lang="en-US" sz="900" b="1" dirty="0"/>
          </a:p>
          <a:p>
            <a:pPr lvl="0"/>
            <a:r>
              <a:rPr lang="en-US" sz="900" b="1" dirty="0"/>
              <a:t>General Purpose</a:t>
            </a:r>
          </a:p>
          <a:p>
            <a:r>
              <a:rPr lang="en-US" sz="900" b="0" i="0" u="none" strike="noStrike" kern="1200" dirty="0">
                <a:effectLst/>
                <a:ea typeface="+mn-ea"/>
                <a:cs typeface="+mn-cs"/>
              </a:rPr>
              <a:t>The Dv3 and Ev3 sizes are able to run Windows 2016 hosts and enable Nested Virtualization and Hyper-V Containers for these new VM sizes. Nested virtualization allows you to run a Hyper-V server on an Azure virtual machine. With nested virtualization, you can run a Hyper-V Container in a virtualized container host, set up a Hyper-V lab in a virtualized environment, or to test multi-machine scenarios. You can find more information on </a:t>
            </a:r>
            <a:r>
              <a:rPr lang="en-US" sz="900" b="0" i="0" u="none" strike="noStrike" kern="1200" dirty="0">
                <a:effectLst/>
                <a:ea typeface="+mn-ea"/>
                <a:cs typeface="+mn-cs"/>
                <a:hlinkClick r:id="rId3"/>
              </a:rPr>
              <a:t>Nested Virtualization on Azure</a:t>
            </a:r>
            <a:r>
              <a:rPr lang="en-US" sz="900" b="0" i="0" u="none" strike="noStrike" kern="1200" dirty="0">
                <a:effectLst/>
                <a:ea typeface="+mn-ea"/>
                <a:cs typeface="+mn-cs"/>
              </a:rPr>
              <a:t>. </a:t>
            </a:r>
            <a:br>
              <a:rPr lang="en-US" sz="900" b="0" i="0" u="none" strike="noStrike" kern="1200" dirty="0">
                <a:cs typeface="Calibri"/>
              </a:rPr>
            </a:br>
            <a:endParaRPr lang="en-US" sz="900" b="0" i="0" u="none" strike="noStrike" kern="1200" dirty="0">
              <a:solidFill>
                <a:schemeClr val="tx1"/>
              </a:solidFill>
              <a:effectLst/>
              <a:ea typeface="+mn-ea"/>
              <a:cs typeface="+mn-cs"/>
            </a:endParaRPr>
          </a:p>
          <a:p>
            <a:r>
              <a:rPr lang="en-US" sz="900" b="0" i="0" u="none" strike="noStrike" kern="1200" dirty="0">
                <a:effectLst/>
                <a:ea typeface="+mn-ea"/>
                <a:cs typeface="+mn-cs"/>
              </a:rPr>
              <a:t>Our new Dv3 VM sizes are a good balance of memory to vCPU performance, with up to 64 vCPUs and 256 </a:t>
            </a:r>
            <a:r>
              <a:rPr lang="en-US" sz="900" b="0" i="0" u="none" strike="noStrike" kern="1200" dirty="0" err="1">
                <a:effectLst/>
                <a:ea typeface="+mn-ea"/>
                <a:cs typeface="+mn-cs"/>
              </a:rPr>
              <a:t>GiB</a:t>
            </a:r>
            <a:r>
              <a:rPr lang="en-US" sz="900" b="0" i="0" u="none" strike="noStrike" kern="1200" dirty="0">
                <a:effectLst/>
                <a:ea typeface="+mn-ea"/>
                <a:cs typeface="+mn-cs"/>
              </a:rPr>
              <a:t> of RAM. Our newly named Ev3 sizes provide you with more memory to vCPU than the Dv3, so you can run larger workloads on sizes up to our largest E64 size, with 64 vCPUs and </a:t>
            </a:r>
            <a:br>
              <a:rPr lang="en-US" sz="900" b="0" i="0" u="none" strike="noStrike" kern="1200" dirty="0">
                <a:cs typeface="Calibri"/>
              </a:rPr>
            </a:br>
            <a:r>
              <a:rPr lang="en-US" sz="900" b="0" i="0" u="none" strike="noStrike" kern="1200" dirty="0">
                <a:effectLst/>
                <a:ea typeface="+mn-ea"/>
                <a:cs typeface="+mn-cs"/>
              </a:rPr>
              <a:t>432 </a:t>
            </a:r>
            <a:r>
              <a:rPr lang="en-US" sz="900" b="0" i="0" u="none" strike="noStrike" kern="1200" dirty="0" err="1">
                <a:effectLst/>
                <a:ea typeface="+mn-ea"/>
                <a:cs typeface="+mn-cs"/>
              </a:rPr>
              <a:t>GiB</a:t>
            </a:r>
            <a:r>
              <a:rPr lang="en-US" sz="900" b="0" i="0" u="none" strike="noStrike" kern="1200" dirty="0">
                <a:effectLst/>
                <a:ea typeface="+mn-ea"/>
                <a:cs typeface="+mn-cs"/>
              </a:rPr>
              <a:t> of RAM. D2v3 instances are the latest hyper-threaded generation of general purpose instances.</a:t>
            </a:r>
            <a:r>
              <a:rPr lang="en-US" sz="900" dirty="0"/>
              <a:t> </a:t>
            </a:r>
            <a:endParaRPr lang="en-US" sz="900" b="0" i="0" u="none" strike="noStrike" kern="1200" dirty="0">
              <a:cs typeface="Calibri"/>
            </a:endParaRPr>
          </a:p>
          <a:p>
            <a:pPr lvl="0"/>
            <a:endParaRPr lang="en-US" sz="900" dirty="0"/>
          </a:p>
          <a:p>
            <a:pPr lvl="0"/>
            <a:r>
              <a:rPr lang="en-US" sz="900" b="1" dirty="0"/>
              <a:t>Compute Intensive</a:t>
            </a:r>
          </a:p>
          <a:p>
            <a:r>
              <a:rPr lang="en-US" sz="900" dirty="0"/>
              <a:t>The F-series </a:t>
            </a:r>
            <a:r>
              <a:rPr lang="en-US" sz="900" b="0" i="0" u="none" strike="noStrike" kern="1200" dirty="0">
                <a:solidFill>
                  <a:schemeClr val="tx1"/>
                </a:solidFill>
                <a:effectLst/>
                <a:ea typeface="+mn-ea"/>
                <a:cs typeface="+mn-cs"/>
              </a:rPr>
              <a:t>VM sizes sport a higher CPU-to-memory ratio. They feature 2 GB RAM and 16 GB of local Solid State Drive (SSD) per CPU core, and are optimized for compute-intensive workloads. The F-series is based on the 2.4 GHz Intel Xeon E5-2673 v3 (Haswell) processor, which can achieve clock speeds as high as 3.1 GHz with the Intel Turbo Boost Technology 2.0. Example use cases include scenarios like batch processing, web servers, analytics, and gaming.</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Azure now offers the fastest </a:t>
            </a:r>
            <a:r>
              <a:rPr lang="en-US" sz="900" b="0" i="0" u="none" strike="noStrike" kern="1200" dirty="0">
                <a:solidFill>
                  <a:schemeClr val="tx1"/>
                </a:solidFill>
                <a:effectLst/>
                <a:ea typeface="+mn-ea"/>
                <a:cs typeface="+mn-cs"/>
                <a:hlinkClick r:id="rId4"/>
              </a:rPr>
              <a:t>Intel Xeon Scalable</a:t>
            </a:r>
            <a:r>
              <a:rPr lang="en-US" sz="900" b="0" i="0" u="none" strike="noStrike" kern="1200" dirty="0">
                <a:solidFill>
                  <a:schemeClr val="tx1"/>
                </a:solidFill>
                <a:effectLst/>
                <a:ea typeface="+mn-ea"/>
                <a:cs typeface="+mn-cs"/>
              </a:rPr>
              <a:t> processor, code-named Skylake, in the public cloud. In Azure, we have seen growing demand for massive large-scale computation by customers doing financial modeling, scientific analysis, genomics, geothermal visualization, and deep learning. Our drive to continuously innovate in Azure allows us to offer cost-effective and best-in-class hardware for these world-changing workloads. </a:t>
            </a:r>
          </a:p>
          <a:p>
            <a:endParaRPr lang="en-US" sz="900" dirty="0">
              <a:latin typeface="Segoe UI Light" pitchFamily="34" charset="0"/>
            </a:endParaRPr>
          </a:p>
          <a:p>
            <a:r>
              <a:rPr lang="en-US" sz="900" dirty="0">
                <a:latin typeface="Segoe UI Light" pitchFamily="34" charset="0"/>
              </a:rPr>
              <a:t>B-series: </a:t>
            </a:r>
          </a:p>
          <a:p>
            <a:r>
              <a:rPr lang="en-US" sz="900" dirty="0">
                <a:latin typeface="Segoe UI Light" pitchFamily="34" charset="0"/>
              </a:rPr>
              <a:t>Web servers, small DBs, and dev/test</a:t>
            </a:r>
          </a:p>
          <a:p>
            <a:endParaRPr lang="en-US" sz="900" dirty="0">
              <a:latin typeface="Segoe UI Light" pitchFamily="34" charset="0"/>
            </a:endParaRPr>
          </a:p>
          <a:p>
            <a:r>
              <a:rPr lang="en-US" sz="900" dirty="0">
                <a:latin typeface="Segoe UI Light" pitchFamily="34" charset="0"/>
              </a:rPr>
              <a:t>Dv3</a:t>
            </a:r>
          </a:p>
          <a:p>
            <a:r>
              <a:rPr lang="en-US" sz="900" dirty="0">
                <a:latin typeface="Segoe UI Light" pitchFamily="34" charset="0"/>
              </a:rPr>
              <a:t>Hyper-Threaded CPUs unlock full potential of latest processors</a:t>
            </a:r>
          </a:p>
          <a:p>
            <a:r>
              <a:rPr lang="en-US" sz="900" dirty="0">
                <a:latin typeface="Segoe UI Light" pitchFamily="34" charset="0"/>
              </a:rPr>
              <a:t>First wave for Nested virtualization and Hyper-V containers</a:t>
            </a:r>
          </a:p>
          <a:p>
            <a:r>
              <a:rPr lang="en-US" sz="900" dirty="0">
                <a:latin typeface="Segoe UI Light" pitchFamily="34" charset="0"/>
              </a:rPr>
              <a:t> </a:t>
            </a:r>
          </a:p>
          <a:p>
            <a:r>
              <a:rPr lang="en-US" sz="900" dirty="0">
                <a:latin typeface="Segoe UI Light" pitchFamily="34" charset="0"/>
              </a:rPr>
              <a:t>Fv2:</a:t>
            </a:r>
          </a:p>
          <a:p>
            <a:r>
              <a:rPr lang="en-US" sz="900" dirty="0">
                <a:latin typeface="Segoe UI Light" pitchFamily="34" charset="0"/>
              </a:rPr>
              <a:t>For HPC scenarios: Scientific modeling, cluster computing, gaming and analytics</a:t>
            </a: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5612"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6/6/2018 00:08</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36</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52047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t>NVIDIA’s latest GPU for HPC and AI is available in Azure</a:t>
            </a:r>
            <a:r>
              <a:rPr lang="en-US" sz="900" dirty="0"/>
              <a:t>. For those of you focused on HPC applications and AI, not too long ago we announced major expansion of our GPU fleet. NVIDIA GPUs are at the heart of a lot of discovery and innovation. And with our tools like </a:t>
            </a:r>
            <a:r>
              <a:rPr lang="en-US" sz="900" dirty="0">
                <a:hlinkClick r:id="rId3"/>
              </a:rPr>
              <a:t>Batch</a:t>
            </a:r>
            <a:r>
              <a:rPr lang="en-US" sz="900" dirty="0"/>
              <a:t>, </a:t>
            </a:r>
            <a:r>
              <a:rPr lang="en-US" sz="900" dirty="0">
                <a:hlinkClick r:id="rId4"/>
              </a:rPr>
              <a:t>Batch AI</a:t>
            </a:r>
            <a:r>
              <a:rPr lang="en-US" sz="900" dirty="0"/>
              <a:t>, and the </a:t>
            </a:r>
            <a:r>
              <a:rPr lang="en-US" sz="900" dirty="0">
                <a:hlinkClick r:id="rId5"/>
              </a:rPr>
              <a:t>Data Science Virtual Machine</a:t>
            </a:r>
            <a:r>
              <a:rPr lang="en-US" sz="900" dirty="0"/>
              <a:t> images, Azure customers and developers are in a great position to expand what is possible and bring to market innovative AI and HPC </a:t>
            </a:r>
            <a:r>
              <a:rPr lang="en-US" sz="900" dirty="0" err="1"/>
              <a:t>applications.</a:t>
            </a:r>
            <a:r>
              <a:rPr lang="en-US" sz="900" dirty="0" err="1">
                <a:hlinkClick r:id="rId6"/>
              </a:rPr>
              <a:t>https</a:t>
            </a:r>
            <a:r>
              <a:rPr lang="en-US" sz="900" dirty="0">
                <a:hlinkClick r:id="rId6"/>
              </a:rPr>
              <a:t>://azure.microsoft.com/</a:t>
            </a:r>
            <a:r>
              <a:rPr lang="en-US" sz="900" dirty="0" err="1">
                <a:hlinkClick r:id="rId6"/>
              </a:rPr>
              <a:t>en</a:t>
            </a:r>
            <a:r>
              <a:rPr lang="en-US" sz="900" dirty="0">
                <a:hlinkClick r:id="rId6"/>
              </a:rPr>
              <a:t>-us/blog/ncv3-vms-generally-available-other-gpus-expanding-regions/</a:t>
            </a:r>
            <a:r>
              <a:rPr lang="en-US" sz="900" dirty="0"/>
              <a:t> </a:t>
            </a:r>
            <a:r>
              <a:rPr lang="en-US" sz="900" b="0" i="0" u="none" strike="noStrike" kern="1200" dirty="0">
                <a:effectLst/>
                <a:ea typeface="+mn-ea"/>
                <a:cs typeface="+mn-cs"/>
              </a:rPr>
              <a:t>NCv3 brings NVIDIA’s latest GPU – the Tesla V100 – to our best-in-class HPC, machine learning, and AI products to bring huge amounts of value across a variety of industries. One preview customer told us their speech recognition models trained in less than 20 minutes, instead of the 1-2 hours that previous generation GPUs required. Another customer told us about the 40-50% performance boost they saw on their reservoir simulations. The ND-series, powered by NVIDIA Tesla P40 GPUs based on the new Pascal Architecture, will be excellent for training and inference. These instances will provide more than twice the performance over the previous generation for AI workloads utilizing CNTK, TensorFlow, Caffe, and other frameworks. The ND-series also offer a much larger GPU memory size (24 gigabytes), enabling you to fit much larger neural net models. Also, like our NC-series, the ND-series will offer RDMA and InfiniBand connectivity, so you will be able to run large-scale training jobs spanning hundreds of GPUs.</a:t>
            </a:r>
            <a:r>
              <a:rPr lang="en-US" sz="900" dirty="0"/>
              <a:t> </a:t>
            </a:r>
            <a:endParaRPr lang="en-US" sz="900" b="1" dirty="0">
              <a:cs typeface="Calibri"/>
            </a:endParaRPr>
          </a:p>
          <a:p>
            <a:endParaRPr lang="en-US" sz="9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t>M-Series VMs now certified for SAP HANA. You can now develop applications on Azure for the SAP HANA platform that has been recently certified for M-Series. </a:t>
            </a:r>
            <a:r>
              <a:rPr lang="en-US" sz="900" dirty="0"/>
              <a:t>The</a:t>
            </a:r>
            <a:r>
              <a:rPr lang="en-US" sz="900" kern="1200" dirty="0">
                <a:effectLst/>
                <a:ea typeface="+mn-ea"/>
                <a:cs typeface="+mn-cs"/>
              </a:rPr>
              <a:t> M-series family of Azure virtual machines are the largest memory-optimized VMs to date. These VMs are ideal for heavy in-memory workloads such as SAP HANA. </a:t>
            </a:r>
            <a:r>
              <a:rPr lang="en-US" sz="900" b="0" i="0" u="none" strike="noStrike" kern="1200" dirty="0">
                <a:effectLst/>
                <a:ea typeface="+mn-ea"/>
                <a:cs typeface="+mn-cs"/>
              </a:rPr>
              <a:t>With the M-Series, these databases can load large datasets into memory and utilize the fast memory access with huge amounts of vCPU parallel processing to speed up queries and enable real-time analytics. You can deploy these large workloads in minutes and on-demand, scaling elastically as your usage demands. </a:t>
            </a:r>
            <a:r>
              <a:rPr lang="en-US" sz="900" dirty="0">
                <a:cs typeface="Calibri"/>
              </a:rPr>
              <a:t>Refer to the blog for the announcement </a:t>
            </a:r>
            <a:r>
              <a:rPr lang="en-US" sz="900" dirty="0">
                <a:hlinkClick r:id="rId7"/>
              </a:rPr>
              <a:t>https://azure.microsoft.com/en-us/blog/azure-m-series-vms-are-now-sap-hana-certified/</a:t>
            </a:r>
            <a:r>
              <a:rPr lang="en-US" sz="900" dirty="0"/>
              <a:t> </a:t>
            </a:r>
          </a:p>
          <a:p>
            <a:endParaRPr lang="en-US" sz="900" dirty="0">
              <a:latin typeface="Segoe UI Light" pitchFamily="34" charset="0"/>
            </a:endParaRPr>
          </a:p>
          <a:p>
            <a:r>
              <a:rPr lang="en-US" sz="900" b="1" i="0" u="none" strike="noStrike" kern="1200" dirty="0">
                <a:solidFill>
                  <a:schemeClr val="tx1"/>
                </a:solidFill>
                <a:effectLst/>
                <a:ea typeface="+mn-ea"/>
                <a:cs typeface="+mn-cs"/>
              </a:rPr>
              <a:t>Memory Optimized</a:t>
            </a:r>
          </a:p>
          <a:p>
            <a:r>
              <a:rPr lang="en-US" sz="900" kern="1200" dirty="0">
                <a:solidFill>
                  <a:schemeClr val="tx1"/>
                </a:solidFill>
                <a:effectLst/>
                <a:ea typeface="+mn-ea"/>
                <a:cs typeface="+mn-cs"/>
              </a:rPr>
              <a:t>The M-series family of Azure virtual machines are the largest memory optimized VMs to date. These VMs are ideal for heavy in-memory workloads, such as SAP HANA. </a:t>
            </a:r>
            <a:r>
              <a:rPr lang="en-US" sz="900" b="0" i="0" u="none" strike="noStrike" kern="1200" dirty="0">
                <a:solidFill>
                  <a:schemeClr val="tx1"/>
                </a:solidFill>
                <a:effectLst/>
                <a:ea typeface="+mn-ea"/>
                <a:cs typeface="+mn-cs"/>
              </a:rPr>
              <a:t>With the M-series, these databases can load large datasets into memory and utilize the fast memory access with huge amounts of vCPU parallel processing to speed up queries and enable real-time analytics. You can deploy these large workloads in minutes and on-demand, scaling elastically as your usage demands. </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G-series VMs feature the latest </a:t>
            </a:r>
            <a:r>
              <a:rPr lang="en-US" sz="900" b="0" i="0" u="none" strike="noStrike" kern="1200" dirty="0">
                <a:solidFill>
                  <a:schemeClr val="tx1"/>
                </a:solidFill>
                <a:effectLst/>
                <a:ea typeface="+mn-ea"/>
                <a:cs typeface="+mn-cs"/>
                <a:hlinkClick r:id="rId8"/>
              </a:rPr>
              <a:t>Intel Xeon processor E5 v3 family</a:t>
            </a:r>
            <a:r>
              <a:rPr lang="en-US" sz="900" b="0" i="0" u="none" strike="noStrike" kern="1200" dirty="0">
                <a:solidFill>
                  <a:schemeClr val="tx1"/>
                </a:solidFill>
                <a:effectLst/>
                <a:ea typeface="+mn-ea"/>
                <a:cs typeface="+mn-cs"/>
              </a:rPr>
              <a:t>, two times more memory, and four times more Solid State Drive storage (SSDs) than the General Purpose D-series. G-series sport RAM of up to ½ TB and 32 CPU cores, and provide unparalleled computational performance, memory, and local SSD storage for your most demanding applications. Example use cases include large SQL and NoSQL databases, ERP, SAP, and data warehousing solutions.</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Optimized for in-memory hyper-threaded applications, the E-series family of Azure virtual machines are optimized for heavy in-memory applications such as SAP HANA. These VMs are set up with high memory-to-core ratios that make them well-suited for relational database servers, with medium-to-large caches, and in-memory analytics. The E-series VMs range from 2 to 64 vCPUs and 16 to 432 </a:t>
            </a:r>
            <a:r>
              <a:rPr lang="en-US" sz="900" b="0" i="0" u="none" strike="noStrike" kern="1200" dirty="0" err="1">
                <a:solidFill>
                  <a:schemeClr val="tx1"/>
                </a:solidFill>
                <a:effectLst/>
                <a:ea typeface="+mn-ea"/>
                <a:cs typeface="+mn-cs"/>
              </a:rPr>
              <a:t>GiB</a:t>
            </a:r>
            <a:r>
              <a:rPr lang="en-US" sz="900" b="0" i="0" u="none" strike="noStrike" kern="1200" dirty="0">
                <a:solidFill>
                  <a:schemeClr val="tx1"/>
                </a:solidFill>
                <a:effectLst/>
                <a:ea typeface="+mn-ea"/>
                <a:cs typeface="+mn-cs"/>
              </a:rPr>
              <a:t> RAM, respectively.</a:t>
            </a:r>
          </a:p>
          <a:p>
            <a:endParaRPr lang="en-US" sz="900" b="0" i="0" u="none" strike="noStrike" kern="1200" dirty="0">
              <a:solidFill>
                <a:schemeClr val="tx1"/>
              </a:solidFill>
              <a:effectLst/>
              <a:ea typeface="+mn-ea"/>
              <a:cs typeface="+mn-cs"/>
            </a:endParaRPr>
          </a:p>
          <a:p>
            <a:pPr rtl="0" fontAlgn="base"/>
            <a:r>
              <a:rPr lang="en-US" sz="900" b="0" i="0" u="none" strike="noStrike" kern="1200" dirty="0">
                <a:solidFill>
                  <a:srgbClr val="FF0000"/>
                </a:solidFill>
                <a:effectLst/>
                <a:highlight>
                  <a:srgbClr val="FFFF00"/>
                </a:highlight>
                <a:ea typeface="+mn-ea"/>
                <a:cs typeface="+mn-cs"/>
              </a:rPr>
              <a:t>Two new VM sizes, E64i_v3 and E64is_v3, which are isolated to hardware and dedicated to a single customer. These VMs are best suited for workloads that require a high degree of isolation from other customers for compliance and regulatory requirements. The E64i_v3 and E64is_v3 will have the exact same performance and price as their cousins E64_v3 and E64s_v3, and they will be available in each of the regions where E64_v3 and E64s_v3 are available today. The small letter “I” in the VM name denotes that they are “Isolated” sizes. </a:t>
            </a:r>
          </a:p>
          <a:p>
            <a:pPr lvl="0"/>
            <a:endParaRPr lang="en-US" sz="900" dirty="0"/>
          </a:p>
          <a:p>
            <a:endParaRPr lang="en-US" sz="900" dirty="0">
              <a:latin typeface="Segoe UI Light" pitchFamily="34" charset="0"/>
            </a:endParaRP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5612"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6/6/2018 00:08</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37</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55367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402941"/>
          </a:xfrm>
        </p:spPr>
        <p:txBody>
          <a:bodyPr/>
          <a:lstStyle/>
          <a:p>
            <a:r>
              <a:rPr lang="en-US" dirty="0"/>
              <a:t>https://azure.microsoft.com/en-us/blog/azure-confidential-computing/ </a:t>
            </a:r>
            <a:br>
              <a:rPr lang="en-US" dirty="0"/>
            </a:br>
            <a:endParaRPr lang="en-US" dirty="0"/>
          </a:p>
          <a:p>
            <a:r>
              <a:rPr lang="en-US" sz="1200" b="0" i="0" u="none" strike="noStrike" kern="1200" dirty="0">
                <a:solidFill>
                  <a:schemeClr val="tx1"/>
                </a:solidFill>
                <a:effectLst/>
                <a:latin typeface="Segoe UI Light" pitchFamily="34" charset="0"/>
                <a:ea typeface="+mn-ea"/>
                <a:cs typeface="+mn-cs"/>
              </a:rPr>
              <a:t>This is a limited preview access under NDA (announced via blog) of a specialized Virtual Machine Series (DC-series) that will become part of the  Azure Compute portfolio and the first installment of the broader Azure Confidential Computing (ACC) initiative. Put simply, confidential computing offers a protection that to date has been missing from public clouds: encryption of data while in use.</a:t>
            </a:r>
            <a:br>
              <a:rPr lang="en-US" sz="1200" b="0" i="0" u="none" strike="noStrike" kern="1200" dirty="0">
                <a:solidFill>
                  <a:schemeClr val="tx1"/>
                </a:solidFill>
                <a:effectLst/>
                <a:latin typeface="Segoe UI Light" pitchFamily="34" charset="0"/>
                <a:ea typeface="+mn-ea"/>
                <a:cs typeface="+mn-cs"/>
              </a:rPr>
            </a:br>
            <a:endParaRPr lang="en-US" sz="1200" b="0" i="0" u="none" strike="noStrike" kern="1200" dirty="0">
              <a:solidFill>
                <a:schemeClr val="tx1"/>
              </a:solidFill>
              <a:effectLst/>
              <a:latin typeface="Segoe UI Light" pitchFamily="34" charset="0"/>
              <a:ea typeface="+mn-ea"/>
              <a:cs typeface="+mn-cs"/>
            </a:endParaRPr>
          </a:p>
          <a:p>
            <a:r>
              <a:rPr lang="en-US" sz="1200" b="0" i="0" u="none" strike="noStrike" kern="1200" dirty="0">
                <a:solidFill>
                  <a:schemeClr val="tx1"/>
                </a:solidFill>
                <a:effectLst/>
                <a:latin typeface="Segoe UI Light" pitchFamily="34" charset="0"/>
                <a:ea typeface="+mn-ea"/>
                <a:cs typeface="+mn-cs"/>
              </a:rPr>
              <a:t>This new VM-Series is based on the latest generation of Intel SGX (</a:t>
            </a:r>
            <a:r>
              <a:rPr lang="en-US" sz="1200" b="0" i="0" u="none" strike="noStrike" kern="1200" dirty="0" err="1">
                <a:solidFill>
                  <a:schemeClr val="tx1"/>
                </a:solidFill>
                <a:effectLst/>
                <a:latin typeface="Segoe UI Light" pitchFamily="34" charset="0"/>
                <a:ea typeface="+mn-ea"/>
                <a:cs typeface="+mn-cs"/>
              </a:rPr>
              <a:t>Mehlow</a:t>
            </a:r>
            <a:r>
              <a:rPr lang="en-US" sz="1200" b="0" i="0" u="none" strike="noStrike" kern="1200" dirty="0">
                <a:solidFill>
                  <a:schemeClr val="tx1"/>
                </a:solidFill>
                <a:effectLst/>
                <a:latin typeface="Segoe UI Light" pitchFamily="34" charset="0"/>
                <a:ea typeface="+mn-ea"/>
                <a:cs typeface="+mn-cs"/>
              </a:rPr>
              <a:t>) hardware that will become available in our Azure datacenters. It brings a Trusted Execution Environment (TEE) enabled computing platform to Azure.</a:t>
            </a:r>
          </a:p>
          <a:p>
            <a:r>
              <a:rPr lang="en-US" sz="1200" b="0" i="0" u="none" strike="noStrike" kern="1200" dirty="0">
                <a:solidFill>
                  <a:schemeClr val="tx1"/>
                </a:solidFill>
                <a:effectLst/>
                <a:latin typeface="Segoe UI Light" pitchFamily="34" charset="0"/>
                <a:ea typeface="+mn-ea"/>
                <a:cs typeface="+mn-cs"/>
              </a:rPr>
              <a:t>BACKGROUND: Confidential computing ensures that when data is “in the clear,” which is required for efficient processing, the data is protected inside a Trusted Execution Environment (TEE - also known as an enclave), an example of which is shown in the figure below. TEEs ensure there is no way to view data or the operations inside from the outside, even with a debugger. They even ensure that only authorized code is permitted to access data. If the code is altered or tampered, the operations are denied and the environment disabled. The TEE enforces these protections throughout the execution of code within it.</a:t>
            </a:r>
            <a:br>
              <a:rPr lang="en-US" sz="1200" b="0" i="0" u="none" strike="noStrike" kern="1200" dirty="0">
                <a:solidFill>
                  <a:schemeClr val="tx1"/>
                </a:solidFill>
                <a:effectLst/>
                <a:latin typeface="Segoe UI Light" pitchFamily="34" charset="0"/>
                <a:ea typeface="+mn-ea"/>
                <a:cs typeface="+mn-cs"/>
              </a:rPr>
            </a:br>
            <a:endParaRPr lang="en-US" sz="1200" b="0" i="0" u="none" strike="noStrike" kern="1200" dirty="0">
              <a:solidFill>
                <a:schemeClr val="tx1"/>
              </a:solidFill>
              <a:effectLst/>
              <a:latin typeface="Segoe UI Light" pitchFamily="34" charset="0"/>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56664B15-1D24-44D4-B84B-79E33351101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9934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42252"/>
          </a:xfrm>
        </p:spPr>
        <p:txBody>
          <a:bodyPr/>
          <a:lstStyle/>
          <a:p>
            <a:r>
              <a:rPr lang="en-US"/>
              <a:t>We have recently introduced a number of enhancements to our Azure VMSS. As you may already know, with</a:t>
            </a:r>
            <a:r>
              <a:rPr lang="en-US" b="0" i="0" u="none" strike="noStrike" kern="1200">
                <a:effectLst/>
                <a:latin typeface="+mn-lt"/>
                <a:ea typeface="+mn-ea"/>
                <a:cs typeface="+mn-cs"/>
              </a:rPr>
              <a:t> VM Scale Sets, you can confidently deploy hundreds of identical virtual machines in minutes. With easy updates at scale, focus more on what matters—your application—and less on the infrastructure. Virtual Machine Scale Sets are elastic and designed to support your scale-out </a:t>
            </a:r>
            <a:r>
              <a:rPr lang="en-US"/>
              <a:t>applications </a:t>
            </a:r>
            <a:r>
              <a:rPr lang="en-US" b="0" i="0" u="none" strike="noStrike" kern="1200">
                <a:effectLst/>
                <a:latin typeface="+mn-lt"/>
                <a:ea typeface="+mn-ea"/>
                <a:cs typeface="+mn-cs"/>
              </a:rPr>
              <a:t>—including stateless web front ends, container orchestration, and microservices clusters. </a:t>
            </a:r>
            <a:r>
              <a:rPr lang="en-US" b="0" i="0" u="none" strike="noStrike" kern="1200">
                <a:effectLst/>
                <a:latin typeface="+mn-lt"/>
                <a:ea typeface="+mn-ea"/>
                <a:cs typeface="+mn-cs"/>
                <a:hlinkClick r:id="rId3"/>
              </a:rPr>
              <a:t>Azure Container Service</a:t>
            </a:r>
            <a:r>
              <a:rPr lang="en-US" b="0" i="0" u="none" strike="noStrike" kern="1200">
                <a:effectLst/>
                <a:latin typeface="+mn-lt"/>
                <a:ea typeface="+mn-ea"/>
                <a:cs typeface="+mn-cs"/>
              </a:rPr>
              <a:t> and </a:t>
            </a:r>
            <a:r>
              <a:rPr lang="en-US" b="0" i="0" u="none" strike="noStrike" kern="1200">
                <a:effectLst/>
                <a:latin typeface="+mn-lt"/>
                <a:ea typeface="+mn-ea"/>
                <a:cs typeface="+mn-cs"/>
                <a:hlinkClick r:id="rId4"/>
              </a:rPr>
              <a:t>Azure Service Fabric</a:t>
            </a:r>
            <a:r>
              <a:rPr lang="en-US" b="0" i="0" u="none" strike="noStrike" kern="1200">
                <a:effectLst/>
                <a:latin typeface="+mn-lt"/>
                <a:ea typeface="+mn-ea"/>
                <a:cs typeface="+mn-cs"/>
              </a:rPr>
              <a:t> run on Virtual Machine Scale Sets.</a:t>
            </a:r>
            <a:r>
              <a:rPr lang="en-US">
                <a:cs typeface="Calibri"/>
              </a:rPr>
              <a:t> </a:t>
            </a:r>
            <a:endParaRPr lang="en-US" b="0" i="0" u="none" strike="noStrike" kern="1200">
              <a:effectLst/>
              <a:latin typeface="+mn-lt"/>
              <a:ea typeface="+mn-ea"/>
              <a:cs typeface="+mn-cs"/>
            </a:endParaRPr>
          </a:p>
          <a:p>
            <a:endParaRPr lang="en-US" b="0" i="0" u="none" strike="noStrike" kern="1200">
              <a:latin typeface="+mn-lt"/>
              <a:cs typeface="Calibri"/>
            </a:endParaRPr>
          </a:p>
          <a:p>
            <a:r>
              <a:rPr lang="en-US">
                <a:cs typeface="Calibri"/>
              </a:rPr>
              <a:t>We continue to add capabilities to increase the value we provide to our development community making it easier for you to develop applications on Azure. For example, now VMSS support </a:t>
            </a:r>
            <a:r>
              <a:rPr lang="en-US"/>
              <a:t>Auto-OS image update</a:t>
            </a:r>
            <a:r>
              <a:rPr lang="en-US">
                <a:cs typeface="Calibri"/>
              </a:rPr>
              <a:t> </a:t>
            </a:r>
            <a:r>
              <a:rPr lang="en-US">
                <a:hlinkClick r:id="rId5"/>
              </a:rPr>
              <a:t>https://azure.microsoft.com/en-us/updates/auto-os-upgrades/</a:t>
            </a:r>
            <a:r>
              <a:rPr lang="en-US">
                <a:cs typeface="Calibri"/>
              </a:rPr>
              <a:t> for guest images, you do not have to worry about the scaling capabilities of your apps once they are in production, with recent capabilities announced in March you have support for cross-zone deployment to improve your SLAs. </a:t>
            </a:r>
          </a:p>
          <a:p>
            <a:endParaRPr lang="en-US">
              <a:cs typeface="Calibri"/>
            </a:endParaRPr>
          </a:p>
          <a:p>
            <a:endParaRPr lang="en-US"/>
          </a:p>
          <a:p>
            <a:r>
              <a:rPr lang="en-US" b="0" i="0" u="none" strike="noStrike" kern="1200">
                <a:effectLst/>
                <a:latin typeface="+mn-lt"/>
                <a:ea typeface="+mn-ea"/>
                <a:cs typeface="+mn-cs"/>
              </a:rPr>
              <a:t>Virtual Machine Scale Sets integrate with Azure networking resources such as </a:t>
            </a:r>
            <a:r>
              <a:rPr lang="en-US" b="0" i="0" u="none" strike="noStrike" kern="1200">
                <a:effectLst/>
                <a:latin typeface="+mn-lt"/>
                <a:ea typeface="+mn-ea"/>
                <a:cs typeface="+mn-cs"/>
                <a:hlinkClick r:id="rId6"/>
              </a:rPr>
              <a:t>Azure Load Balancer</a:t>
            </a:r>
            <a:r>
              <a:rPr lang="en-US" b="0" i="0" u="none" strike="noStrike" kern="1200">
                <a:effectLst/>
                <a:latin typeface="+mn-lt"/>
                <a:ea typeface="+mn-ea"/>
                <a:cs typeface="+mn-cs"/>
              </a:rPr>
              <a:t> and </a:t>
            </a:r>
            <a:r>
              <a:rPr lang="en-US" b="0" i="0" u="none" strike="noStrike" kern="1200">
                <a:effectLst/>
                <a:latin typeface="+mn-lt"/>
                <a:ea typeface="+mn-ea"/>
                <a:cs typeface="+mn-cs"/>
                <a:hlinkClick r:id="rId7"/>
              </a:rPr>
              <a:t>Application Gateway</a:t>
            </a:r>
            <a:r>
              <a:rPr lang="en-US" b="0" i="0" u="none" strike="noStrike" kern="1200">
                <a:effectLst/>
                <a:latin typeface="+mn-lt"/>
                <a:ea typeface="+mn-ea"/>
                <a:cs typeface="+mn-cs"/>
              </a:rPr>
              <a:t>. Easily spread your workloads across the virtual machines in your Virtual Machine Scale Set, and configure network address translation (NAT) rules to connect to specific virtual machine instances for troubleshooting.</a:t>
            </a:r>
            <a:endParaRPr lang="en-US" b="0" i="0" u="none" strike="noStrike" kern="1200">
              <a:latin typeface="+mn-lt"/>
              <a:cs typeface="Calibri"/>
            </a:endParaRPr>
          </a:p>
          <a:p>
            <a:endParaRPr lang="en-US" b="0" i="0" u="none" strike="noStrike" kern="1200">
              <a:solidFill>
                <a:schemeClr val="tx1"/>
              </a:solidFill>
              <a:effectLst/>
              <a:latin typeface="+mn-lt"/>
              <a:ea typeface="+mn-ea"/>
              <a:cs typeface="+mn-cs"/>
            </a:endParaRPr>
          </a:p>
          <a:p>
            <a:r>
              <a:rPr lang="en-US" b="0" i="0" u="none" strike="noStrike" kern="1200" err="1">
                <a:effectLst/>
                <a:latin typeface="+mn-lt"/>
                <a:ea typeface="+mn-ea"/>
                <a:cs typeface="+mn-cs"/>
              </a:rPr>
              <a:t>Autoscale</a:t>
            </a:r>
            <a:r>
              <a:rPr lang="en-US" b="0" i="0" u="none" strike="noStrike" kern="1200">
                <a:effectLst/>
                <a:latin typeface="+mn-lt"/>
                <a:ea typeface="+mn-ea"/>
                <a:cs typeface="+mn-cs"/>
              </a:rPr>
              <a:t> allows you to have the right amount of resources running to handle the load on your application. It allows you to add resources to handle increases in load and also save money by removing resources that are sitting idle. You specify a minimum and maximum number of instances to run and add or remove VMs automatically based on a set of rules. Having a minimum makes sure your application is always running even under no load. Having a maximum limits your total possible hourly cost. You automatically scale between these two extremes using rules you create.</a:t>
            </a:r>
            <a:endParaRPr lang="en-US">
              <a:cs typeface="Calibri"/>
            </a:endParaRPr>
          </a:p>
          <a:p>
            <a:pPr>
              <a:buClr>
                <a:schemeClr val="tx1"/>
              </a:buClr>
              <a:defRPr/>
            </a:pPr>
            <a:endParaRPr lang="en-US">
              <a:cs typeface="Calibri"/>
            </a:endParaRPr>
          </a:p>
          <a:p>
            <a:pPr>
              <a:buClr>
                <a:schemeClr val="tx1"/>
              </a:buClr>
              <a:defRPr/>
            </a:pPr>
            <a:r>
              <a:rPr lang="en-US">
                <a:cs typeface="Calibri"/>
              </a:rPr>
              <a:t>Last but not least your users can now take advantage of support for low-priority VMs as they run the VMSS applications that you have developed.  </a:t>
            </a:r>
          </a:p>
          <a:p>
            <a:pPr>
              <a:spcBef>
                <a:spcPts val="1247"/>
              </a:spcBef>
              <a:buClr>
                <a:schemeClr val="tx1"/>
              </a:buClr>
              <a:defRPr/>
            </a:pPr>
            <a:endParaRPr lang="en-US" sz="3700">
              <a:cs typeface="Calibri"/>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56664B15-1D24-44D4-B84B-79E33351101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16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you can see, the cloud journey includes many service scenarios:</a:t>
            </a:r>
          </a:p>
          <a:p>
            <a:pPr marL="174708" indent="-174708">
              <a:buFont typeface="Arial" panose="020B0604020202020204" pitchFamily="34" charset="0"/>
              <a:buChar char="•"/>
            </a:pPr>
            <a:r>
              <a:rPr lang="en-US"/>
              <a:t>On the left, you have a traditional, on-premises infrastructure which you manage completely on your own.</a:t>
            </a:r>
          </a:p>
          <a:p>
            <a:pPr marL="174708" indent="-174708">
              <a:buFont typeface="Arial" panose="020B0604020202020204" pitchFamily="34" charset="0"/>
              <a:buChar char="•"/>
            </a:pPr>
            <a:r>
              <a:rPr lang="en-US"/>
              <a:t>On the right, you have Software-as-a-Service, which includes all of the web-based tools and applications you use to run your business—think of Office 365 or Dynamics 365—running completely in the cloud, and managed fully by the vendor that provides the software. </a:t>
            </a:r>
          </a:p>
          <a:p>
            <a:pPr marL="174708" indent="-174708">
              <a:buFont typeface="Arial" panose="020B0604020202020204" pitchFamily="34" charset="0"/>
              <a:buChar char="•"/>
            </a:pPr>
            <a:r>
              <a:rPr lang="en-US"/>
              <a:t>In the middle, we have infrastructure and platform services. Building out your cloud infrastructure is your first step in moving to the cloud. </a:t>
            </a:r>
          </a:p>
          <a:p>
            <a:pPr marL="174708" indent="-174708">
              <a:buFont typeface="Arial" panose="020B0604020202020204" pitchFamily="34" charset="0"/>
              <a:buChar char="•"/>
            </a:pPr>
            <a:r>
              <a:rPr lang="en-US"/>
              <a:t>Infrastructure as a service (IaaS) is an instant computing infrastructure, provisioned and managed over the Internet. It enables you to quickly scale up and down with demand, and pay only for what you use. </a:t>
            </a:r>
          </a:p>
          <a:p>
            <a:pPr marL="174708" indent="-174708">
              <a:buFont typeface="Arial" panose="020B0604020202020204" pitchFamily="34" charset="0"/>
              <a:buChar char="•"/>
            </a:pPr>
            <a:r>
              <a:rPr lang="en-US"/>
              <a:t>IaaS helps you avoid the expense and complexity of buying and managing your own physical servers and other datacenter infrastructure. </a:t>
            </a:r>
          </a:p>
          <a:p>
            <a:pPr marL="174708" indent="-174708">
              <a:buFont typeface="Arial" panose="020B0604020202020204" pitchFamily="34" charset="0"/>
              <a:buChar char="•"/>
            </a:pPr>
            <a:r>
              <a:rPr lang="en-US"/>
              <a:t>Each resource is offered as a separate service component, and you only need to rent a particular one for as long as you need it. </a:t>
            </a:r>
          </a:p>
          <a:p>
            <a:pPr marL="174708" indent="-174708">
              <a:buFont typeface="Arial" panose="020B0604020202020204" pitchFamily="34" charset="0"/>
              <a:buChar char="•"/>
            </a:pPr>
            <a:r>
              <a:rPr lang="en-US"/>
              <a:t>The cloud computing service provider manages the infrastructure, while you purchase, install, configure, and manage your own software—operating systems, middleware, and applications.</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Build 2015</a:t>
            </a:r>
          </a:p>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6/6/2018 00:08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26837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9415" indent="-349415" defTabSz="950189" fontAlgn="base">
              <a:lnSpc>
                <a:spcPct val="90000"/>
              </a:lnSpc>
              <a:spcBef>
                <a:spcPct val="0"/>
              </a:spcBef>
              <a:spcAft>
                <a:spcPct val="0"/>
              </a:spcAft>
              <a:buFont typeface="Arial" panose="020B0604020202020204" pitchFamily="34" charset="0"/>
              <a:buChar char="•"/>
            </a:pPr>
            <a:r>
              <a:rPr lang="en-US">
                <a:gradFill>
                  <a:gsLst>
                    <a:gs pos="0">
                      <a:srgbClr val="FFFFFF"/>
                    </a:gs>
                    <a:gs pos="100000">
                      <a:srgbClr val="FFFFFF"/>
                    </a:gs>
                  </a:gsLst>
                  <a:lin ang="5400000" scaled="0"/>
                </a:gradFill>
                <a:ea typeface="Segoe UI" pitchFamily="34" charset="0"/>
                <a:cs typeface="Segoe UI" pitchFamily="34" charset="0"/>
              </a:rPr>
              <a:t>Azure IaaS is designed for high-end workloads and will automatically scale up or down to 1000 instances</a:t>
            </a:r>
          </a:p>
          <a:p>
            <a:pPr marL="349415" indent="-349415" defTabSz="950189" fontAlgn="base">
              <a:lnSpc>
                <a:spcPct val="90000"/>
              </a:lnSpc>
              <a:spcBef>
                <a:spcPct val="0"/>
              </a:spcBef>
              <a:spcAft>
                <a:spcPct val="0"/>
              </a:spcAft>
              <a:buFont typeface="Arial" panose="020B0604020202020204" pitchFamily="34" charset="0"/>
              <a:buChar char="•"/>
            </a:pPr>
            <a:r>
              <a:rPr lang="en-US">
                <a:gradFill>
                  <a:gsLst>
                    <a:gs pos="0">
                      <a:srgbClr val="FFFFFF"/>
                    </a:gs>
                    <a:gs pos="100000">
                      <a:srgbClr val="FFFFFF"/>
                    </a:gs>
                  </a:gsLst>
                  <a:lin ang="5400000" scaled="0"/>
                </a:gradFill>
                <a:ea typeface="Segoe UI" pitchFamily="34" charset="0"/>
                <a:cs typeface="Segoe UI" pitchFamily="34" charset="0"/>
              </a:rPr>
              <a:t>Azure has all the power &amp; flexibility of a Virtual Machine:</a:t>
            </a:r>
          </a:p>
          <a:p>
            <a:pPr marL="760301" lvl="1" indent="-174708" defTabSz="950464">
              <a:spcAft>
                <a:spcPts val="611"/>
              </a:spcAft>
              <a:buFont typeface="Arial" panose="020B0604020202020204" pitchFamily="34" charset="0"/>
              <a:buChar char="•"/>
              <a:defRPr/>
            </a:pPr>
            <a:r>
              <a:rPr lang="en-US" kern="0">
                <a:solidFill>
                  <a:srgbClr val="3E3D4D"/>
                </a:solidFill>
                <a:latin typeface="Segoe UI" panose="020B0502040204020203" pitchFamily="34" charset="0"/>
                <a:cs typeface="Segoe UI" panose="020B0502040204020203" pitchFamily="34" charset="0"/>
              </a:rPr>
              <a:t>Minimal learning curve for existing virtualization pros </a:t>
            </a:r>
          </a:p>
          <a:p>
            <a:pPr marL="760301" lvl="1" indent="-174708" defTabSz="950464">
              <a:spcAft>
                <a:spcPts val="611"/>
              </a:spcAft>
              <a:buFont typeface="Arial" panose="020B0604020202020204" pitchFamily="34" charset="0"/>
              <a:buChar char="•"/>
              <a:defRPr/>
            </a:pPr>
            <a:r>
              <a:rPr lang="en-US" kern="0">
                <a:solidFill>
                  <a:srgbClr val="3E3D4D"/>
                </a:solidFill>
                <a:latin typeface="Segoe UI" panose="020B0502040204020203" pitchFamily="34" charset="0"/>
                <a:cs typeface="Segoe UI" panose="020B0502040204020203" pitchFamily="34" charset="0"/>
              </a:rPr>
              <a:t>Run most Windows or Linux-based workloads</a:t>
            </a:r>
          </a:p>
          <a:p>
            <a:pPr marL="760301" lvl="1" indent="-174708" defTabSz="950464">
              <a:spcAft>
                <a:spcPts val="611"/>
              </a:spcAft>
              <a:buFont typeface="Arial" panose="020B0604020202020204" pitchFamily="34" charset="0"/>
              <a:buChar char="•"/>
              <a:defRPr/>
            </a:pPr>
            <a:r>
              <a:rPr lang="en-US" kern="0">
                <a:solidFill>
                  <a:srgbClr val="3E3D4D"/>
                </a:solidFill>
                <a:latin typeface="Segoe UI" panose="020B0502040204020203" pitchFamily="34" charset="0"/>
                <a:cs typeface="Segoe UI" panose="020B0502040204020203" pitchFamily="34" charset="0"/>
              </a:rPr>
              <a:t>Easiest target for migrating to the cloud</a:t>
            </a:r>
          </a:p>
          <a:p>
            <a:pPr marL="760301" lvl="1" indent="-174708" defTabSz="950464">
              <a:spcAft>
                <a:spcPts val="611"/>
              </a:spcAft>
              <a:buFont typeface="Arial" panose="020B0604020202020204" pitchFamily="34" charset="0"/>
              <a:buChar char="•"/>
              <a:defRPr/>
            </a:pPr>
            <a:r>
              <a:rPr lang="en-US" kern="0">
                <a:solidFill>
                  <a:srgbClr val="3E3D4D"/>
                </a:solidFill>
                <a:latin typeface="Segoe UI" panose="020B0502040204020203" pitchFamily="34" charset="0"/>
                <a:cs typeface="Segoe UI" panose="020B0502040204020203" pitchFamily="34" charset="0"/>
              </a:rPr>
              <a:t>Flexible instance sizes—use the best fit for your workload </a:t>
            </a:r>
          </a:p>
          <a:p>
            <a:pPr marL="760301" lvl="1" indent="-174708" defTabSz="950464">
              <a:spcAft>
                <a:spcPts val="611"/>
              </a:spcAft>
              <a:buFont typeface="Arial" panose="020B0604020202020204" pitchFamily="34" charset="0"/>
              <a:buChar char="•"/>
              <a:defRPr/>
            </a:pPr>
            <a:r>
              <a:rPr lang="en-US" kern="0">
                <a:solidFill>
                  <a:srgbClr val="3E3D4D"/>
                </a:solidFill>
                <a:latin typeface="Segoe UI" panose="020B0502040204020203" pitchFamily="34" charset="0"/>
                <a:cs typeface="Segoe UI" panose="020B0502040204020203" pitchFamily="34" charset="0"/>
              </a:rPr>
              <a:t>Advanced networking and storage capabilities</a:t>
            </a:r>
          </a:p>
          <a:p>
            <a:pPr marL="760301" lvl="1" indent="-174708" defTabSz="950464">
              <a:spcAft>
                <a:spcPts val="611"/>
              </a:spcAft>
              <a:buFont typeface="Arial" panose="020B0604020202020204" pitchFamily="34" charset="0"/>
              <a:buChar char="•"/>
              <a:defRPr/>
            </a:pPr>
            <a:r>
              <a:rPr lang="en-US" kern="0">
                <a:solidFill>
                  <a:srgbClr val="3E3D4D"/>
                </a:solidFill>
                <a:latin typeface="Segoe UI" panose="020B0502040204020203" pitchFamily="34" charset="0"/>
                <a:cs typeface="Segoe UI" panose="020B0502040204020203" pitchFamily="34" charset="0"/>
              </a:rPr>
              <a:t>Per second billing with pay-as-you-go billing (or RI)</a:t>
            </a:r>
            <a:endParaRPr lang="en-US">
              <a:gradFill>
                <a:gsLst>
                  <a:gs pos="0">
                    <a:srgbClr val="FFFFFF"/>
                  </a:gs>
                  <a:gs pos="100000">
                    <a:srgbClr val="FFFFFF"/>
                  </a:gs>
                </a:gsLst>
                <a:lin ang="5400000" scaled="0"/>
              </a:gradFill>
              <a:ea typeface="Segoe UI" pitchFamily="34" charset="0"/>
              <a:cs typeface="Segoe UI" pitchFamily="34" charset="0"/>
            </a:endParaRPr>
          </a:p>
          <a:p>
            <a:pPr marL="349415" indent="-349415" defTabSz="950189" fontAlgn="base">
              <a:lnSpc>
                <a:spcPct val="90000"/>
              </a:lnSpc>
              <a:spcBef>
                <a:spcPct val="0"/>
              </a:spcBef>
              <a:spcAft>
                <a:spcPct val="0"/>
              </a:spcAft>
              <a:buFont typeface="Arial" panose="020B0604020202020204" pitchFamily="34" charset="0"/>
              <a:buChar char="•"/>
            </a:pPr>
            <a:r>
              <a:rPr lang="en-US">
                <a:gradFill>
                  <a:gsLst>
                    <a:gs pos="0">
                      <a:srgbClr val="FFFFFF"/>
                    </a:gs>
                    <a:gs pos="100000">
                      <a:srgbClr val="FFFFFF"/>
                    </a:gs>
                  </a:gsLst>
                  <a:lin ang="5400000" scaled="0"/>
                </a:gradFill>
                <a:ea typeface="Segoe UI" pitchFamily="34" charset="0"/>
                <a:cs typeface="Segoe UI" pitchFamily="34" charset="0"/>
              </a:rPr>
              <a:t>For existing virtualization pros, the learning curve is minimal as Azure runs on most Windows or Linux-based workloads</a:t>
            </a:r>
          </a:p>
          <a:p>
            <a:pPr marL="349415" indent="-349415" defTabSz="950189" fontAlgn="base">
              <a:lnSpc>
                <a:spcPct val="90000"/>
              </a:lnSpc>
              <a:spcBef>
                <a:spcPct val="0"/>
              </a:spcBef>
              <a:spcAft>
                <a:spcPct val="0"/>
              </a:spcAft>
              <a:buFont typeface="Arial" panose="020B0604020202020204" pitchFamily="34" charset="0"/>
              <a:buChar char="•"/>
            </a:pPr>
            <a:r>
              <a:rPr lang="en-US">
                <a:gradFill>
                  <a:gsLst>
                    <a:gs pos="0">
                      <a:srgbClr val="FFFFFF"/>
                    </a:gs>
                    <a:gs pos="100000">
                      <a:srgbClr val="FFFFFF"/>
                    </a:gs>
                  </a:gsLst>
                  <a:lin ang="5400000" scaled="0"/>
                </a:gradFill>
                <a:ea typeface="Segoe UI" pitchFamily="34" charset="0"/>
                <a:cs typeface="Segoe UI" pitchFamily="34" charset="0"/>
              </a:rPr>
              <a:t>Virtual Machines offer advanced networking &amp; storage capabilities</a:t>
            </a:r>
          </a:p>
          <a:p>
            <a:pPr marL="349415" indent="-349415" defTabSz="950189" fontAlgn="base">
              <a:lnSpc>
                <a:spcPct val="90000"/>
              </a:lnSpc>
              <a:spcBef>
                <a:spcPct val="0"/>
              </a:spcBef>
              <a:spcAft>
                <a:spcPct val="0"/>
              </a:spcAft>
              <a:buFont typeface="Arial" panose="020B0604020202020204" pitchFamily="34" charset="0"/>
              <a:buChar char="•"/>
            </a:pPr>
            <a:r>
              <a:rPr lang="en-US">
                <a:gradFill>
                  <a:gsLst>
                    <a:gs pos="0">
                      <a:srgbClr val="FFFFFF"/>
                    </a:gs>
                    <a:gs pos="100000">
                      <a:srgbClr val="FFFFFF"/>
                    </a:gs>
                  </a:gsLst>
                  <a:lin ang="5400000" scaled="0"/>
                </a:gradFill>
                <a:ea typeface="Segoe UI" pitchFamily="34" charset="0"/>
                <a:cs typeface="Segoe UI" pitchFamily="34" charset="0"/>
              </a:rPr>
              <a:t>Virtual Machine Scale Sets:</a:t>
            </a:r>
          </a:p>
          <a:p>
            <a:pPr marL="760301" lvl="1" indent="-174708" defTabSz="950464">
              <a:spcAft>
                <a:spcPts val="611"/>
              </a:spcAft>
              <a:buFont typeface="Arial" panose="020B0604020202020204" pitchFamily="34" charset="0"/>
              <a:buChar char="•"/>
              <a:defRPr/>
            </a:pPr>
            <a:r>
              <a:rPr lang="en-US" kern="0">
                <a:solidFill>
                  <a:srgbClr val="3E3D4D"/>
                </a:solidFill>
                <a:latin typeface="Segoe UI" panose="020B0502040204020203" pitchFamily="34" charset="0"/>
                <a:cs typeface="Segoe UI" panose="020B0502040204020203" pitchFamily="34" charset="0"/>
              </a:rPr>
              <a:t>All of the power and flexibility of a Virtual Machine</a:t>
            </a:r>
          </a:p>
          <a:p>
            <a:pPr marL="760301" lvl="1" indent="-174708" defTabSz="950464">
              <a:spcAft>
                <a:spcPts val="611"/>
              </a:spcAft>
              <a:buFont typeface="Arial" panose="020B0604020202020204" pitchFamily="34" charset="0"/>
              <a:buChar char="•"/>
              <a:defRPr/>
            </a:pPr>
            <a:r>
              <a:rPr lang="en-US" kern="0">
                <a:solidFill>
                  <a:srgbClr val="3E3D4D"/>
                </a:solidFill>
                <a:latin typeface="Segoe UI" panose="020B0502040204020203" pitchFamily="34" charset="0"/>
                <a:cs typeface="Segoe UI" panose="020B0502040204020203" pitchFamily="34" charset="0"/>
              </a:rPr>
              <a:t>Designed for high-end workloads</a:t>
            </a:r>
          </a:p>
          <a:p>
            <a:pPr marL="760301" lvl="1" indent="-174708" defTabSz="950464">
              <a:spcAft>
                <a:spcPts val="611"/>
              </a:spcAft>
              <a:buFont typeface="Arial" panose="020B0604020202020204" pitchFamily="34" charset="0"/>
              <a:buChar char="•"/>
              <a:defRPr/>
            </a:pPr>
            <a:r>
              <a:rPr lang="en-US" kern="0">
                <a:solidFill>
                  <a:srgbClr val="3E3D4D"/>
                </a:solidFill>
                <a:latin typeface="Segoe UI" panose="020B0502040204020203" pitchFamily="34" charset="0"/>
                <a:cs typeface="Segoe UI" panose="020B0502040204020203" pitchFamily="34" charset="0"/>
              </a:rPr>
              <a:t>Automatically scale up (or down) to 1000 instances </a:t>
            </a:r>
          </a:p>
          <a:p>
            <a:pPr marL="349415" indent="-349415" defTabSz="950189" fontAlgn="base">
              <a:lnSpc>
                <a:spcPct val="90000"/>
              </a:lnSpc>
              <a:spcBef>
                <a:spcPct val="0"/>
              </a:spcBef>
              <a:spcAft>
                <a:spcPct val="0"/>
              </a:spcAft>
              <a:buFont typeface="Arial" panose="020B0604020202020204" pitchFamily="34" charset="0"/>
              <a:buChar char="•"/>
            </a:pPr>
            <a:r>
              <a:rPr lang="en-US">
                <a:gradFill>
                  <a:gsLst>
                    <a:gs pos="0">
                      <a:srgbClr val="FFFFFF"/>
                    </a:gs>
                    <a:gs pos="100000">
                      <a:srgbClr val="FFFFFF"/>
                    </a:gs>
                  </a:gsLst>
                  <a:lin ang="5400000" scaled="0"/>
                </a:gradFill>
                <a:ea typeface="Segoe UI" pitchFamily="34" charset="0"/>
                <a:cs typeface="Segoe UI" pitchFamily="34" charset="0"/>
              </a:rPr>
              <a:t>Availability Sets:</a:t>
            </a:r>
          </a:p>
          <a:p>
            <a:pPr marL="174708" indent="-174708">
              <a:buFont typeface="Arial" panose="020B0604020202020204" pitchFamily="34" charset="0"/>
              <a:buChar char="•"/>
            </a:pPr>
            <a:r>
              <a:rPr lang="en-US">
                <a:gradFill>
                  <a:gsLst>
                    <a:gs pos="0">
                      <a:srgbClr val="FFFFFF"/>
                    </a:gs>
                    <a:gs pos="100000">
                      <a:srgbClr val="FFFFFF"/>
                    </a:gs>
                  </a:gsLst>
                  <a:lin ang="5400000" scaled="0"/>
                </a:gradFill>
                <a:ea typeface="Segoe UI" pitchFamily="34" charset="0"/>
                <a:cs typeface="Segoe UI" pitchFamily="34" charset="0"/>
              </a:rPr>
              <a:t>Disks: </a:t>
            </a:r>
            <a:r>
              <a:rPr lang="en-US"/>
              <a:t>Persistent, secured disk storage for Azure Virtual Machines</a:t>
            </a:r>
          </a:p>
          <a:p>
            <a:pPr marL="640594" lvl="1" indent="-174708">
              <a:buFont typeface="Arial" panose="020B0604020202020204" pitchFamily="34" charset="0"/>
              <a:buChar char="•"/>
            </a:pPr>
            <a:r>
              <a:rPr lang="en-US"/>
              <a:t>Simple scaling on demand lets you create thousands of disks simultaneously in minutes</a:t>
            </a:r>
          </a:p>
          <a:p>
            <a:pPr marL="640594" lvl="1" indent="-174708">
              <a:buFont typeface="Arial" panose="020B0604020202020204" pitchFamily="34" charset="0"/>
              <a:buChar char="•"/>
            </a:pPr>
            <a:r>
              <a:rPr lang="en-US"/>
              <a:t>Industry-leading durability and availability simultaneously replicates your data to three different replicas.</a:t>
            </a:r>
          </a:p>
          <a:p>
            <a:pPr marL="640594" lvl="1" indent="-174708">
              <a:buFont typeface="Arial" panose="020B0604020202020204" pitchFamily="34" charset="0"/>
              <a:buChar char="•"/>
            </a:pPr>
            <a:r>
              <a:rPr lang="en-US"/>
              <a:t>Offers you more security with granular access control</a:t>
            </a:r>
          </a:p>
          <a:p>
            <a:pPr marL="640594" lvl="1" indent="-174708">
              <a:buFont typeface="Arial" panose="020B0604020202020204" pitchFamily="34" charset="0"/>
              <a:buChar char="•"/>
            </a:pPr>
            <a:r>
              <a:rPr lang="en-US"/>
              <a:t>Lets you easily migrate in minutes</a:t>
            </a:r>
          </a:p>
          <a:p>
            <a:pPr marL="640594" lvl="1" indent="-174708">
              <a:buFont typeface="Arial" panose="020B0604020202020204" pitchFamily="34" charset="0"/>
              <a:buChar char="•"/>
            </a:pPr>
            <a:r>
              <a:rPr lang="en-US"/>
              <a:t>Multiple storage options available</a:t>
            </a:r>
          </a:p>
          <a:p>
            <a:pPr marL="640594" lvl="1" indent="-174708">
              <a:buFont typeface="Arial" panose="020B0604020202020204" pitchFamily="34" charset="0"/>
              <a:buChar char="•"/>
            </a:pPr>
            <a:endParaRPr lang="en-US"/>
          </a:p>
          <a:p>
            <a:pPr defTabSz="950189"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86582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9415" indent="-349415" defTabSz="950189" fontAlgn="base">
              <a:lnSpc>
                <a:spcPct val="90000"/>
              </a:lnSpc>
              <a:spcBef>
                <a:spcPct val="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Azure IaaS is designed for high-end workloads and will automatically scale up or down to 1000 instances</a:t>
            </a:r>
          </a:p>
          <a:p>
            <a:pPr marL="349415" indent="-349415" defTabSz="950189" fontAlgn="base">
              <a:lnSpc>
                <a:spcPct val="90000"/>
              </a:lnSpc>
              <a:spcBef>
                <a:spcPct val="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Azure has all the power &amp; flexibility of a Virtual Machine:</a:t>
            </a:r>
          </a:p>
          <a:p>
            <a:pPr marL="760301" lvl="1" indent="-174708" defTabSz="950464">
              <a:spcAft>
                <a:spcPts val="611"/>
              </a:spcAft>
              <a:buFont typeface="Arial" panose="020B0604020202020204" pitchFamily="34" charset="0"/>
              <a:buChar char="•"/>
              <a:defRPr/>
            </a:pPr>
            <a:r>
              <a:rPr lang="en-US" kern="0" dirty="0">
                <a:solidFill>
                  <a:srgbClr val="3E3D4D"/>
                </a:solidFill>
                <a:latin typeface="Segoe UI" panose="020B0502040204020203" pitchFamily="34" charset="0"/>
                <a:cs typeface="Segoe UI" panose="020B0502040204020203" pitchFamily="34" charset="0"/>
              </a:rPr>
              <a:t>Minimal learning curve for existing virtualization pros </a:t>
            </a:r>
          </a:p>
          <a:p>
            <a:pPr marL="760301" lvl="1" indent="-174708" defTabSz="950464">
              <a:spcAft>
                <a:spcPts val="611"/>
              </a:spcAft>
              <a:buFont typeface="Arial" panose="020B0604020202020204" pitchFamily="34" charset="0"/>
              <a:buChar char="•"/>
              <a:defRPr/>
            </a:pPr>
            <a:r>
              <a:rPr lang="en-US" kern="0" dirty="0">
                <a:solidFill>
                  <a:srgbClr val="3E3D4D"/>
                </a:solidFill>
                <a:latin typeface="Segoe UI" panose="020B0502040204020203" pitchFamily="34" charset="0"/>
                <a:cs typeface="Segoe UI" panose="020B0502040204020203" pitchFamily="34" charset="0"/>
              </a:rPr>
              <a:t>Run most Windows or Linux-based workloads</a:t>
            </a:r>
          </a:p>
          <a:p>
            <a:pPr marL="760301" lvl="1" indent="-174708" defTabSz="950464">
              <a:spcAft>
                <a:spcPts val="611"/>
              </a:spcAft>
              <a:buFont typeface="Arial" panose="020B0604020202020204" pitchFamily="34" charset="0"/>
              <a:buChar char="•"/>
              <a:defRPr/>
            </a:pPr>
            <a:r>
              <a:rPr lang="en-US" kern="0" dirty="0">
                <a:solidFill>
                  <a:srgbClr val="3E3D4D"/>
                </a:solidFill>
                <a:latin typeface="Segoe UI" panose="020B0502040204020203" pitchFamily="34" charset="0"/>
                <a:cs typeface="Segoe UI" panose="020B0502040204020203" pitchFamily="34" charset="0"/>
              </a:rPr>
              <a:t>Easiest target for migrating to the cloud</a:t>
            </a:r>
          </a:p>
          <a:p>
            <a:pPr marL="760301" lvl="1" indent="-174708" defTabSz="950464">
              <a:spcAft>
                <a:spcPts val="611"/>
              </a:spcAft>
              <a:buFont typeface="Arial" panose="020B0604020202020204" pitchFamily="34" charset="0"/>
              <a:buChar char="•"/>
              <a:defRPr/>
            </a:pPr>
            <a:r>
              <a:rPr lang="en-US" kern="0" dirty="0">
                <a:solidFill>
                  <a:srgbClr val="3E3D4D"/>
                </a:solidFill>
                <a:latin typeface="Segoe UI" panose="020B0502040204020203" pitchFamily="34" charset="0"/>
                <a:cs typeface="Segoe UI" panose="020B0502040204020203" pitchFamily="34" charset="0"/>
              </a:rPr>
              <a:t>Flexible instance sizes—use the best fit for your workload </a:t>
            </a:r>
          </a:p>
          <a:p>
            <a:pPr marL="760301" lvl="1" indent="-174708" defTabSz="950464">
              <a:spcAft>
                <a:spcPts val="611"/>
              </a:spcAft>
              <a:buFont typeface="Arial" panose="020B0604020202020204" pitchFamily="34" charset="0"/>
              <a:buChar char="•"/>
              <a:defRPr/>
            </a:pPr>
            <a:r>
              <a:rPr lang="en-US" kern="0" dirty="0">
                <a:solidFill>
                  <a:srgbClr val="3E3D4D"/>
                </a:solidFill>
                <a:latin typeface="Segoe UI" panose="020B0502040204020203" pitchFamily="34" charset="0"/>
                <a:cs typeface="Segoe UI" panose="020B0502040204020203" pitchFamily="34" charset="0"/>
              </a:rPr>
              <a:t>Advanced networking and storage capabilities</a:t>
            </a:r>
          </a:p>
          <a:p>
            <a:pPr marL="760301" lvl="1" indent="-174708" defTabSz="950464">
              <a:spcAft>
                <a:spcPts val="611"/>
              </a:spcAft>
              <a:buFont typeface="Arial" panose="020B0604020202020204" pitchFamily="34" charset="0"/>
              <a:buChar char="•"/>
              <a:defRPr/>
            </a:pPr>
            <a:r>
              <a:rPr lang="en-US" kern="0" dirty="0">
                <a:solidFill>
                  <a:srgbClr val="3E3D4D"/>
                </a:solidFill>
                <a:latin typeface="Segoe UI" panose="020B0502040204020203" pitchFamily="34" charset="0"/>
                <a:cs typeface="Segoe UI" panose="020B0502040204020203" pitchFamily="34" charset="0"/>
              </a:rPr>
              <a:t>Per second billing with pay-as-you-go billing (or RI)</a:t>
            </a:r>
            <a:endParaRPr lang="en-US" dirty="0">
              <a:gradFill>
                <a:gsLst>
                  <a:gs pos="0">
                    <a:srgbClr val="FFFFFF"/>
                  </a:gs>
                  <a:gs pos="100000">
                    <a:srgbClr val="FFFFFF"/>
                  </a:gs>
                </a:gsLst>
                <a:lin ang="5400000" scaled="0"/>
              </a:gradFill>
              <a:ea typeface="Segoe UI" pitchFamily="34" charset="0"/>
              <a:cs typeface="Segoe UI" pitchFamily="34" charset="0"/>
            </a:endParaRPr>
          </a:p>
          <a:p>
            <a:pPr marL="349415" indent="-349415" defTabSz="950189" fontAlgn="base">
              <a:lnSpc>
                <a:spcPct val="90000"/>
              </a:lnSpc>
              <a:spcBef>
                <a:spcPct val="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For existing virtualization pros, the learning curve is minimal as Azure runs on most Windows or Linux-based workloads</a:t>
            </a:r>
          </a:p>
          <a:p>
            <a:pPr marL="349415" indent="-349415" defTabSz="950189" fontAlgn="base">
              <a:lnSpc>
                <a:spcPct val="90000"/>
              </a:lnSpc>
              <a:spcBef>
                <a:spcPct val="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Virtual Machines offer advanced networking &amp; storage capabilities</a:t>
            </a:r>
          </a:p>
          <a:p>
            <a:pPr marL="349415" indent="-349415" defTabSz="950189" fontAlgn="base">
              <a:lnSpc>
                <a:spcPct val="90000"/>
              </a:lnSpc>
              <a:spcBef>
                <a:spcPct val="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Virtual Machine Scale Sets:</a:t>
            </a:r>
          </a:p>
          <a:p>
            <a:pPr marL="760301" lvl="1" indent="-174708" defTabSz="950464">
              <a:spcAft>
                <a:spcPts val="611"/>
              </a:spcAft>
              <a:buFont typeface="Arial" panose="020B0604020202020204" pitchFamily="34" charset="0"/>
              <a:buChar char="•"/>
              <a:defRPr/>
            </a:pPr>
            <a:r>
              <a:rPr lang="en-US" kern="0" dirty="0">
                <a:solidFill>
                  <a:srgbClr val="3E3D4D"/>
                </a:solidFill>
                <a:latin typeface="Segoe UI" panose="020B0502040204020203" pitchFamily="34" charset="0"/>
                <a:cs typeface="Segoe UI" panose="020B0502040204020203" pitchFamily="34" charset="0"/>
              </a:rPr>
              <a:t>All of the power and flexibility of a Virtual Machine</a:t>
            </a:r>
          </a:p>
          <a:p>
            <a:pPr marL="760301" lvl="1" indent="-174708" defTabSz="950464">
              <a:spcAft>
                <a:spcPts val="611"/>
              </a:spcAft>
              <a:buFont typeface="Arial" panose="020B0604020202020204" pitchFamily="34" charset="0"/>
              <a:buChar char="•"/>
              <a:defRPr/>
            </a:pPr>
            <a:r>
              <a:rPr lang="en-US" kern="0" dirty="0">
                <a:solidFill>
                  <a:srgbClr val="3E3D4D"/>
                </a:solidFill>
                <a:latin typeface="Segoe UI" panose="020B0502040204020203" pitchFamily="34" charset="0"/>
                <a:cs typeface="Segoe UI" panose="020B0502040204020203" pitchFamily="34" charset="0"/>
              </a:rPr>
              <a:t>Designed for high-end workloads</a:t>
            </a:r>
          </a:p>
          <a:p>
            <a:pPr marL="760301" lvl="1" indent="-174708" defTabSz="950464">
              <a:spcAft>
                <a:spcPts val="611"/>
              </a:spcAft>
              <a:buFont typeface="Arial" panose="020B0604020202020204" pitchFamily="34" charset="0"/>
              <a:buChar char="•"/>
              <a:defRPr/>
            </a:pPr>
            <a:r>
              <a:rPr lang="en-US" kern="0" dirty="0">
                <a:solidFill>
                  <a:srgbClr val="3E3D4D"/>
                </a:solidFill>
                <a:latin typeface="Segoe UI" panose="020B0502040204020203" pitchFamily="34" charset="0"/>
                <a:cs typeface="Segoe UI" panose="020B0502040204020203" pitchFamily="34" charset="0"/>
              </a:rPr>
              <a:t>Automatically scale up (or down) to 1000 instances </a:t>
            </a:r>
          </a:p>
          <a:p>
            <a:pPr marL="349415" indent="-349415" defTabSz="950189" fontAlgn="base">
              <a:lnSpc>
                <a:spcPct val="90000"/>
              </a:lnSpc>
              <a:spcBef>
                <a:spcPct val="0"/>
              </a:spcBef>
              <a:spcAft>
                <a:spcPct val="0"/>
              </a:spcAft>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Availability Sets:</a:t>
            </a:r>
          </a:p>
          <a:p>
            <a:pPr marL="174708" indent="-174708">
              <a:buFont typeface="Arial" panose="020B0604020202020204" pitchFamily="34" charset="0"/>
              <a:buChar char="•"/>
            </a:pPr>
            <a:r>
              <a:rPr lang="en-US" dirty="0">
                <a:gradFill>
                  <a:gsLst>
                    <a:gs pos="0">
                      <a:srgbClr val="FFFFFF"/>
                    </a:gs>
                    <a:gs pos="100000">
                      <a:srgbClr val="FFFFFF"/>
                    </a:gs>
                  </a:gsLst>
                  <a:lin ang="5400000" scaled="0"/>
                </a:gradFill>
                <a:ea typeface="Segoe UI" pitchFamily="34" charset="0"/>
                <a:cs typeface="Segoe UI" pitchFamily="34" charset="0"/>
              </a:rPr>
              <a:t>Disks: </a:t>
            </a:r>
            <a:r>
              <a:rPr lang="en-US" dirty="0"/>
              <a:t>Persistent, secured disk storage for Azure Virtual Machines</a:t>
            </a:r>
          </a:p>
          <a:p>
            <a:pPr marL="640594" lvl="1" indent="-174708">
              <a:buFont typeface="Arial" panose="020B0604020202020204" pitchFamily="34" charset="0"/>
              <a:buChar char="•"/>
            </a:pPr>
            <a:r>
              <a:rPr lang="en-US" dirty="0"/>
              <a:t>Simple scaling on demand lets you create thousands of disks simultaneously in minutes</a:t>
            </a:r>
          </a:p>
          <a:p>
            <a:pPr marL="640594" lvl="1" indent="-174708">
              <a:buFont typeface="Arial" panose="020B0604020202020204" pitchFamily="34" charset="0"/>
              <a:buChar char="•"/>
            </a:pPr>
            <a:r>
              <a:rPr lang="en-US" dirty="0"/>
              <a:t>Industry-leading durability and availability simultaneously replicates your data to three different replicas.</a:t>
            </a:r>
          </a:p>
          <a:p>
            <a:pPr marL="640594" lvl="1" indent="-174708">
              <a:buFont typeface="Arial" panose="020B0604020202020204" pitchFamily="34" charset="0"/>
              <a:buChar char="•"/>
            </a:pPr>
            <a:r>
              <a:rPr lang="en-US" dirty="0"/>
              <a:t>Offers you more security with granular access control</a:t>
            </a:r>
          </a:p>
          <a:p>
            <a:pPr marL="640594" lvl="1" indent="-174708">
              <a:buFont typeface="Arial" panose="020B0604020202020204" pitchFamily="34" charset="0"/>
              <a:buChar char="•"/>
            </a:pPr>
            <a:r>
              <a:rPr lang="en-US" dirty="0"/>
              <a:t>Lets you easily migrate in minutes</a:t>
            </a:r>
          </a:p>
          <a:p>
            <a:pPr marL="640594" lvl="1" indent="-174708">
              <a:buFont typeface="Arial" panose="020B0604020202020204" pitchFamily="34" charset="0"/>
              <a:buChar char="•"/>
            </a:pPr>
            <a:r>
              <a:rPr lang="en-US" dirty="0"/>
              <a:t>Multiple storage options available</a:t>
            </a:r>
          </a:p>
          <a:p>
            <a:pPr marL="640594" lvl="1" indent="-174708">
              <a:buFont typeface="Arial" panose="020B0604020202020204" pitchFamily="34" charset="0"/>
              <a:buChar char="•"/>
            </a:pPr>
            <a:endParaRPr lang="en-US" dirty="0"/>
          </a:p>
          <a:p>
            <a:pPr defTabSz="950189"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3306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Start with question:</a:t>
            </a:r>
          </a:p>
          <a:p>
            <a:endParaRPr lang="en-US" dirty="0"/>
          </a:p>
          <a:p>
            <a:r>
              <a:rPr lang="en-US" dirty="0"/>
              <a:t>- How many of you are using Azure Disks?  </a:t>
            </a:r>
          </a:p>
          <a:p>
            <a:r>
              <a:rPr lang="en-US" dirty="0"/>
              <a:t>- How many of you are currently using Managed Disks?</a:t>
            </a:r>
          </a:p>
          <a:p>
            <a:pPr marL="178027" indent="-178027">
              <a:buFontTx/>
              <a:buChar char="-"/>
            </a:pPr>
            <a:r>
              <a:rPr lang="en-US" dirty="0"/>
              <a:t>How many of you are using Premium Disks?</a:t>
            </a:r>
          </a:p>
          <a:p>
            <a:pPr marL="178027" indent="-178027">
              <a:buFontTx/>
              <a:buChar char="-"/>
            </a:pPr>
            <a:r>
              <a:rPr lang="en-US" dirty="0"/>
              <a:t>What about Managed Premium Disks?</a:t>
            </a:r>
          </a:p>
          <a:p>
            <a:pPr marL="178027" indent="-178027">
              <a:buFontTx/>
              <a:buChar char="-"/>
            </a:pPr>
            <a:endParaRPr lang="en-US" dirty="0"/>
          </a:p>
          <a:p>
            <a:r>
              <a:rPr lang="en-US" dirty="0"/>
              <a:t>We have Disks offers based on the performance tiers:</a:t>
            </a:r>
          </a:p>
          <a:p>
            <a:pPr marL="178027" indent="-178027">
              <a:buFontTx/>
              <a:buChar char="-"/>
            </a:pPr>
            <a:r>
              <a:rPr lang="en-US" dirty="0"/>
              <a:t>Premium Disks, those are SSD based which provide high IOPS, throughput and consistent latency </a:t>
            </a:r>
          </a:p>
          <a:p>
            <a:pPr marL="178027" indent="-178027">
              <a:buFontTx/>
              <a:buChar char="-"/>
            </a:pPr>
            <a:r>
              <a:rPr lang="en-US" dirty="0"/>
              <a:t>Standard Disks using Magnetic drives which does not provide provisioned performance, however, this is a cost effective option for applications who do not require very high performance. This is ideal for test and dev workloads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have recently introduced as a public Preview on June 4</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 Azure Standard SSD Disks, a low-cost </a:t>
            </a:r>
            <a:r>
              <a:rPr lang="en-US" sz="1200" i="1" kern="1200" dirty="0">
                <a:solidFill>
                  <a:schemeClr val="tx1"/>
                </a:solidFill>
                <a:effectLst/>
                <a:latin typeface="+mn-lt"/>
                <a:ea typeface="+mn-ea"/>
                <a:cs typeface="+mn-cs"/>
              </a:rPr>
              <a:t>SSD</a:t>
            </a:r>
            <a:r>
              <a:rPr lang="en-US" sz="1200" kern="1200" dirty="0">
                <a:solidFill>
                  <a:schemeClr val="tx1"/>
                </a:solidFill>
                <a:effectLst/>
                <a:latin typeface="+mn-lt"/>
                <a:ea typeface="+mn-ea"/>
                <a:cs typeface="+mn-cs"/>
              </a:rPr>
              <a:t> offering, are optimized for test and entry-level production workloads requiring consistent latency. Standard SSD Disks can also be used for big data workloads that require high throughput. Standard SSDs deliver lower latency compared to Standard HDDs, while improving reliability and scalability for your applications, and are available with all Azure VM sizes. </a:t>
            </a:r>
          </a:p>
          <a:p>
            <a:r>
              <a:rPr lang="en-US" sz="1200" kern="1200" dirty="0">
                <a:solidFill>
                  <a:schemeClr val="tx1"/>
                </a:solidFill>
                <a:effectLst/>
                <a:latin typeface="+mn-lt"/>
                <a:ea typeface="+mn-ea"/>
                <a:cs typeface="+mn-cs"/>
              </a:rPr>
              <a:t>Standard SSDs can be easily upgraded to Premium SSDs for more demanding and latency-sensitive enterprise workloads. Offered as a managed disk solution, Standard SSDs come with the same industry leading durability and availability that you expect from Azure Disks.</a:t>
            </a:r>
          </a:p>
          <a:p>
            <a:pPr marL="178027" indent="-178027">
              <a:buFontTx/>
              <a:buChar char="-"/>
            </a:pPr>
            <a:endParaRPr lang="en-US" dirty="0"/>
          </a:p>
          <a:p>
            <a:endParaRPr lang="en-US" dirty="0"/>
          </a:p>
          <a:p>
            <a:r>
              <a:rPr lang="en-US" dirty="0"/>
              <a:t>Lets look at Management options:</a:t>
            </a:r>
          </a:p>
          <a:p>
            <a:pPr marL="178027" indent="-178027">
              <a:buFontTx/>
              <a:buChar char="-"/>
            </a:pPr>
            <a:r>
              <a:rPr lang="en-US" dirty="0"/>
              <a:t>We recently launched Managed Disks which provide better manageability and support high availability deployment options. We have deep dive session on this topic so I am not going to spend too much time here.</a:t>
            </a:r>
          </a:p>
          <a:p>
            <a:pPr marL="178027" indent="-178027">
              <a:buFontTx/>
              <a:buChar char="-"/>
            </a:pPr>
            <a:r>
              <a:rPr lang="en-US" dirty="0"/>
              <a:t>We also have unmanaged disks, those are legacy disks. One of the unique capability is that we have REST support. You do not need to mount the disks to your VM to access the disks.</a:t>
            </a:r>
          </a:p>
          <a:p>
            <a:pPr marL="178027" indent="-178027">
              <a:buFontTx/>
              <a:buChar char="-"/>
            </a:pPr>
            <a:endParaRPr lang="en-US" dirty="0"/>
          </a:p>
          <a:p>
            <a:pPr marL="0" indent="0">
              <a:buNone/>
            </a:pPr>
            <a:endParaRPr lang="en-US" dirty="0"/>
          </a:p>
          <a:p>
            <a:pPr marL="0" indent="0">
              <a:buNone/>
            </a:pPr>
            <a:endParaRPr lang="en-US" dirty="0"/>
          </a:p>
          <a:p>
            <a:pPr marL="237369" indent="-237369">
              <a:buAutoNum type="arabicPeriod"/>
            </a:pPr>
            <a:endParaRPr lang="en-US" dirty="0"/>
          </a:p>
          <a:p>
            <a:pPr marL="237369" indent="-237369">
              <a:buAutoNum type="arabicPeriod"/>
            </a:pPr>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6/6/2018 00:08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38047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Primary focus is lift and shirt for all scenarios that currently utilize File shares on premises</a:t>
            </a:r>
          </a:p>
          <a:p>
            <a:endParaRPr lang="en-US"/>
          </a:p>
          <a:p>
            <a:r>
              <a:rPr lang="en-US"/>
              <a:t>Differentiators</a:t>
            </a:r>
          </a:p>
          <a:p>
            <a:pPr marL="174708" indent="-174708">
              <a:buFontTx/>
              <a:buChar char="-"/>
            </a:pPr>
            <a:r>
              <a:rPr lang="en-US"/>
              <a:t>Variety of protocols/ clients</a:t>
            </a:r>
          </a:p>
          <a:p>
            <a:pPr marL="174708" indent="-174708">
              <a:buFontTx/>
              <a:buChar char="-"/>
            </a:pPr>
            <a:r>
              <a:rPr lang="en-US"/>
              <a:t>Encryption at rest – first cloud to offer this for fully managed file services</a:t>
            </a:r>
          </a:p>
          <a:p>
            <a:pPr marL="174708" indent="-174708">
              <a:buFontTx/>
              <a:buChar char="-"/>
            </a:pPr>
            <a:r>
              <a:rPr lang="en-US"/>
              <a:t>Sync </a:t>
            </a: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6/6/2018 00:08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97726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a:latin typeface="Segoe UI Light" pitchFamily="34" charset="0"/>
              </a:rPr>
              <a:t>Azure Object Storage provides secure, scalable, high-performing solutions for a broad spectrum of use cases</a:t>
            </a:r>
          </a:p>
          <a:p>
            <a:pPr lvl="0"/>
            <a:endParaRPr lang="en-US" sz="900">
              <a:latin typeface="Segoe UI Light" pitchFamily="34" charset="0"/>
            </a:endParaRPr>
          </a:p>
          <a:p>
            <a:pPr lvl="0"/>
            <a:r>
              <a:rPr lang="en-US" sz="900">
                <a:latin typeface="Segoe UI Light" pitchFamily="34" charset="0"/>
              </a:rPr>
              <a:t>Azure object storage handles massive amounts of data; over 130 trillion objects to date</a:t>
            </a:r>
          </a:p>
          <a:p>
            <a:pPr lvl="0"/>
            <a:endParaRPr lang="en-US" sz="900">
              <a:latin typeface="Segoe UI Light" pitchFamily="34" charset="0"/>
            </a:endParaRPr>
          </a:p>
          <a:p>
            <a:pPr lvl="0"/>
            <a:r>
              <a:rPr lang="en-US" sz="900">
                <a:latin typeface="Segoe UI Light" pitchFamily="34" charset="0"/>
              </a:rPr>
              <a:t>And it processes over 30 million transactions per second</a:t>
            </a:r>
          </a:p>
          <a:p>
            <a:pPr lvl="0"/>
            <a:endParaRPr lang="en-US" sz="900">
              <a:latin typeface="Segoe UI Light" pitchFamily="34" charset="0"/>
            </a:endParaRPr>
          </a:p>
          <a:p>
            <a:pPr lvl="0"/>
            <a:r>
              <a:rPr lang="en-US" sz="900">
                <a:latin typeface="Segoe UI Light" pitchFamily="34" charset="0"/>
              </a:rPr>
              <a:t>Object storage is also designed to help protect customer data with encryption at rest as the default</a:t>
            </a:r>
          </a:p>
          <a:p>
            <a:pPr lvl="0"/>
            <a:endParaRPr lang="en-US" sz="900">
              <a:latin typeface="Segoe UI Light" pitchFamily="34" charset="0"/>
            </a:endParaRPr>
          </a:p>
          <a:p>
            <a:pPr lvl="0"/>
            <a:r>
              <a:rPr lang="en-US" sz="900">
                <a:latin typeface="Segoe UI Light" pitchFamily="34" charset="0"/>
              </a:rPr>
              <a:t>We’ve recently brought Archive storage into public preview.  </a:t>
            </a:r>
          </a:p>
          <a:p>
            <a:pPr lvl="0"/>
            <a:endParaRPr lang="en-US" sz="900">
              <a:latin typeface="Segoe UI Light" pitchFamily="34" charset="0"/>
            </a:endParaRPr>
          </a:p>
          <a:p>
            <a:pPr lvl="0"/>
            <a:r>
              <a:rPr lang="en-US" sz="900">
                <a:latin typeface="Segoe UI Light" pitchFamily="34" charset="0"/>
              </a:rPr>
              <a:t>Archive is designed to handle data that is rarely accessed </a:t>
            </a:r>
          </a:p>
          <a:p>
            <a:pPr lvl="0"/>
            <a:endParaRPr lang="en-US" sz="900">
              <a:latin typeface="Segoe UI Light" pitchFamily="34" charset="0"/>
            </a:endParaRPr>
          </a:p>
          <a:p>
            <a:pPr lvl="0"/>
            <a:r>
              <a:rPr lang="en-US" sz="900">
                <a:latin typeface="Segoe UI Light" pitchFamily="34" charset="0"/>
              </a:rPr>
              <a:t>and offers industry competitive pricing of only 18 cents per TB per month making the cloud an ideal place to handle your backup needs</a:t>
            </a:r>
          </a:p>
          <a:p>
            <a:pPr lvl="0"/>
            <a:endParaRPr lang="en-US" sz="900">
              <a:latin typeface="Segoe UI Light" pitchFamily="34" charset="0"/>
            </a:endParaRPr>
          </a:p>
          <a:p>
            <a:pPr lvl="0"/>
            <a:endParaRPr lang="en-US" sz="900">
              <a:latin typeface="Segoe UI Light" pitchFamily="34" charset="0"/>
            </a:endParaRPr>
          </a:p>
          <a:p>
            <a:pPr lvl="0"/>
            <a:endParaRPr lang="en-US" sz="900">
              <a:latin typeface="Segoe UI Light" pitchFamily="34" charset="0"/>
            </a:endParaRP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6/6/2018 00:08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4209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Apart</a:t>
            </a:r>
            <a:r>
              <a:rPr lang="en-US" baseline="0" dirty="0"/>
              <a:t> from the new features, larger, faster and more performant disks are what the customer will always look for.</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6/6/2018 00:08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21407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4362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6/6/2018 00:08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78440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6/6/2018 00:08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7816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kern="0">
                <a:gradFill>
                  <a:gsLst>
                    <a:gs pos="0">
                      <a:srgbClr val="FFFFFF"/>
                    </a:gs>
                    <a:gs pos="100000">
                      <a:srgbClr val="FFFFFF"/>
                    </a:gs>
                  </a:gsLst>
                  <a:lin ang="5400000" scaled="0"/>
                </a:gradFill>
                <a:latin typeface="Segoe UI"/>
                <a:ea typeface="Segoe UI" pitchFamily="34" charset="0"/>
                <a:cs typeface="Segoe UI" pitchFamily="34" charset="0"/>
              </a:rPr>
              <a:t>These are all the component pieces of Azure’s networking infrastructure</a:t>
            </a:r>
          </a:p>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6/6/2018 00:08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5478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200" dirty="0">
                <a:solidFill>
                  <a:schemeClr val="accent1"/>
                </a:solidFill>
                <a:latin typeface="Segoe UI Semibold" panose="020B0702040204020203" pitchFamily="34" charset="0"/>
                <a:cs typeface="Segoe UI Semibold" panose="020B0702040204020203" pitchFamily="34" charset="0"/>
              </a:rPr>
              <a:t>The greatest challenges organizations face in implementing cloud platforms and technologies include a lack of resources and expertise, </a:t>
            </a:r>
            <a:r>
              <a:rPr lang="en-US" sz="1200" b="1" dirty="0">
                <a:solidFill>
                  <a:schemeClr val="accent1"/>
                </a:solidFill>
                <a:latin typeface="Segoe UI Semibold" panose="020B0702040204020203" pitchFamily="34" charset="0"/>
                <a:cs typeface="Segoe UI Semibold" panose="020B0702040204020203" pitchFamily="34" charset="0"/>
              </a:rPr>
              <a:t>security, and managing cloud spend </a:t>
            </a:r>
            <a:r>
              <a:rPr lang="en-US" sz="1200" dirty="0">
                <a:solidFill>
                  <a:schemeClr val="accent1"/>
                </a:solidFill>
                <a:latin typeface="Segoe UI Semibold" panose="020B0702040204020203" pitchFamily="34" charset="0"/>
                <a:cs typeface="Segoe UI Semibold" panose="020B0702040204020203" pitchFamily="34" charset="0"/>
              </a:rPr>
              <a:t>(all 25%), as well as </a:t>
            </a:r>
            <a:r>
              <a:rPr lang="en-US" sz="1200" b="1" dirty="0">
                <a:solidFill>
                  <a:schemeClr val="accent1"/>
                </a:solidFill>
                <a:latin typeface="Segoe UI Semibold" panose="020B0702040204020203" pitchFamily="34" charset="0"/>
                <a:cs typeface="Segoe UI Semibold" panose="020B0702040204020203" pitchFamily="34" charset="0"/>
              </a:rPr>
              <a:t>compliance and governance and control </a:t>
            </a:r>
            <a:r>
              <a:rPr lang="en-US" sz="1200" dirty="0">
                <a:solidFill>
                  <a:schemeClr val="accent1"/>
                </a:solidFill>
                <a:latin typeface="Segoe UI Semibold" panose="020B0702040204020203" pitchFamily="34" charset="0"/>
                <a:cs typeface="Segoe UI Semibold" panose="020B0702040204020203" pitchFamily="34" charset="0"/>
              </a:rPr>
              <a:t>(both 23%)</a:t>
            </a:r>
          </a:p>
          <a:p>
            <a:pPr>
              <a:spcAft>
                <a:spcPts val="600"/>
              </a:spcAft>
            </a:pPr>
            <a:r>
              <a:rPr lang="en-US" sz="1050" dirty="0">
                <a:solidFill>
                  <a:schemeClr val="accent1"/>
                </a:solidFill>
                <a:latin typeface="Segoe UI Semibold" panose="020B0702040204020203" pitchFamily="34" charset="0"/>
                <a:cs typeface="Segoe UI Semibold" panose="020B0702040204020203" pitchFamily="34" charset="0"/>
              </a:rPr>
              <a:t>– </a:t>
            </a:r>
            <a:r>
              <a:rPr lang="en-US" sz="1050" dirty="0" err="1">
                <a:solidFill>
                  <a:schemeClr val="accent1"/>
                </a:solidFill>
                <a:latin typeface="Segoe UI Semibold" panose="020B0702040204020203" pitchFamily="34" charset="0"/>
                <a:cs typeface="Segoe UI Semibold" panose="020B0702040204020203" pitchFamily="34" charset="0"/>
              </a:rPr>
              <a:t>RightScale</a:t>
            </a:r>
            <a:endParaRPr lang="en-US" sz="1050" dirty="0">
              <a:solidFill>
                <a:schemeClr val="accent1"/>
              </a:solidFill>
              <a:latin typeface="Segoe UI Semibold" panose="020B0702040204020203" pitchFamily="34" charset="0"/>
              <a:cs typeface="Segoe UI Semibold" panose="020B0702040204020203" pitchFamily="34" charset="0"/>
            </a:endParaRPr>
          </a:p>
          <a:p>
            <a:pPr>
              <a:spcAft>
                <a:spcPts val="600"/>
              </a:spcAft>
            </a:pPr>
            <a:r>
              <a:rPr lang="en-US" sz="800" i="1" dirty="0">
                <a:solidFill>
                  <a:schemeClr val="accent1"/>
                </a:solidFill>
                <a:latin typeface="Segoe UI Semibold" panose="020B0702040204020203" pitchFamily="34" charset="0"/>
                <a:cs typeface="Segoe UI Semibold" panose="020B0702040204020203" pitchFamily="34" charset="0"/>
              </a:rPr>
              <a:t>*Based on </a:t>
            </a:r>
            <a:r>
              <a:rPr lang="en-US" sz="800" i="1" dirty="0" err="1">
                <a:solidFill>
                  <a:schemeClr val="accent1"/>
                </a:solidFill>
                <a:latin typeface="Segoe UI Semibold" panose="020B0702040204020203" pitchFamily="34" charset="0"/>
                <a:cs typeface="Segoe UI Semibold" panose="020B0702040204020203" pitchFamily="34" charset="0"/>
              </a:rPr>
              <a:t>RightScale</a:t>
            </a:r>
            <a:r>
              <a:rPr lang="en-US" sz="800" i="1" dirty="0">
                <a:solidFill>
                  <a:schemeClr val="accent1"/>
                </a:solidFill>
                <a:latin typeface="Segoe UI Semibold" panose="020B0702040204020203" pitchFamily="34" charset="0"/>
                <a:cs typeface="Segoe UI Semibold" panose="020B0702040204020203" pitchFamily="34" charset="0"/>
              </a:rPr>
              <a:t> report with 1,002 technical professional respondents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6/6/2018 00:08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3236401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6/6/2018 00:08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25714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kern="0">
                <a:gradFill>
                  <a:gsLst>
                    <a:gs pos="0">
                      <a:srgbClr val="FFFFFF"/>
                    </a:gs>
                    <a:gs pos="100000">
                      <a:srgbClr val="FFFFFF"/>
                    </a:gs>
                  </a:gsLst>
                  <a:lin ang="5400000" scaled="0"/>
                </a:gradFill>
                <a:latin typeface="Segoe UI"/>
                <a:ea typeface="Segoe UI" pitchFamily="34" charset="0"/>
                <a:cs typeface="Segoe UI" pitchFamily="34" charset="0"/>
              </a:rPr>
              <a:t>Azure offers all these tools to manage and secure your data including the Azure Security Center to prevent, detect and respond to threats, Azure Backup, and Azure Site Recovery</a:t>
            </a:r>
          </a:p>
          <a:p>
            <a:endParaRPr lang="en-US"/>
          </a:p>
        </p:txBody>
      </p:sp>
      <p:sp>
        <p:nvSpPr>
          <p:cNvPr id="4" name="Slide Number Placeholder 3"/>
          <p:cNvSpPr>
            <a:spLocks noGrp="1"/>
          </p:cNvSpPr>
          <p:nvPr>
            <p:ph type="sldNum" sz="quarter" idx="10"/>
          </p:nvPr>
        </p:nvSpPr>
        <p:spPr/>
        <p:txBody>
          <a:bodyPr/>
          <a:lstStyle/>
          <a:p>
            <a:fld id="{93484898-C74C-410F-827F-F5F157B684C3}" type="slidenum">
              <a:rPr lang="en-US" smtClean="0"/>
              <a:t>51</a:t>
            </a:fld>
            <a:endParaRPr lang="en-US"/>
          </a:p>
        </p:txBody>
      </p:sp>
    </p:spTree>
    <p:extLst>
      <p:ext uri="{BB962C8B-B14F-4D97-AF65-F5344CB8AC3E}">
        <p14:creationId xmlns:p14="http://schemas.microsoft.com/office/powerpoint/2010/main" val="34701839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B10AE00-9487-4AE7-85BC-4EE654B28B68}" type="slidenum">
              <a:rPr lang="en-US" smtClean="0"/>
              <a:t>52</a:t>
            </a:fld>
            <a:endParaRPr lang="en-US"/>
          </a:p>
        </p:txBody>
      </p:sp>
    </p:spTree>
    <p:extLst>
      <p:ext uri="{BB962C8B-B14F-4D97-AF65-F5344CB8AC3E}">
        <p14:creationId xmlns:p14="http://schemas.microsoft.com/office/powerpoint/2010/main" val="2808099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greatest challenges:</a:t>
            </a:r>
          </a:p>
          <a:p>
            <a:pPr marL="171450" indent="-171450">
              <a:buFont typeface="Arial" panose="020B0604020202020204" pitchFamily="34" charset="0"/>
              <a:buChar char="•"/>
            </a:pPr>
            <a:r>
              <a:rPr lang="en-US" dirty="0"/>
              <a:t>Lack of resources and expertise</a:t>
            </a:r>
          </a:p>
          <a:p>
            <a:pPr marL="171450" indent="-171450">
              <a:buFont typeface="Arial" panose="020B0604020202020204" pitchFamily="34" charset="0"/>
              <a:buChar char="•"/>
            </a:pPr>
            <a:r>
              <a:rPr lang="en-US" dirty="0"/>
              <a:t>Security</a:t>
            </a:r>
          </a:p>
          <a:p>
            <a:pPr marL="171450" indent="-171450">
              <a:buFont typeface="Arial" panose="020B0604020202020204" pitchFamily="34" charset="0"/>
              <a:buChar char="•"/>
            </a:pPr>
            <a:r>
              <a:rPr lang="en-US" dirty="0"/>
              <a:t>Managing cloud spend</a:t>
            </a:r>
          </a:p>
          <a:p>
            <a:pPr marL="171450" indent="-171450">
              <a:buFont typeface="Arial" panose="020B0604020202020204" pitchFamily="34" charset="0"/>
              <a:buChar char="•"/>
            </a:pPr>
            <a:r>
              <a:rPr lang="en-US" dirty="0"/>
              <a:t>Compliance, governance, and control</a:t>
            </a:r>
          </a:p>
          <a:p>
            <a:endParaRPr lang="en-US" dirty="0"/>
          </a:p>
          <a:p>
            <a:r>
              <a:rPr lang="en-US" dirty="0"/>
              <a:t>As you saw earlier, many customers are moving to Infrastructure as a Service. While the cloud offers many benefits, customers are also facing a few challenges presented by a fast-evolving cloud environment. For example … </a:t>
            </a:r>
          </a:p>
          <a:p>
            <a:endParaRPr lang="en-US" dirty="0"/>
          </a:p>
          <a:p>
            <a:pPr marL="174708" indent="-174708">
              <a:buFont typeface="Arial" panose="020B0604020202020204" pitchFamily="34" charset="0"/>
              <a:buChar char="•"/>
            </a:pPr>
            <a:r>
              <a:rPr lang="en-US" b="1" dirty="0"/>
              <a:t>Complex, heterogeneous workloads</a:t>
            </a:r>
            <a:r>
              <a:rPr lang="en-US" dirty="0"/>
              <a:t>—with so many infrastructure services on the market today, it is difficult to know where to start …</a:t>
            </a:r>
          </a:p>
          <a:p>
            <a:pPr marL="640594" lvl="1" indent="-174708">
              <a:buFont typeface="Arial" panose="020B0604020202020204" pitchFamily="34" charset="0"/>
              <a:buChar char="•"/>
            </a:pPr>
            <a:r>
              <a:rPr lang="en-US" dirty="0"/>
              <a:t>Maybe you want to maintain control of your data on-premises while taking advantage of the innovative fabric of cloud infrastructure?</a:t>
            </a:r>
          </a:p>
          <a:p>
            <a:pPr marL="640594" lvl="1" indent="-174708">
              <a:buFont typeface="Arial" panose="020B0604020202020204" pitchFamily="34" charset="0"/>
              <a:buChar char="•"/>
            </a:pPr>
            <a:r>
              <a:rPr lang="en-US" dirty="0"/>
              <a:t>Many customers have different applications, platforms, and workloads that need to run on the same infrastructure.</a:t>
            </a:r>
          </a:p>
          <a:p>
            <a:pPr marL="640594" lvl="1" indent="-174708" defTabSz="931774">
              <a:buFont typeface="Arial" panose="020B0604020202020204" pitchFamily="34" charset="0"/>
              <a:buChar char="•"/>
              <a:defRPr/>
            </a:pPr>
            <a:r>
              <a:rPr lang="en-US" dirty="0"/>
              <a:t>Perhaps you want to leverage some of the existing investments in your on-</a:t>
            </a:r>
            <a:r>
              <a:rPr lang="en-US" dirty="0" err="1"/>
              <a:t>prem</a:t>
            </a:r>
            <a:r>
              <a:rPr lang="en-US" dirty="0"/>
              <a:t> infrastructure while also optimizing the scalability and agility of the cloud?</a:t>
            </a:r>
          </a:p>
          <a:p>
            <a:pPr marL="640594" lvl="1" indent="-174708" defTabSz="931774">
              <a:buFont typeface="Arial" panose="020B0604020202020204" pitchFamily="34" charset="0"/>
              <a:buChar char="•"/>
              <a:defRPr/>
            </a:pPr>
            <a:r>
              <a:rPr lang="en-US" dirty="0"/>
              <a:t>Acquisitions and partnerships can also complicate IaaS adoption, creating a need to improve scale and performance.</a:t>
            </a:r>
          </a:p>
          <a:p>
            <a:pPr marL="640594" lvl="1" indent="-174708" defTabSz="931774">
              <a:buFont typeface="Arial" panose="020B0604020202020204" pitchFamily="34" charset="0"/>
              <a:buChar char="•"/>
              <a:defRPr/>
            </a:pPr>
            <a:r>
              <a:rPr lang="en-US" dirty="0"/>
              <a:t>Application workloads may be creating a demand for increased capacity and performance requirements.</a:t>
            </a:r>
          </a:p>
          <a:p>
            <a:pPr marL="174708" indent="-174708">
              <a:buFont typeface="Arial" panose="020B0604020202020204" pitchFamily="34" charset="0"/>
              <a:buChar char="•"/>
            </a:pPr>
            <a:r>
              <a:rPr lang="en-US" b="1" dirty="0"/>
              <a:t>Cost and time of implementation</a:t>
            </a:r>
          </a:p>
          <a:p>
            <a:pPr marL="640594" lvl="1" indent="-174708" defTabSz="931774">
              <a:buFont typeface="Arial" panose="020B0604020202020204" pitchFamily="34" charset="0"/>
              <a:buChar char="•"/>
              <a:defRPr/>
            </a:pPr>
            <a:r>
              <a:rPr lang="en-US" dirty="0">
                <a:solidFill>
                  <a:srgbClr val="323D45"/>
                </a:solidFill>
                <a:latin typeface="Segoe UI" panose="020B0502040204020203" pitchFamily="34" charset="0"/>
                <a:cs typeface="Segoe UI" panose="020B0502040204020203" pitchFamily="34" charset="0"/>
              </a:rPr>
              <a:t>Cloud spend is on the rise. In fact, according to IDC, cloud services spending will grow 7x faster than overall IT spending.</a:t>
            </a:r>
          </a:p>
          <a:p>
            <a:pPr marL="640594" lvl="1" indent="-174708" defTabSz="931774">
              <a:buFont typeface="Arial" panose="020B0604020202020204" pitchFamily="34" charset="0"/>
              <a:buChar char="•"/>
              <a:defRPr/>
            </a:pPr>
            <a:r>
              <a:rPr lang="en-US" dirty="0">
                <a:solidFill>
                  <a:srgbClr val="323D45"/>
                </a:solidFill>
                <a:latin typeface="Segoe UI" panose="020B0502040204020203" pitchFamily="34" charset="0"/>
                <a:cs typeface="Segoe UI" panose="020B0502040204020203" pitchFamily="34" charset="0"/>
              </a:rPr>
              <a:t>With a massive shift to the cloud, customers are trying to get a comprehensive picture of how resources are being allocated and whether assets are being optimized.</a:t>
            </a:r>
          </a:p>
          <a:p>
            <a:pPr marL="640594" lvl="1" indent="-174708" defTabSz="931774">
              <a:buFont typeface="Arial" panose="020B0604020202020204" pitchFamily="34" charset="0"/>
              <a:buChar char="•"/>
              <a:defRPr/>
            </a:pPr>
            <a:r>
              <a:rPr lang="en-US" dirty="0">
                <a:solidFill>
                  <a:srgbClr val="323D45"/>
                </a:solidFill>
                <a:latin typeface="Segoe UI" panose="020B0502040204020203" pitchFamily="34" charset="0"/>
                <a:cs typeface="Segoe UI" panose="020B0502040204020203" pitchFamily="34" charset="0"/>
              </a:rPr>
              <a:t>And, once the usage is identified, customers want to be able to govern how cloud assets are allocated across the organization.</a:t>
            </a:r>
          </a:p>
          <a:p>
            <a:pPr marL="640594" lvl="1" indent="-174708" defTabSz="931774">
              <a:buFont typeface="Arial" panose="020B0604020202020204" pitchFamily="34" charset="0"/>
              <a:buChar char="•"/>
              <a:defRPr/>
            </a:pPr>
            <a:r>
              <a:rPr lang="en-US" dirty="0">
                <a:solidFill>
                  <a:srgbClr val="323D45"/>
                </a:solidFill>
                <a:latin typeface="Segoe UI" panose="020B0502040204020203" pitchFamily="34" charset="0"/>
                <a:cs typeface="Segoe UI" panose="020B0502040204020203" pitchFamily="34" charset="0"/>
              </a:rPr>
              <a:t>Even if economics and use-benefits work out, migration can be complex and time consuming.</a:t>
            </a:r>
            <a:endParaRPr lang="en-US" dirty="0"/>
          </a:p>
          <a:p>
            <a:pPr marL="174708" indent="-174708">
              <a:buFont typeface="Arial" panose="020B0604020202020204" pitchFamily="34" charset="0"/>
              <a:buChar char="•"/>
            </a:pPr>
            <a:r>
              <a:rPr lang="en-US" b="1" dirty="0"/>
              <a:t>Security and management concerns</a:t>
            </a:r>
          </a:p>
          <a:p>
            <a:pPr marL="640594" lvl="1" indent="-174708">
              <a:buFont typeface="Arial" panose="020B0604020202020204" pitchFamily="34" charset="0"/>
              <a:buChar char="•"/>
            </a:pPr>
            <a:r>
              <a:rPr lang="en-US" dirty="0"/>
              <a:t>Cyber threats are becoming increasingly sophisticated—attacking data in transit, and data at rest in datacenters worldwide. </a:t>
            </a:r>
          </a:p>
          <a:p>
            <a:pPr marL="640594" lvl="1" indent="-174708">
              <a:buFont typeface="Arial" panose="020B0604020202020204" pitchFamily="34" charset="0"/>
              <a:buChar char="•"/>
            </a:pPr>
            <a:r>
              <a:rPr lang="en-US" dirty="0"/>
              <a:t>Many companies fear that with data spread across the globe (in the cloud), it is difficult to protect business-critical information.</a:t>
            </a:r>
          </a:p>
          <a:p>
            <a:pPr marL="640594" lvl="1" indent="-174708">
              <a:buFont typeface="Arial" panose="020B0604020202020204" pitchFamily="34" charset="0"/>
              <a:buChar char="•"/>
            </a:pPr>
            <a:r>
              <a:rPr lang="en-US" dirty="0"/>
              <a:t>Managing security for on-</a:t>
            </a:r>
            <a:r>
              <a:rPr lang="en-US" dirty="0" err="1"/>
              <a:t>prem</a:t>
            </a:r>
            <a:r>
              <a:rPr lang="en-US" dirty="0"/>
              <a:t> and cloud environments is the top priority for IT professionals.</a:t>
            </a:r>
          </a:p>
          <a:p>
            <a:endParaRPr lang="en-US" dirty="0"/>
          </a:p>
        </p:txBody>
      </p:sp>
      <p:sp>
        <p:nvSpPr>
          <p:cNvPr id="4" name="Slide Number Placeholder 3"/>
          <p:cNvSpPr>
            <a:spLocks noGrp="1"/>
          </p:cNvSpPr>
          <p:nvPr>
            <p:ph type="sldNum" sz="quarter" idx="10"/>
          </p:nvPr>
        </p:nvSpPr>
        <p:spPr/>
        <p:txBody>
          <a:bodyPr/>
          <a:lstStyle/>
          <a:p>
            <a:pPr defTabSz="950409">
              <a:defRPr/>
            </a:pPr>
            <a:fld id="{F6266E11-2D6E-47D1-9B0E-710511962C2C}" type="slidenum">
              <a:rPr lang="en-US">
                <a:solidFill>
                  <a:prstClr val="black"/>
                </a:solidFill>
                <a:latin typeface="Calibri" panose="020F0502020204030204"/>
              </a:rPr>
              <a:pPr defTabSz="950409">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4037210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latin typeface="Segoe UI Light" pitchFamily="34" charset="0"/>
              </a:rPr>
              <a:t>Azure IaaS solutions offer:</a:t>
            </a:r>
          </a:p>
          <a:p>
            <a:pPr marL="174708" indent="-174708">
              <a:buFont typeface="Arial" panose="020B0604020202020204" pitchFamily="34" charset="0"/>
              <a:buChar char="•"/>
            </a:pPr>
            <a:r>
              <a:rPr lang="en-SG" dirty="0">
                <a:latin typeface="Segoe UI Light" pitchFamily="34" charset="0"/>
              </a:rPr>
              <a:t>A modern infrastructure for all your workloads </a:t>
            </a:r>
          </a:p>
          <a:p>
            <a:pPr marL="174708" indent="-174708">
              <a:buFont typeface="Arial" panose="020B0604020202020204" pitchFamily="34" charset="0"/>
              <a:buChar char="•"/>
            </a:pPr>
            <a:r>
              <a:rPr lang="en-SG" dirty="0">
                <a:latin typeface="Segoe UI Light" pitchFamily="34" charset="0"/>
              </a:rPr>
              <a:t>Secure and well-managed</a:t>
            </a:r>
          </a:p>
          <a:p>
            <a:pPr marL="174708" indent="-174708" defTabSz="931774">
              <a:buFont typeface="Arial" panose="020B0604020202020204" pitchFamily="34" charset="0"/>
              <a:buChar char="•"/>
              <a:defRPr/>
            </a:pPr>
            <a:r>
              <a:rPr lang="en-SG" dirty="0">
                <a:latin typeface="Segoe UI Light" pitchFamily="34" charset="0"/>
              </a:rPr>
              <a:t>A cost-effective environment</a:t>
            </a:r>
          </a:p>
          <a:p>
            <a:pPr marL="174708" indent="-174708">
              <a:buFont typeface="Arial" panose="020B0604020202020204" pitchFamily="34" charset="0"/>
              <a:buChar char="•"/>
            </a:pPr>
            <a:endParaRPr lang="en-SG" dirty="0">
              <a:latin typeface="Segoe UI Light" pitchFamily="34" charset="0"/>
            </a:endParaRPr>
          </a:p>
          <a:p>
            <a:pPr marL="174708" indent="-174708">
              <a:buFont typeface="Arial" panose="020B0604020202020204" pitchFamily="34" charset="0"/>
              <a:buChar char="•"/>
            </a:pPr>
            <a:endParaRPr lang="en-SG" dirty="0">
              <a:latin typeface="Segoe UI Light" pitchFamily="34" charset="0"/>
            </a:endParaRPr>
          </a:p>
          <a:p>
            <a:r>
              <a:rPr lang="en-SG" dirty="0">
                <a:latin typeface="Segoe UI Light" pitchFamily="34" charset="0"/>
              </a:rPr>
              <a:t>Let’s drill-down into each of these benefits …</a:t>
            </a:r>
          </a:p>
          <a:p>
            <a:endParaRPr lang="en-SG" dirty="0">
              <a:latin typeface="Segoe UI Light" pitchFamily="34" charset="0"/>
            </a:endParaRPr>
          </a:p>
          <a:p>
            <a:pPr marL="174708" indent="-174708">
              <a:buFont typeface="Arial" panose="020B0604020202020204" pitchFamily="34" charset="0"/>
              <a:buChar char="•"/>
            </a:pPr>
            <a:r>
              <a:rPr lang="en-US" dirty="0"/>
              <a:t>Azure is actively expanding its infrastructure around the globe, including being the first cloud provider with data centers in South Africa. </a:t>
            </a:r>
          </a:p>
          <a:p>
            <a:pPr marL="174708" indent="-174708">
              <a:buFont typeface="Arial" panose="020B0604020202020204" pitchFamily="34" charset="0"/>
              <a:buChar char="•"/>
            </a:pPr>
            <a:r>
              <a:rPr lang="en-US" dirty="0"/>
              <a:t>In fact, we have made a $10B investment in our data centers in order to develop the infrastructure for all workloads.</a:t>
            </a:r>
          </a:p>
          <a:p>
            <a:pPr marL="174708" indent="-174708">
              <a:buFont typeface="Arial" panose="020B0604020202020204" pitchFamily="34" charset="0"/>
              <a:buChar char="•"/>
            </a:pPr>
            <a:r>
              <a:rPr lang="en-US" dirty="0"/>
              <a:t>Right now, we’re at 42 Azure regions—more than AWS and Google </a:t>
            </a:r>
            <a:r>
              <a:rPr lang="en-US" i="1" dirty="0"/>
              <a:t>combined.</a:t>
            </a:r>
            <a:endParaRPr lang="en-US" dirty="0"/>
          </a:p>
          <a:p>
            <a:pPr marL="174708" indent="-174708">
              <a:buFont typeface="Arial" panose="020B0604020202020204" pitchFamily="34" charset="0"/>
              <a:buChar char="•"/>
            </a:pPr>
            <a:r>
              <a:rPr lang="en-US" dirty="0"/>
              <a:t>Unlike other providers, we feel it makes a crucial difference in customer experience to have data close to employees and customers as well as offering individuated data handling capabilities.</a:t>
            </a:r>
          </a:p>
          <a:p>
            <a:pPr marL="174708" indent="-174708">
              <a:buFont typeface="Arial" panose="020B0604020202020204" pitchFamily="34" charset="0"/>
              <a:buChar char="•"/>
            </a:pPr>
            <a:endParaRPr lang="en-US" dirty="0"/>
          </a:p>
          <a:p>
            <a:r>
              <a:rPr lang="en-US" b="1" i="1" dirty="0"/>
              <a:t>The public cloud is about commoditized hardware …</a:t>
            </a:r>
          </a:p>
          <a:p>
            <a:endParaRPr lang="en-SG" dirty="0">
              <a:latin typeface="Segoe UI Light" pitchFamily="34" charset="0"/>
            </a:endParaRPr>
          </a:p>
          <a:p>
            <a:endParaRPr lang="en-US" dirty="0"/>
          </a:p>
        </p:txBody>
      </p:sp>
      <p:sp>
        <p:nvSpPr>
          <p:cNvPr id="4" name="Slide Number Placeholder 3"/>
          <p:cNvSpPr>
            <a:spLocks noGrp="1"/>
          </p:cNvSpPr>
          <p:nvPr>
            <p:ph type="sldNum" sz="quarter" idx="10"/>
          </p:nvPr>
        </p:nvSpPr>
        <p:spPr/>
        <p:txBody>
          <a:bodyPr/>
          <a:lstStyle/>
          <a:p>
            <a:fld id="{93484898-C74C-410F-827F-F5F157B684C3}" type="slidenum">
              <a:rPr lang="en-US" smtClean="0"/>
              <a:t>7</a:t>
            </a:fld>
            <a:endParaRPr lang="en-US"/>
          </a:p>
        </p:txBody>
      </p:sp>
    </p:spTree>
    <p:extLst>
      <p:ext uri="{BB962C8B-B14F-4D97-AF65-F5344CB8AC3E}">
        <p14:creationId xmlns:p14="http://schemas.microsoft.com/office/powerpoint/2010/main" val="223123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dirty="0"/>
              <a:t>What do we mean when we say “modern infrastructure”?</a:t>
            </a:r>
          </a:p>
          <a:p>
            <a:pPr marL="349415" indent="-349415" defTabSz="950189" fontAlgn="base">
              <a:lnSpc>
                <a:spcPct val="90000"/>
              </a:lnSpc>
              <a:spcBef>
                <a:spcPct val="0"/>
              </a:spcBef>
              <a:spcAft>
                <a:spcPct val="0"/>
              </a:spcAft>
              <a:buFont typeface="Arial" panose="020B0604020202020204" pitchFamily="34" charset="0"/>
              <a:buChar char="•"/>
              <a:defRPr/>
            </a:pPr>
            <a:r>
              <a:rPr lang="en-US" sz="1400" kern="0" dirty="0">
                <a:gradFill>
                  <a:gsLst>
                    <a:gs pos="0">
                      <a:srgbClr val="FFFFFF"/>
                    </a:gs>
                    <a:gs pos="100000">
                      <a:srgbClr val="FFFFFF"/>
                    </a:gs>
                  </a:gsLst>
                  <a:lin ang="5400000" scaled="0"/>
                </a:gradFill>
                <a:latin typeface="Segoe UI"/>
                <a:ea typeface="Segoe UI" pitchFamily="34" charset="0"/>
                <a:cs typeface="Segoe UI" pitchFamily="34" charset="0"/>
              </a:rPr>
              <a:t>Azure IaaS offers a purpose-built IT infrastructure designed to fit your company’s needs, rather than the other way around</a:t>
            </a:r>
          </a:p>
          <a:p>
            <a:pPr marL="349415" indent="-349415" defTabSz="950189" fontAlgn="base">
              <a:lnSpc>
                <a:spcPct val="90000"/>
              </a:lnSpc>
              <a:spcBef>
                <a:spcPct val="0"/>
              </a:spcBef>
              <a:spcAft>
                <a:spcPct val="0"/>
              </a:spcAft>
              <a:buFont typeface="Arial" panose="020B0604020202020204" pitchFamily="34" charset="0"/>
              <a:buChar char="•"/>
              <a:defRPr/>
            </a:pPr>
            <a:r>
              <a:rPr lang="en-US" sz="1400" kern="0" dirty="0">
                <a:gradFill>
                  <a:gsLst>
                    <a:gs pos="0">
                      <a:srgbClr val="FFFFFF"/>
                    </a:gs>
                    <a:gs pos="100000">
                      <a:srgbClr val="FFFFFF"/>
                    </a:gs>
                  </a:gsLst>
                  <a:lin ang="5400000" scaled="0"/>
                </a:gradFill>
                <a:latin typeface="Segoe UI"/>
                <a:ea typeface="Segoe UI" pitchFamily="34" charset="0"/>
                <a:cs typeface="Segoe UI" pitchFamily="34" charset="0"/>
              </a:rPr>
              <a:t>This is accomplished through utilizing the experience we’ve gained in a 300,000-plus partner global ecosystem, which is 5 times greater than Google’s partner network. </a:t>
            </a:r>
          </a:p>
          <a:p>
            <a:pPr marL="349415" indent="-349415" defTabSz="950189" fontAlgn="base">
              <a:lnSpc>
                <a:spcPct val="90000"/>
              </a:lnSpc>
              <a:spcBef>
                <a:spcPct val="0"/>
              </a:spcBef>
              <a:spcAft>
                <a:spcPct val="0"/>
              </a:spcAft>
              <a:buFont typeface="Arial" panose="020B0604020202020204" pitchFamily="34" charset="0"/>
              <a:buChar char="•"/>
              <a:defRPr/>
            </a:pPr>
            <a:r>
              <a:rPr lang="en-US" sz="1400" kern="0" dirty="0">
                <a:gradFill>
                  <a:gsLst>
                    <a:gs pos="0">
                      <a:srgbClr val="FFFFFF"/>
                    </a:gs>
                    <a:gs pos="100000">
                      <a:srgbClr val="FFFFFF"/>
                    </a:gs>
                  </a:gsLst>
                  <a:lin ang="5400000" scaled="0"/>
                </a:gradFill>
                <a:latin typeface="Segoe UI"/>
                <a:ea typeface="Segoe UI" pitchFamily="34" charset="0"/>
                <a:cs typeface="Segoe UI" pitchFamily="34" charset="0"/>
              </a:rPr>
              <a:t>Microsoft also has deep experience with many different kinds of industries</a:t>
            </a:r>
          </a:p>
          <a:p>
            <a:pPr marL="349415" indent="-349415" defTabSz="950189" fontAlgn="base">
              <a:lnSpc>
                <a:spcPct val="90000"/>
              </a:lnSpc>
              <a:spcBef>
                <a:spcPct val="0"/>
              </a:spcBef>
              <a:spcAft>
                <a:spcPct val="0"/>
              </a:spcAft>
              <a:buFont typeface="Arial" panose="020B0604020202020204" pitchFamily="34" charset="0"/>
              <a:buChar char="•"/>
              <a:defRPr/>
            </a:pPr>
            <a:r>
              <a:rPr lang="en-US" sz="1400" kern="0" dirty="0">
                <a:gradFill>
                  <a:gsLst>
                    <a:gs pos="0">
                      <a:srgbClr val="FFFFFF"/>
                    </a:gs>
                    <a:gs pos="100000">
                      <a:srgbClr val="FFFFFF"/>
                    </a:gs>
                  </a:gsLst>
                  <a:lin ang="5400000" scaled="0"/>
                </a:gradFill>
                <a:latin typeface="Segoe UI"/>
                <a:ea typeface="Segoe UI" pitchFamily="34" charset="0"/>
                <a:cs typeface="Segoe UI" pitchFamily="34" charset="0"/>
              </a:rPr>
              <a:t>Our global data centers offer you support for all your applications when and where you need it</a:t>
            </a:r>
          </a:p>
          <a:p>
            <a:pPr marL="349415" indent="-349415" defTabSz="950189" fontAlgn="base">
              <a:lnSpc>
                <a:spcPct val="90000"/>
              </a:lnSpc>
              <a:spcBef>
                <a:spcPct val="0"/>
              </a:spcBef>
              <a:spcAft>
                <a:spcPct val="0"/>
              </a:spcAft>
              <a:buFont typeface="Arial" panose="020B0604020202020204" pitchFamily="34" charset="0"/>
              <a:buChar char="•"/>
              <a:defRPr/>
            </a:pPr>
            <a:r>
              <a:rPr lang="en-US" sz="1400" kern="0" dirty="0">
                <a:gradFill>
                  <a:gsLst>
                    <a:gs pos="0">
                      <a:srgbClr val="FFFFFF"/>
                    </a:gs>
                    <a:gs pos="100000">
                      <a:srgbClr val="FFFFFF"/>
                    </a:gs>
                  </a:gsLst>
                  <a:lin ang="5400000" scaled="0"/>
                </a:gradFill>
                <a:latin typeface="Segoe UI"/>
                <a:ea typeface="Segoe UI" pitchFamily="34" charset="0"/>
                <a:cs typeface="Segoe UI" pitchFamily="34" charset="0"/>
              </a:rPr>
              <a:t>We are differentiated from our competitors by offering a first-class experience that has been recognized by such partner certifications as SAP and Red Hat</a:t>
            </a:r>
          </a:p>
          <a:p>
            <a:pPr marL="349415" indent="-349415" defTabSz="950189" fontAlgn="base">
              <a:lnSpc>
                <a:spcPct val="90000"/>
              </a:lnSpc>
              <a:spcBef>
                <a:spcPct val="0"/>
              </a:spcBef>
              <a:spcAft>
                <a:spcPct val="0"/>
              </a:spcAft>
              <a:buFont typeface="Arial" panose="020B0604020202020204" pitchFamily="34" charset="0"/>
              <a:buChar char="•"/>
              <a:defRPr/>
            </a:pPr>
            <a:r>
              <a:rPr lang="en-US" sz="1400" kern="0" dirty="0">
                <a:gradFill>
                  <a:gsLst>
                    <a:gs pos="0">
                      <a:srgbClr val="FFFFFF"/>
                    </a:gs>
                    <a:gs pos="100000">
                      <a:srgbClr val="FFFFFF"/>
                    </a:gs>
                  </a:gsLst>
                  <a:lin ang="5400000" scaled="0"/>
                </a:gradFill>
                <a:latin typeface="Segoe UI"/>
                <a:ea typeface="Segoe UI" pitchFamily="34" charset="0"/>
                <a:cs typeface="Segoe UI" pitchFamily="34" charset="0"/>
              </a:rPr>
              <a:t>And we can tailor our support for any specialized needs you may have—regardless of whether you are managing on-premises, hybrid, or cloud-only infrastructures</a:t>
            </a:r>
          </a:p>
          <a:p>
            <a:pPr marL="349415" indent="-349415" defTabSz="950189" fontAlgn="base">
              <a:lnSpc>
                <a:spcPct val="90000"/>
              </a:lnSpc>
              <a:spcBef>
                <a:spcPct val="0"/>
              </a:spcBef>
              <a:spcAft>
                <a:spcPct val="0"/>
              </a:spcAft>
              <a:buFont typeface="Arial" panose="020B0604020202020204" pitchFamily="34" charset="0"/>
              <a:buChar char="•"/>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950189" fontAlgn="base">
              <a:lnSpc>
                <a:spcPct val="90000"/>
              </a:lnSpc>
              <a:spcBef>
                <a:spcPct val="0"/>
              </a:spcBef>
              <a:spcAft>
                <a:spcPct val="0"/>
              </a:spcAft>
              <a:defRPr/>
            </a:pPr>
            <a:r>
              <a:rPr lang="en-US" sz="1400" b="1" kern="0" dirty="0">
                <a:gradFill>
                  <a:gsLst>
                    <a:gs pos="0">
                      <a:srgbClr val="FFFFFF"/>
                    </a:gs>
                    <a:gs pos="100000">
                      <a:srgbClr val="FFFFFF"/>
                    </a:gs>
                  </a:gsLst>
                  <a:lin ang="5400000" scaled="0"/>
                </a:gradFill>
                <a:latin typeface="Segoe UI"/>
                <a:ea typeface="Segoe UI" pitchFamily="34" charset="0"/>
                <a:cs typeface="Segoe UI" pitchFamily="34" charset="0"/>
              </a:rPr>
              <a:t>Purpose-built infrastructure</a:t>
            </a:r>
          </a:p>
          <a:p>
            <a:r>
              <a:rPr lang="en-US" sz="1400" dirty="0"/>
              <a:t>A combination of virtual machines and purpose-built large instances provides the largest scale and widest range for your workloads.</a:t>
            </a:r>
          </a:p>
          <a:p>
            <a:endParaRPr lang="en-US" sz="1400" dirty="0"/>
          </a:p>
          <a:p>
            <a:r>
              <a:rPr lang="en-US" sz="1400" dirty="0"/>
              <a:t>With an on-demand infrastructure, you and leverage per-minute billing and scale your CPU and RAM usage up or down based on your application workloads. </a:t>
            </a:r>
          </a:p>
          <a:p>
            <a:endParaRPr lang="en-US" sz="1400" dirty="0"/>
          </a:p>
          <a:p>
            <a:r>
              <a:rPr lang="en-US" sz="1400" dirty="0"/>
              <a:t>However, for large instances, on-demand infrastructure can be cost prohibitive. That’s why Azure offers purpose-built infrastructures, which allow you to customize your infrastructure based on your specific workload needs.</a:t>
            </a:r>
          </a:p>
          <a:p>
            <a:pPr defTabSz="950189" fontAlgn="base">
              <a:lnSpc>
                <a:spcPct val="90000"/>
              </a:lnSpc>
              <a:spcBef>
                <a:spcPct val="0"/>
              </a:spcBef>
              <a:spcAft>
                <a:spcPct val="0"/>
              </a:spcAft>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950189" fontAlgn="base">
              <a:lnSpc>
                <a:spcPct val="90000"/>
              </a:lnSpc>
              <a:spcBef>
                <a:spcPct val="0"/>
              </a:spcBef>
              <a:spcAft>
                <a:spcPct val="0"/>
              </a:spcAft>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1530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sz="1400" dirty="0">
                <a:latin typeface="Segoe UI Semibold" panose="020B0702040204020203" pitchFamily="34" charset="0"/>
                <a:cs typeface="Segoe UI Semibold" panose="020B0702040204020203" pitchFamily="34" charset="0"/>
              </a:rPr>
              <a:t>For Cloud Access (BYOS) as well as On-Demand (PAYG) deployments</a:t>
            </a:r>
          </a:p>
          <a:p>
            <a:pPr marL="0" indent="0" defTabSz="950189" fontAlgn="base">
              <a:lnSpc>
                <a:spcPct val="90000"/>
              </a:lnSpc>
              <a:spcBef>
                <a:spcPct val="0"/>
              </a:spcBef>
              <a:spcAft>
                <a:spcPct val="0"/>
              </a:spcAft>
              <a:buFont typeface="Arial" panose="020B0604020202020204" pitchFamily="34" charset="0"/>
              <a:buNone/>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a:p>
            <a:pPr defTabSz="950189" fontAlgn="base">
              <a:lnSpc>
                <a:spcPct val="90000"/>
              </a:lnSpc>
              <a:spcBef>
                <a:spcPct val="0"/>
              </a:spcBef>
              <a:spcAft>
                <a:spcPct val="0"/>
              </a:spcAft>
              <a:defRPr/>
            </a:pPr>
            <a:r>
              <a:rPr lang="en-US" sz="1400" b="1" kern="0" dirty="0">
                <a:gradFill>
                  <a:gsLst>
                    <a:gs pos="0">
                      <a:srgbClr val="FFFFFF"/>
                    </a:gs>
                    <a:gs pos="100000">
                      <a:srgbClr val="FFFFFF"/>
                    </a:gs>
                  </a:gsLst>
                  <a:lin ang="5400000" scaled="0"/>
                </a:gradFill>
                <a:latin typeface="Segoe UI"/>
                <a:ea typeface="Segoe UI" pitchFamily="34" charset="0"/>
                <a:cs typeface="Segoe UI" pitchFamily="34" charset="0"/>
              </a:rPr>
              <a:t>Linux and Open Source</a:t>
            </a:r>
          </a:p>
          <a:p>
            <a:pPr defTabSz="950189" fontAlgn="base">
              <a:lnSpc>
                <a:spcPct val="90000"/>
              </a:lnSpc>
              <a:spcBef>
                <a:spcPct val="0"/>
              </a:spcBef>
              <a:spcAft>
                <a:spcPct val="0"/>
              </a:spcAft>
              <a:defRPr/>
            </a:pPr>
            <a:endParaRPr lang="en-US" sz="1400" b="1" kern="0" dirty="0">
              <a:gradFill>
                <a:gsLst>
                  <a:gs pos="0">
                    <a:srgbClr val="FFFFFF"/>
                  </a:gs>
                  <a:gs pos="100000">
                    <a:srgbClr val="FFFFFF"/>
                  </a:gs>
                </a:gsLst>
                <a:lin ang="5400000" scaled="0"/>
              </a:gradFill>
              <a:latin typeface="Segoe UI"/>
              <a:ea typeface="Segoe UI" pitchFamily="34" charset="0"/>
              <a:cs typeface="Segoe UI" pitchFamily="34" charset="0"/>
            </a:endParaRPr>
          </a:p>
          <a:p>
            <a:r>
              <a:rPr lang="en-US" sz="1400" i="1" dirty="0"/>
              <a:t>… which is why we provide the hardware for Windows and Linux platforms …</a:t>
            </a:r>
          </a:p>
          <a:p>
            <a:endParaRPr lang="en-US" sz="1400" b="1" i="1" dirty="0"/>
          </a:p>
          <a:p>
            <a:pPr marL="174708" indent="-174708">
              <a:buFont typeface="Arial" panose="020B0604020202020204" pitchFamily="34" charset="0"/>
              <a:buChar char="•"/>
            </a:pPr>
            <a:r>
              <a:rPr lang="en-US" sz="1400" dirty="0"/>
              <a:t>Given Microsoft makes Windows Server, there is no better place to run Windows platforms than on Windows Server. They were, quite literally, made for each other. </a:t>
            </a:r>
          </a:p>
          <a:p>
            <a:pPr marL="174708" indent="-174708">
              <a:buFont typeface="Arial" panose="020B0604020202020204" pitchFamily="34" charset="0"/>
              <a:buChar char="•"/>
            </a:pPr>
            <a:r>
              <a:rPr lang="en-US" sz="1400" dirty="0"/>
              <a:t>But, we don’t stop at Windows …</a:t>
            </a:r>
          </a:p>
          <a:p>
            <a:pPr marL="174708" indent="-174708">
              <a:buFont typeface="Arial" panose="020B0604020202020204" pitchFamily="34" charset="0"/>
              <a:buChar char="•"/>
            </a:pPr>
            <a:r>
              <a:rPr lang="en-US" sz="1400" dirty="0"/>
              <a:t>33% of our partners are running Linux.</a:t>
            </a:r>
          </a:p>
          <a:p>
            <a:pPr marL="174708" indent="-174708">
              <a:buFont typeface="Arial" panose="020B0604020202020204" pitchFamily="34" charset="0"/>
              <a:buChar char="•"/>
            </a:pPr>
            <a:r>
              <a:rPr lang="en-US" sz="1400" dirty="0"/>
              <a:t>Which is why Microsoft has established relationships with big Linux providers.</a:t>
            </a:r>
          </a:p>
          <a:p>
            <a:pPr marL="174708" indent="-174708">
              <a:buFont typeface="Arial" panose="020B0604020202020204" pitchFamily="34" charset="0"/>
              <a:buChar char="•"/>
            </a:pPr>
            <a:r>
              <a:rPr lang="en-US" sz="1400" dirty="0"/>
              <a:t>In fact, Microsoft is doing something the industry has never seen before … we’ve developed an integrated support model with Red Hat support sitting with our support teams in Redmond.</a:t>
            </a:r>
          </a:p>
          <a:p>
            <a:pPr marL="174708" indent="-174708">
              <a:buFont typeface="Arial" panose="020B0604020202020204" pitchFamily="34" charset="0"/>
              <a:buChar char="•"/>
            </a:pPr>
            <a:endParaRPr lang="en-US" sz="1400" dirty="0"/>
          </a:p>
          <a:p>
            <a:pPr marL="174708" indent="-174708" defTabSz="931774">
              <a:buFont typeface="Arial" panose="020B0604020202020204" pitchFamily="34" charset="0"/>
              <a:buChar char="•"/>
              <a:defRPr/>
            </a:pPr>
            <a:r>
              <a:rPr lang="en-US" sz="1400" dirty="0"/>
              <a:t>“Red Hat really impressed us with its enterprise grade support. We were surprised that Red Hat open source and Azure support resided in the same office. ”</a:t>
            </a:r>
            <a:br>
              <a:rPr lang="en-US" sz="1400" dirty="0"/>
            </a:br>
            <a:r>
              <a:rPr lang="en-US" sz="1400" dirty="0"/>
              <a:t> —Richard Hum: Studio Head —Throwback Entertainment </a:t>
            </a:r>
          </a:p>
          <a:p>
            <a:pPr marL="174708" indent="-174708">
              <a:buFont typeface="Arial" panose="020B0604020202020204" pitchFamily="34" charset="0"/>
              <a:buChar char="•"/>
            </a:pPr>
            <a:endParaRPr lang="en-US" sz="1400" dirty="0"/>
          </a:p>
          <a:p>
            <a:pPr defTabSz="950189" fontAlgn="base">
              <a:lnSpc>
                <a:spcPct val="90000"/>
              </a:lnSpc>
              <a:spcBef>
                <a:spcPct val="0"/>
              </a:spcBef>
              <a:spcAft>
                <a:spcPct val="0"/>
              </a:spcAft>
              <a:defRPr/>
            </a:pPr>
            <a:endParaRPr lang="en-US" sz="1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0928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2.emf"/><Relationship Id="rId4" Type="http://schemas.openxmlformats.org/officeDocument/2006/relationships/oleObject" Target="../embeddings/oleObject1.bin"/></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5.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jpg"/><Relationship Id="rId1" Type="http://schemas.openxmlformats.org/officeDocument/2006/relationships/slideMaster" Target="../slideMasters/slideMaster1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5.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emf"/><Relationship Id="rId1" Type="http://schemas.openxmlformats.org/officeDocument/2006/relationships/slideMaster" Target="../slideMasters/slideMaster1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607753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06265"/>
          </a:xfrm>
        </p:spPr>
        <p:txBody>
          <a:bodyPr wrap="square">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69507"/>
            <a:ext cx="3329638" cy="378565"/>
          </a:xfrm>
        </p:spPr>
        <p:txBody>
          <a:bodyPr wrap="square" anchor="ctr" anchorCtr="0">
            <a:spAutoFit/>
          </a:bodyPr>
          <a:lstStyle>
            <a:lvl1pPr marL="0" indent="0">
              <a:spcBef>
                <a:spcPts val="1200"/>
              </a:spcBef>
              <a:buClr>
                <a:schemeClr val="tx1"/>
              </a:buClr>
              <a:buFont typeface="Arial" pitchFamily="34" charset="0"/>
              <a:buNone/>
              <a:defRPr sz="14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271928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654208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56285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6198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7827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6029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178717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53192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955197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marL="0" indent="0">
              <a:buFontTx/>
              <a:buNone/>
              <a:defRPr sz="3528"/>
            </a:lvl1pPr>
            <a:lvl2pPr marL="336080" indent="0">
              <a:buFontTx/>
              <a:buNone/>
              <a:defRPr/>
            </a:lvl2pPr>
            <a:lvl3pPr marL="560134" indent="0">
              <a:buFontTx/>
              <a:buNone/>
              <a:defRPr/>
            </a:lvl3pPr>
            <a:lvl4pPr marL="784187" indent="0">
              <a:buFontTx/>
              <a:buNone/>
              <a:defRPr/>
            </a:lvl4pPr>
            <a:lvl5pPr marL="1008241"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434735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837422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8509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7"/>
          <p:cNvSpPr txBox="1"/>
          <p:nvPr userDrawn="1"/>
        </p:nvSpPr>
        <p:spPr bwMode="white">
          <a:xfrm>
            <a:off x="4505599" y="6574941"/>
            <a:ext cx="3180807" cy="142347"/>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178" rtl="0" eaLnBrk="1" fontAlgn="auto" latinLnBrk="0" hangingPunct="1">
              <a:lnSpc>
                <a:spcPct val="100000"/>
              </a:lnSpc>
              <a:spcBef>
                <a:spcPts val="0"/>
              </a:spcBef>
              <a:spcAft>
                <a:spcPts val="0"/>
              </a:spcAft>
              <a:buClrTx/>
              <a:buSzTx/>
              <a:buFontTx/>
              <a:buNone/>
              <a:tabLst/>
              <a:defRPr/>
            </a:pPr>
            <a:r>
              <a:rPr kumimoji="0" lang="en-US" sz="925" b="0" i="0" u="none" strike="noStrike" kern="1200" cap="none" spc="132" normalizeH="0" baseline="0" noProof="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4" name="Text Placeholder 3"/>
          <p:cNvSpPr>
            <a:spLocks noGrp="1"/>
          </p:cNvSpPr>
          <p:nvPr>
            <p:ph type="body" sz="quarter" idx="10"/>
          </p:nvPr>
        </p:nvSpPr>
        <p:spPr>
          <a:xfrm>
            <a:off x="269241" y="1189179"/>
            <a:ext cx="11653523" cy="205203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631612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4720875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4213463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0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96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7785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40986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5845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7903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0741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73AC7-8C08-40CC-A172-C6A1E6342A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ABEB0D-2128-45B7-8603-C0B68209B8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AD2C82-D7DA-452A-B723-E30320219A2F}"/>
              </a:ext>
            </a:extLst>
          </p:cNvPr>
          <p:cNvSpPr>
            <a:spLocks noGrp="1"/>
          </p:cNvSpPr>
          <p:nvPr>
            <p:ph type="dt" sz="half" idx="10"/>
          </p:nvPr>
        </p:nvSpPr>
        <p:spPr/>
        <p:txBody>
          <a:bodyPr/>
          <a:lstStyle/>
          <a:p>
            <a:fld id="{D817BCF1-EDE9-46B3-A8B3-659212B54243}" type="datetimeFigureOut">
              <a:rPr lang="en-US" smtClean="0"/>
              <a:t>6/6/2018</a:t>
            </a:fld>
            <a:endParaRPr lang="en-US"/>
          </a:p>
        </p:txBody>
      </p:sp>
      <p:sp>
        <p:nvSpPr>
          <p:cNvPr id="5" name="Footer Placeholder 4">
            <a:extLst>
              <a:ext uri="{FF2B5EF4-FFF2-40B4-BE49-F238E27FC236}">
                <a16:creationId xmlns:a16="http://schemas.microsoft.com/office/drawing/2014/main" id="{71A5160F-4E8A-4288-84D5-1EF465DDD1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1E66E6-6D24-4B0B-A35C-1D52B005568B}"/>
              </a:ext>
            </a:extLst>
          </p:cNvPr>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418484396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16218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384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03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824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50972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02869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_Only_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0E05EA2D-13DB-4BA1-9DA1-8ED54A2EECC2}" type="slidenum">
              <a:rPr lang="en-US" smtClean="0"/>
              <a:pPr/>
              <a:t>‹#›</a:t>
            </a:fld>
            <a:endParaRPr lang="en-US"/>
          </a:p>
        </p:txBody>
      </p:sp>
    </p:spTree>
    <p:extLst>
      <p:ext uri="{BB962C8B-B14F-4D97-AF65-F5344CB8AC3E}">
        <p14:creationId xmlns:p14="http://schemas.microsoft.com/office/powerpoint/2010/main" val="1911909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3_Interior4">
    <p:bg>
      <p:bgPr>
        <a:solidFill>
          <a:schemeClr val="bg1">
            <a:lumMod val="85000"/>
          </a:schemeClr>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1" y="0"/>
            <a:ext cx="4676660" cy="6858000"/>
          </a:xfrm>
          <a:prstGeom prst="rect">
            <a:avLst/>
          </a:prstGeom>
          <a:solidFill>
            <a:srgbClr val="D83B0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225"/>
            <a:endParaRPr lang="en-US" sz="2400">
              <a:solidFill>
                <a:prstClr val="white"/>
              </a:solidFill>
            </a:endParaRPr>
          </a:p>
        </p:txBody>
      </p:sp>
      <p:sp>
        <p:nvSpPr>
          <p:cNvPr id="9" name="Title 1"/>
          <p:cNvSpPr>
            <a:spLocks noGrp="1" noChangeAspect="1"/>
          </p:cNvSpPr>
          <p:nvPr>
            <p:ph type="title"/>
          </p:nvPr>
        </p:nvSpPr>
        <p:spPr>
          <a:xfrm>
            <a:off x="269239" y="560344"/>
            <a:ext cx="3660400" cy="5670382"/>
          </a:xfrm>
          <a:prstGeom prst="rect">
            <a:avLst/>
          </a:prstGeom>
        </p:spPr>
        <p:txBody>
          <a:bodyPr lIns="91440" tIns="91440" bIns="91440" anchor="ctr"/>
          <a:lstStyle>
            <a:lvl1pPr algn="l">
              <a:defRPr sz="4000">
                <a:solidFill>
                  <a:srgbClr val="FFFFFF"/>
                </a:solidFill>
                <a:latin typeface="Segoe UI Light"/>
                <a:cs typeface="Segoe UI Light"/>
              </a:defRPr>
            </a:lvl1pPr>
          </a:lstStyle>
          <a:p>
            <a:r>
              <a:rPr lang="en-US"/>
              <a:t>Click to edit Master title style</a:t>
            </a:r>
          </a:p>
        </p:txBody>
      </p:sp>
    </p:spTree>
    <p:extLst>
      <p:ext uri="{BB962C8B-B14F-4D97-AF65-F5344CB8AC3E}">
        <p14:creationId xmlns:p14="http://schemas.microsoft.com/office/powerpoint/2010/main" val="236824216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5_Interior4">
    <p:bg>
      <p:bgPr>
        <a:solidFill>
          <a:schemeClr val="bg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1" y="0"/>
            <a:ext cx="3929638" cy="6858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sz="2400">
              <a:solidFill>
                <a:prstClr val="white"/>
              </a:solidFill>
            </a:endParaRPr>
          </a:p>
        </p:txBody>
      </p:sp>
      <p:sp>
        <p:nvSpPr>
          <p:cNvPr id="4" name="TextBox 7">
            <a:extLst>
              <a:ext uri="{FF2B5EF4-FFF2-40B4-BE49-F238E27FC236}">
                <a16:creationId xmlns:a16="http://schemas.microsoft.com/office/drawing/2014/main" id="{63ACCA2D-2EB7-4017-B226-DA4F57E7CDD5}"/>
              </a:ext>
            </a:extLst>
          </p:cNvPr>
          <p:cNvSpPr txBox="1"/>
          <p:nvPr userDrawn="1"/>
        </p:nvSpPr>
        <p:spPr bwMode="white">
          <a:xfrm>
            <a:off x="6452275"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0517395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37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0348125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152525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with title">
    <p:spTree>
      <p:nvGrpSpPr>
        <p:cNvPr id="1" name=""/>
        <p:cNvGrpSpPr/>
        <p:nvPr/>
      </p:nvGrpSpPr>
      <p:grpSpPr>
        <a:xfrm>
          <a:off x="0" y="0"/>
          <a:ext cx="0" cy="0"/>
          <a:chOff x="0" y="0"/>
          <a:chExt cx="0" cy="0"/>
        </a:xfrm>
      </p:grpSpPr>
      <p:sp>
        <p:nvSpPr>
          <p:cNvPr id="7" name="Title 2"/>
          <p:cNvSpPr>
            <a:spLocks noGrp="1"/>
          </p:cNvSpPr>
          <p:nvPr>
            <p:ph type="title" hasCustomPrompt="1"/>
          </p:nvPr>
        </p:nvSpPr>
        <p:spPr>
          <a:xfrm>
            <a:off x="268928" y="286381"/>
            <a:ext cx="11653835" cy="774046"/>
          </a:xfrm>
          <a:prstGeom prst="rect">
            <a:avLst/>
          </a:prstGeom>
        </p:spPr>
        <p:txBody>
          <a:bodyPr/>
          <a:lstStyle>
            <a:lvl1pPr algn="l" defTabSz="913330" rtl="0" eaLnBrk="0" fontAlgn="base" hangingPunct="0">
              <a:lnSpc>
                <a:spcPct val="90000"/>
              </a:lnSpc>
              <a:spcBef>
                <a:spcPct val="0"/>
              </a:spcBef>
              <a:spcAft>
                <a:spcPct val="0"/>
              </a:spcAft>
              <a:defRPr lang="en-US" sz="4400" kern="1200" spc="-100" dirty="0">
                <a:ln w="3175">
                  <a:noFill/>
                </a:ln>
                <a:gradFill>
                  <a:gsLst>
                    <a:gs pos="83000">
                      <a:schemeClr val="accent1"/>
                    </a:gs>
                    <a:gs pos="100000">
                      <a:schemeClr val="accent1"/>
                    </a:gs>
                  </a:gsLst>
                  <a:lin ang="5400000" scaled="1"/>
                </a:gradFill>
                <a:latin typeface="+mj-lt"/>
                <a:ea typeface="ＭＳ Ｐゴシック" charset="0"/>
                <a:cs typeface="Segoe UI" pitchFamily="34" charset="0"/>
              </a:defRPr>
            </a:lvl1pPr>
          </a:lstStyle>
          <a:p>
            <a:r>
              <a:rPr lang="en-US"/>
              <a:t>Click to edit master title style</a:t>
            </a:r>
          </a:p>
        </p:txBody>
      </p:sp>
      <p:sp>
        <p:nvSpPr>
          <p:cNvPr id="5" name="Slide Number Placeholder 3"/>
          <p:cNvSpPr>
            <a:spLocks noGrp="1"/>
          </p:cNvSpPr>
          <p:nvPr>
            <p:ph type="sldNum" sz="quarter" idx="15"/>
          </p:nvPr>
        </p:nvSpPr>
        <p:spPr/>
        <p:txBody>
          <a:bodyPr vert="horz" wrap="square" lIns="91440" tIns="0" rIns="0" bIns="0" numCol="1" anchor="ctr" anchorCtr="0" compatLnSpc="1">
            <a:prstTxWarp prst="textNoShape">
              <a:avLst/>
            </a:prstTxWarp>
          </a:bodyPr>
          <a:lstStyle>
            <a:lvl1pPr>
              <a:defRPr lang="en-US" smtClean="0">
                <a:solidFill>
                  <a:srgbClr val="000000"/>
                </a:solidFill>
              </a:defRPr>
            </a:lvl1pPr>
          </a:lstStyle>
          <a:p>
            <a:fld id="{6052FC3A-E1BD-E54F-9A48-71EBDEF00552}" type="slidenum">
              <a:rPr lang="en-US" smtClean="0"/>
              <a:pPr/>
              <a:t>‹#›</a:t>
            </a:fld>
            <a:endParaRPr lang="en-US"/>
          </a:p>
        </p:txBody>
      </p:sp>
    </p:spTree>
    <p:extLst>
      <p:ext uri="{BB962C8B-B14F-4D97-AF65-F5344CB8AC3E}">
        <p14:creationId xmlns:p14="http://schemas.microsoft.com/office/powerpoint/2010/main" val="326401131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626858"/>
          </a:xfrm>
          <a:prstGeom prst="rect">
            <a:avLst/>
          </a:prstGeom>
        </p:spPr>
        <p:txBody>
          <a:bodyPr/>
          <a:lstStyle>
            <a:lvl1pPr marL="457200" indent="-4572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800100"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257300"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573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1145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p:cNvSpPr>
            <a:spLocks noGrp="1"/>
          </p:cNvSpPr>
          <p:nvPr>
            <p:ph sz="half" idx="10"/>
          </p:nvPr>
        </p:nvSpPr>
        <p:spPr>
          <a:xfrm>
            <a:off x="6197441" y="1600206"/>
            <a:ext cx="5384800" cy="4626858"/>
          </a:xfrm>
          <a:prstGeom prst="rect">
            <a:avLst/>
          </a:prstGeom>
        </p:spPr>
        <p:txBody>
          <a:bodyPr/>
          <a:lstStyle>
            <a:lvl1pPr marL="342900" indent="-3429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742950" indent="-28575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143000" indent="-2286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002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0574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268566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94875072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86007414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72754282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43590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21722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64796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8570177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81231588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0" y="1"/>
            <a:ext cx="4951379" cy="1232898"/>
          </a:xfrm>
        </p:spPr>
        <p:txBody>
          <a:bodyPr lIns="393192" tIns="393192" bIns="91440">
            <a:normAutofit/>
          </a:bodyPr>
          <a:lstStyle>
            <a:lvl1pPr marL="0" indent="0">
              <a:buNone/>
              <a:defRPr sz="4400">
                <a:solidFill>
                  <a:schemeClr val="tx2"/>
                </a:solidFill>
                <a:latin typeface="+mj-lt"/>
              </a:defRPr>
            </a:lvl1pPr>
          </a:lstStyle>
          <a:p>
            <a:pPr lvl="0"/>
            <a:r>
              <a:rPr lang="en-US"/>
              <a:t>Title (Optional)</a:t>
            </a:r>
          </a:p>
        </p:txBody>
      </p:sp>
      <p:sp>
        <p:nvSpPr>
          <p:cNvPr id="4" name="Text Placeholder 3"/>
          <p:cNvSpPr>
            <a:spLocks noGrp="1"/>
          </p:cNvSpPr>
          <p:nvPr>
            <p:ph type="body" sz="quarter" idx="11" hasCustomPrompt="1"/>
          </p:nvPr>
        </p:nvSpPr>
        <p:spPr>
          <a:xfrm>
            <a:off x="5632315" y="389106"/>
            <a:ext cx="6410460" cy="6468894"/>
          </a:xfrm>
        </p:spPr>
        <p:txBody>
          <a:bodyPr/>
          <a:lstStyle>
            <a:lvl1pPr>
              <a:lnSpc>
                <a:spcPct val="100000"/>
              </a:lnSpc>
              <a:spcAft>
                <a:spcPts val="300"/>
              </a:spcAft>
              <a:defRPr/>
            </a:lvl1pPr>
            <a:lvl2pPr marL="0" indent="0">
              <a:buNone/>
              <a:defRPr/>
            </a:lvl2pPr>
          </a:lstStyle>
          <a:p>
            <a:pPr lvl="1"/>
            <a:r>
              <a:rPr lang="en-US"/>
              <a:t>Second level</a:t>
            </a:r>
          </a:p>
        </p:txBody>
      </p:sp>
    </p:spTree>
    <p:extLst>
      <p:ext uri="{BB962C8B-B14F-4D97-AF65-F5344CB8AC3E}">
        <p14:creationId xmlns:p14="http://schemas.microsoft.com/office/powerpoint/2010/main" val="368351296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4386069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046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23444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0550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070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82694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294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024264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475181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336508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0" y="1"/>
            <a:ext cx="4951379" cy="1232898"/>
          </a:xfrm>
        </p:spPr>
        <p:txBody>
          <a:bodyPr lIns="393192" tIns="393192" bIns="91440">
            <a:normAutofit/>
          </a:bodyPr>
          <a:lstStyle>
            <a:lvl1pPr marL="0" indent="0">
              <a:buNone/>
              <a:defRPr sz="4400">
                <a:solidFill>
                  <a:schemeClr val="accent2"/>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632315" y="389106"/>
            <a:ext cx="6410460" cy="6468894"/>
          </a:xfrm>
        </p:spPr>
        <p:txBody>
          <a:bodyPr/>
          <a:lstStyle>
            <a:lvl1pPr>
              <a:lnSpc>
                <a:spcPct val="100000"/>
              </a:lnSpc>
              <a:spcAft>
                <a:spcPts val="300"/>
              </a:spcAft>
              <a:defRPr/>
            </a:lvl1pPr>
            <a:lvl2pPr marL="0" indent="0">
              <a:buNone/>
              <a:defRPr/>
            </a:lvl2pPr>
          </a:lstStyle>
          <a:p>
            <a:pPr lvl="1"/>
            <a:r>
              <a:rPr lang="en-US"/>
              <a:t>Second level</a:t>
            </a:r>
          </a:p>
        </p:txBody>
      </p:sp>
    </p:spTree>
    <p:extLst>
      <p:ext uri="{BB962C8B-B14F-4D97-AF65-F5344CB8AC3E}">
        <p14:creationId xmlns:p14="http://schemas.microsoft.com/office/powerpoint/2010/main" val="102637894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912746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762444"/>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0212837"/>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232397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68343035"/>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84150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97931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2455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400477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2017.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66192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0" y="1"/>
            <a:ext cx="4951379" cy="1232898"/>
          </a:xfrm>
        </p:spPr>
        <p:txBody>
          <a:bodyPr lIns="393192" tIns="393192" bIns="91440">
            <a:normAutofit/>
          </a:bodyPr>
          <a:lstStyle>
            <a:lvl1pPr marL="0" indent="0">
              <a:buNone/>
              <a:defRPr sz="4400">
                <a:solidFill>
                  <a:schemeClr val="accent3"/>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632315" y="389106"/>
            <a:ext cx="6410460" cy="6468894"/>
          </a:xfrm>
        </p:spPr>
        <p:txBody>
          <a:bodyPr/>
          <a:lstStyle>
            <a:lvl1pPr>
              <a:lnSpc>
                <a:spcPct val="100000"/>
              </a:lnSpc>
              <a:spcAft>
                <a:spcPts val="300"/>
              </a:spcAft>
              <a:defRPr/>
            </a:lvl1pPr>
            <a:lvl2pPr marL="0" indent="0">
              <a:buNone/>
              <a:defRPr/>
            </a:lvl2pPr>
          </a:lstStyle>
          <a:p>
            <a:pPr lvl="1"/>
            <a:r>
              <a:rPr lang="en-US"/>
              <a:t>Second level</a:t>
            </a:r>
          </a:p>
        </p:txBody>
      </p:sp>
    </p:spTree>
    <p:extLst>
      <p:ext uri="{BB962C8B-B14F-4D97-AF65-F5344CB8AC3E}">
        <p14:creationId xmlns:p14="http://schemas.microsoft.com/office/powerpoint/2010/main" val="384855264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710482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grpSp>
        <p:nvGrpSpPr>
          <p:cNvPr id="8" name="Group 7"/>
          <p:cNvGrpSpPr>
            <a:grpSpLocks noChangeAspect="1"/>
          </p:cNvGrpSpPr>
          <p:nvPr userDrawn="1"/>
        </p:nvGrpSpPr>
        <p:grpSpPr bwMode="gray">
          <a:xfrm>
            <a:off x="463523" y="6034000"/>
            <a:ext cx="1648360" cy="353933"/>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3"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8904602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6490523"/>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362837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793341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434794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957487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3659819"/>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161974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164365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0" y="1"/>
            <a:ext cx="4951379" cy="1232898"/>
          </a:xfrm>
        </p:spPr>
        <p:txBody>
          <a:bodyPr lIns="393192" tIns="393192" bIns="91440">
            <a:normAutofit/>
          </a:bodyPr>
          <a:lstStyle>
            <a:lvl1pPr marL="0" indent="0">
              <a:buNone/>
              <a:defRPr sz="4400">
                <a:solidFill>
                  <a:schemeClr val="accent4"/>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632315" y="389106"/>
            <a:ext cx="6410460" cy="6468894"/>
          </a:xfrm>
        </p:spPr>
        <p:txBody>
          <a:bodyPr/>
          <a:lstStyle>
            <a:lvl1pPr>
              <a:lnSpc>
                <a:spcPct val="100000"/>
              </a:lnSpc>
              <a:spcAft>
                <a:spcPts val="300"/>
              </a:spcAft>
              <a:defRPr/>
            </a:lvl1pPr>
            <a:lvl2pPr marL="0" indent="0">
              <a:buNone/>
              <a:defRPr/>
            </a:lvl2pPr>
          </a:lstStyle>
          <a:p>
            <a:pPr lvl="1"/>
            <a:r>
              <a:rPr lang="en-US"/>
              <a:t>Second level</a:t>
            </a:r>
          </a:p>
        </p:txBody>
      </p:sp>
    </p:spTree>
    <p:extLst>
      <p:ext uri="{BB962C8B-B14F-4D97-AF65-F5344CB8AC3E}">
        <p14:creationId xmlns:p14="http://schemas.microsoft.com/office/powerpoint/2010/main" val="72630031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94489"/>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26195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39670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2021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287028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02946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747994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8629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661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682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0" y="1"/>
            <a:ext cx="4951379" cy="1232898"/>
          </a:xfrm>
        </p:spPr>
        <p:txBody>
          <a:bodyPr lIns="393192" tIns="393192" bIns="91440">
            <a:normAutofit/>
          </a:bodyPr>
          <a:lstStyle>
            <a:lvl1pPr marL="0" indent="0">
              <a:buNone/>
              <a:defRPr sz="4400">
                <a:solidFill>
                  <a:schemeClr val="accent5"/>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632315" y="389106"/>
            <a:ext cx="6410460" cy="6468894"/>
          </a:xfrm>
        </p:spPr>
        <p:txBody>
          <a:bodyPr/>
          <a:lstStyle>
            <a:lvl1pPr>
              <a:lnSpc>
                <a:spcPct val="100000"/>
              </a:lnSpc>
              <a:spcAft>
                <a:spcPts val="300"/>
              </a:spcAft>
              <a:defRPr/>
            </a:lvl1pPr>
            <a:lvl2pPr marL="0" indent="0">
              <a:buNone/>
              <a:defRPr/>
            </a:lvl2pPr>
          </a:lstStyle>
          <a:p>
            <a:pPr lvl="1"/>
            <a:r>
              <a:rPr lang="en-US"/>
              <a:t>Second level</a:t>
            </a:r>
          </a:p>
        </p:txBody>
      </p:sp>
    </p:spTree>
    <p:extLst>
      <p:ext uri="{BB962C8B-B14F-4D97-AF65-F5344CB8AC3E}">
        <p14:creationId xmlns:p14="http://schemas.microsoft.com/office/powerpoint/2010/main" val="65712863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1478372"/>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gradFill>
                  <a:gsLst>
                    <a:gs pos="0">
                      <a:schemeClr val="tx1"/>
                    </a:gs>
                    <a:gs pos="100000">
                      <a:schemeClr val="tx1"/>
                    </a:gs>
                  </a:gsLst>
                  <a:lin ang="5400000" scaled="0"/>
                </a:gradFill>
                <a:effectLst/>
                <a:uLnTx/>
                <a:uFillTx/>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409179372"/>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51788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355"/>
            <a:ext cx="1682067" cy="753915"/>
          </a:xfrm>
          <a:prstGeom prst="rect">
            <a:avLst/>
          </a:prstGeom>
        </p:spPr>
      </p:pic>
    </p:spTree>
    <p:extLst>
      <p:ext uri="{BB962C8B-B14F-4D97-AF65-F5344CB8AC3E}">
        <p14:creationId xmlns:p14="http://schemas.microsoft.com/office/powerpoint/2010/main" val="82080545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7098371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6909977"/>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7802861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219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684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149980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0" y="1"/>
            <a:ext cx="4951379" cy="1232898"/>
          </a:xfrm>
        </p:spPr>
        <p:txBody>
          <a:bodyPr lIns="393192" tIns="393192" bIns="91440">
            <a:normAutofit/>
          </a:bodyPr>
          <a:lstStyle>
            <a:lvl1pPr marL="0" indent="0">
              <a:buNone/>
              <a:defRPr sz="4400">
                <a:solidFill>
                  <a:schemeClr val="accent1"/>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632315" y="389106"/>
            <a:ext cx="6410460" cy="6468894"/>
          </a:xfrm>
        </p:spPr>
        <p:txBody>
          <a:bodyPr/>
          <a:lstStyle>
            <a:lvl1pPr>
              <a:lnSpc>
                <a:spcPct val="100000"/>
              </a:lnSpc>
              <a:spcAft>
                <a:spcPts val="300"/>
              </a:spcAft>
              <a:defRPr/>
            </a:lvl1pPr>
            <a:lvl2pPr marL="0" indent="0">
              <a:buNone/>
              <a:defRPr/>
            </a:lvl2pPr>
          </a:lstStyle>
          <a:p>
            <a:pPr lvl="1"/>
            <a:r>
              <a:rPr lang="en-US"/>
              <a:t>Second level</a:t>
            </a:r>
          </a:p>
        </p:txBody>
      </p:sp>
    </p:spTree>
    <p:extLst>
      <p:ext uri="{BB962C8B-B14F-4D97-AF65-F5344CB8AC3E}">
        <p14:creationId xmlns:p14="http://schemas.microsoft.com/office/powerpoint/2010/main" val="365166967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35236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62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381647-ED63-4692-9669-C1E0E555C464}"/>
              </a:ext>
            </a:extLst>
          </p:cNvPr>
          <p:cNvSpPr>
            <a:spLocks noGrp="1"/>
          </p:cNvSpPr>
          <p:nvPr>
            <p:ph type="title" hasCustomPrompt="1"/>
          </p:nvPr>
        </p:nvSpPr>
        <p:spPr>
          <a:xfrm>
            <a:off x="269240" y="289511"/>
            <a:ext cx="11655840" cy="899665"/>
          </a:xfrm>
        </p:spPr>
        <p:txBody>
          <a:bodyPr/>
          <a:lstStyle>
            <a:lvl1pPr>
              <a:defRPr/>
            </a:lvl1pPr>
          </a:lstStyle>
          <a:p>
            <a:r>
              <a:rPr lang="en-US"/>
              <a:t>Compute options for all types of apps</a:t>
            </a:r>
          </a:p>
        </p:txBody>
      </p:sp>
    </p:spTree>
    <p:extLst>
      <p:ext uri="{BB962C8B-B14F-4D97-AF65-F5344CB8AC3E}">
        <p14:creationId xmlns:p14="http://schemas.microsoft.com/office/powerpoint/2010/main" val="405837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79649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46548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38663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36459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718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206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18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3664661"/>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0" y="1"/>
            <a:ext cx="4951379" cy="1232898"/>
          </a:xfrm>
        </p:spPr>
        <p:txBody>
          <a:bodyPr lIns="393192" tIns="393192" bIns="91440">
            <a:normAutofit/>
          </a:bodyPr>
          <a:lstStyle>
            <a:lvl1pPr marL="0" indent="0">
              <a:buNone/>
              <a:defRPr sz="4400">
                <a:solidFill>
                  <a:schemeClr val="accent6"/>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632315" y="389106"/>
            <a:ext cx="6410460" cy="6468894"/>
          </a:xfrm>
        </p:spPr>
        <p:txBody>
          <a:bodyPr/>
          <a:lstStyle>
            <a:lvl1pPr>
              <a:lnSpc>
                <a:spcPct val="100000"/>
              </a:lnSpc>
              <a:spcAft>
                <a:spcPts val="300"/>
              </a:spcAft>
              <a:defRPr/>
            </a:lvl1pPr>
            <a:lvl2pPr marL="0" indent="0">
              <a:buNone/>
              <a:defRPr/>
            </a:lvl2pPr>
          </a:lstStyle>
          <a:p>
            <a:pPr lvl="1"/>
            <a:r>
              <a:rPr lang="en-US"/>
              <a:t>Second level</a:t>
            </a:r>
          </a:p>
        </p:txBody>
      </p:sp>
    </p:spTree>
    <p:extLst>
      <p:ext uri="{BB962C8B-B14F-4D97-AF65-F5344CB8AC3E}">
        <p14:creationId xmlns:p14="http://schemas.microsoft.com/office/powerpoint/2010/main" val="241285080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83173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630103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Only Blue">
    <p:bg bwMode="ltGray">
      <p:bgRef idx="1001">
        <a:schemeClr val="bg2"/>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33"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981095046"/>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9343918"/>
      </p:ext>
    </p:extLst>
  </p:cSld>
  <p:clrMapOvr>
    <a:masterClrMapping/>
  </p:clrMapOvr>
  <p:transition spd="med">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928588040"/>
      </p:ext>
    </p:extLst>
  </p:cSld>
  <p:clrMapOvr>
    <a:overrideClrMapping bg1="dk1" tx1="lt1" bg2="dk2" tx2="lt2" accent1="accent1" accent2="accent2" accent3="accent3" accent4="accent4" accent5="accent5" accent6="accent6" hlink="hlink" folHlink="folHlink"/>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8331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478069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75711220"/>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41905428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61723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Tree>
    <p:extLst>
      <p:ext uri="{BB962C8B-B14F-4D97-AF65-F5344CB8AC3E}">
        <p14:creationId xmlns:p14="http://schemas.microsoft.com/office/powerpoint/2010/main" val="218991544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71673000"/>
      </p:ext>
    </p:extLst>
  </p:cSld>
  <p:clrMapOvr>
    <a:overrideClrMapping bg1="dk1" tx1="lt1" bg2="dk2" tx2="lt2" accent1="accent1" accent2="accent2" accent3="accent3" accent4="accent4" accent5="accent5" accent6="accent6" hlink="hlink" folHlink="folHlink"/>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77208746"/>
      </p:ext>
    </p:extLst>
  </p:cSld>
  <p:clrMapOvr>
    <a:overrideClrMapping bg1="dk1" tx1="lt1" bg2="dk2" tx2="lt2" accent1="accent1" accent2="accent2" accent3="accent3" accent4="accent4" accent5="accent5" accent6="accent6" hlink="hlink" folHlink="folHlink"/>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4162258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24416348"/>
      </p:ext>
    </p:extLst>
  </p:cSld>
  <p:clrMapOvr>
    <a:overrideClrMapping bg1="dk1" tx1="lt1" bg2="dk2" tx2="lt2" accent1="accent1" accent2="accent2" accent3="accent3" accent4="accent4" accent5="accent5" accent6="accent6" hlink="hlink" folHlink="folHlink"/>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757919"/>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973449"/>
      </p:ext>
    </p:extLst>
  </p:cSld>
  <p:clrMapOvr>
    <a:overrideClrMapping bg1="dk1" tx1="lt1" bg2="dk2" tx2="lt2" accent1="accent1" accent2="accent2" accent3="accent3" accent4="accent4" accent5="accent5" accent6="accent6" hlink="hlink" folHlink="folHlink"/>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22693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249741505"/>
      </p:ext>
    </p:extLst>
  </p:cSld>
  <p:clrMapOvr>
    <a:overrideClrMapping bg1="dk1" tx1="lt1" bg2="dk2" tx2="lt2" accent1="accent1" accent2="accent2" accent3="accent3" accent4="accent4" accent5="accent5" accent6="accent6" hlink="hlink" folHlink="folHlink"/>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76235077"/>
      </p:ext>
    </p:extLst>
  </p:cSld>
  <p:clrMapOvr>
    <a:overrideClrMapping bg1="dk1" tx1="lt1" bg2="dk2" tx2="lt2" accent1="accent1" accent2="accent2" accent3="accent3" accent4="accent4" accent5="accent5" accent6="accent6" hlink="hlink" folHlink="folHlink"/>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8_Title Master: Light">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8001001" y="265175"/>
            <a:ext cx="3931920" cy="1182625"/>
          </a:xfrm>
        </p:spPr>
        <p:txBody>
          <a:bodyPr>
            <a:noAutofit/>
          </a:bodyPr>
          <a:lstStyle>
            <a:lvl1pPr marL="0" indent="1588">
              <a:lnSpc>
                <a:spcPct val="70000"/>
              </a:lnSpc>
              <a:defRPr sz="4000" b="0" baseline="0">
                <a:solidFill>
                  <a:schemeClr val="accent1"/>
                </a:solidFill>
                <a:latin typeface="Arial Black" panose="020B0A04020102020204" pitchFamily="34" charset="0"/>
              </a:defRPr>
            </a:lvl1pPr>
            <a:lvl2pPr marL="55551" indent="0">
              <a:lnSpc>
                <a:spcPct val="80000"/>
              </a:lnSpc>
              <a:spcAft>
                <a:spcPts val="0"/>
              </a:spcAft>
              <a:defRPr sz="2400" b="0" cap="all" baseline="0">
                <a:solidFill>
                  <a:schemeClr val="accent1"/>
                </a:solidFill>
                <a:latin typeface="Arial Black" panose="020B0A04020102020204" pitchFamily="34" charset="0"/>
              </a:defRPr>
            </a:lvl2pPr>
            <a:lvl3pPr marL="55551" indent="0">
              <a:lnSpc>
                <a:spcPct val="80000"/>
              </a:lnSpc>
              <a:spcAft>
                <a:spcPts val="0"/>
              </a:spcAft>
              <a:defRPr sz="1800" b="0" cap="all" baseline="0">
                <a:solidFill>
                  <a:schemeClr val="accent1"/>
                </a:solidFill>
                <a:latin typeface="Arial Black" panose="020B0A04020102020204" pitchFamily="34" charset="0"/>
              </a:defRPr>
            </a:lvl3pPr>
            <a:lvl4pPr marL="55551" indent="0">
              <a:lnSpc>
                <a:spcPct val="80000"/>
              </a:lnSpc>
              <a:buNone/>
              <a:defRPr sz="1800" b="0" cap="all" baseline="0">
                <a:solidFill>
                  <a:schemeClr val="accent1"/>
                </a:solidFill>
                <a:latin typeface="Arial Black" panose="020B0A04020102020204" pitchFamily="34" charset="0"/>
              </a:defRPr>
            </a:lvl4pPr>
            <a:lvl5pPr marL="55551" indent="0">
              <a:lnSpc>
                <a:spcPct val="80000"/>
              </a:lnSpc>
              <a:buNone/>
              <a:defRPr sz="1800" b="0" cap="all" baseline="0">
                <a:solidFill>
                  <a:schemeClr val="accent1"/>
                </a:solidFill>
                <a:latin typeface="Arial Black" panose="020B0A04020102020204" pitchFamily="34" charset="0"/>
              </a:defRPr>
            </a:lvl5pPr>
            <a:lvl6pPr marL="339651" indent="0">
              <a:buNone/>
              <a:defRPr/>
            </a:lvl6pPr>
            <a:lvl7pPr>
              <a:defRPr/>
            </a:lvl7pPr>
            <a:lvl8pPr>
              <a:defRPr/>
            </a:lvl8pPr>
          </a:lstStyle>
          <a:p>
            <a:pPr lvl="0"/>
            <a:r>
              <a:rPr lang="en-US"/>
              <a:t>First level</a:t>
            </a:r>
          </a:p>
        </p:txBody>
      </p:sp>
      <p:sp>
        <p:nvSpPr>
          <p:cNvPr id="7" name="Text Placeholder 6"/>
          <p:cNvSpPr>
            <a:spLocks noGrp="1"/>
          </p:cNvSpPr>
          <p:nvPr>
            <p:ph type="body" sz="quarter" idx="14" hasCustomPrompt="1"/>
          </p:nvPr>
        </p:nvSpPr>
        <p:spPr>
          <a:xfrm>
            <a:off x="8001000" y="1524000"/>
            <a:ext cx="3962400" cy="1447800"/>
          </a:xfrm>
        </p:spPr>
        <p:txBody>
          <a:bodyPr>
            <a:normAutofit/>
          </a:bodyPr>
          <a:lstStyle>
            <a:lvl1pPr marL="0" indent="0">
              <a:defRPr sz="1600" b="0">
                <a:solidFill>
                  <a:schemeClr val="bg1"/>
                </a:solidFill>
                <a:latin typeface="Arial Black" panose="020B0A04020102020204" pitchFamily="34" charset="0"/>
              </a:defRPr>
            </a:lvl1pPr>
            <a:lvl2pPr marL="0" indent="0">
              <a:spcAft>
                <a:spcPts val="0"/>
              </a:spcAft>
              <a:defRPr sz="1600">
                <a:solidFill>
                  <a:schemeClr val="bg1"/>
                </a:solidFill>
                <a:latin typeface="Arial" panose="020B0604020202020204" pitchFamily="34" charset="0"/>
                <a:cs typeface="Arial" panose="020B0604020202020204" pitchFamily="34" charset="0"/>
              </a:defRPr>
            </a:lvl2pPr>
            <a:lvl3pPr marL="0" indent="0">
              <a:lnSpc>
                <a:spcPct val="110000"/>
              </a:lnSpc>
              <a:spcAft>
                <a:spcPts val="600"/>
              </a:spcAft>
              <a:buFont typeface="Arial" panose="020B0604020202020204" pitchFamily="34" charset="0"/>
              <a:buNone/>
              <a:defRPr sz="1600">
                <a:solidFill>
                  <a:schemeClr val="bg1"/>
                </a:solidFill>
                <a:latin typeface="Arial" panose="020B0604020202020204" pitchFamily="34" charset="0"/>
                <a:cs typeface="Arial" panose="020B0604020202020204" pitchFamily="34" charset="0"/>
              </a:defRPr>
            </a:lvl3pPr>
            <a:lvl4pPr marL="0" indent="0">
              <a:lnSpc>
                <a:spcPct val="110000"/>
              </a:lnSpc>
              <a:spcBef>
                <a:spcPts val="0"/>
              </a:spcBef>
              <a:buNone/>
              <a:defRPr sz="1600">
                <a:solidFill>
                  <a:schemeClr val="bg1"/>
                </a:solidFill>
                <a:latin typeface="Arial" panose="020B0604020202020204" pitchFamily="34" charset="0"/>
                <a:cs typeface="Arial" panose="020B0604020202020204" pitchFamily="34" charset="0"/>
              </a:defRPr>
            </a:lvl4pPr>
            <a:lvl5pPr marL="0" indent="0">
              <a:buFont typeface="Arial" panose="020B0604020202020204" pitchFamily="34" charset="0"/>
              <a:buNone/>
              <a:defRPr sz="2000">
                <a:solidFill>
                  <a:schemeClr val="tx1"/>
                </a:solidFill>
              </a:defRPr>
            </a:lvl5pPr>
            <a:lvl6pPr marL="344413" indent="-173000">
              <a:buFont typeface="Graphik" panose="020B0503030202060203" pitchFamily="34" charset="0"/>
              <a:buChar char="–"/>
              <a:defRPr sz="1600">
                <a:solidFill>
                  <a:schemeClr val="tx1"/>
                </a:solidFill>
              </a:defRPr>
            </a:lvl6pPr>
            <a:lvl7pPr marL="0" indent="0">
              <a:defRPr sz="1400" b="1">
                <a:solidFill>
                  <a:schemeClr val="tx1"/>
                </a:solidFill>
                <a:latin typeface="+mj-lt"/>
              </a:defRPr>
            </a:lvl7pPr>
            <a:lvl8pPr marL="0" indent="0">
              <a:defRPr sz="1400" baseline="0">
                <a:solidFill>
                  <a:schemeClr val="tx1"/>
                </a:solidFill>
                <a:latin typeface="+mn-lt"/>
              </a:defRPr>
            </a:lvl8pPr>
            <a:lvl9pPr marL="0" indent="0">
              <a:lnSpc>
                <a:spcPct val="100000"/>
              </a:lnSpc>
              <a:spcAft>
                <a:spcPts val="800"/>
              </a:spcAft>
              <a:defRPr sz="1400">
                <a:solidFill>
                  <a:schemeClr val="tx1"/>
                </a:solidFill>
                <a:latin typeface="+mn-lt"/>
              </a:defRPr>
            </a:lvl9pPr>
          </a:lstStyle>
          <a:p>
            <a:pPr lvl="0"/>
            <a:r>
              <a:rPr lang="en-US"/>
              <a:t>Edit Master text styles</a:t>
            </a:r>
          </a:p>
          <a:p>
            <a:pPr lvl="1"/>
            <a:r>
              <a:rPr lang="en-US"/>
              <a:t>Second level</a:t>
            </a:r>
          </a:p>
          <a:p>
            <a:pPr lvl="2"/>
            <a:r>
              <a:rPr lang="en-US"/>
              <a:t>Third level</a:t>
            </a:r>
          </a:p>
          <a:p>
            <a:pPr lvl="3"/>
            <a:r>
              <a:rPr lang="en-US"/>
              <a:t>Fourth level</a:t>
            </a:r>
          </a:p>
        </p:txBody>
      </p:sp>
      <p:sp>
        <p:nvSpPr>
          <p:cNvPr id="6" name="Footer Placeholder 5"/>
          <p:cNvSpPr>
            <a:spLocks noGrp="1"/>
          </p:cNvSpPr>
          <p:nvPr>
            <p:ph type="ftr" sz="quarter" idx="11"/>
          </p:nvPr>
        </p:nvSpPr>
        <p:spPr>
          <a:xfrm>
            <a:off x="381003" y="6519010"/>
            <a:ext cx="5714999" cy="206375"/>
          </a:xfrm>
          <a:prstGeom prst="rect">
            <a:avLst/>
          </a:prstGeom>
        </p:spPr>
        <p:txBody>
          <a:bodyPr lIns="0" tIns="0" rIns="0" bIns="0"/>
          <a:lstStyle>
            <a:lvl1pPr>
              <a:defRPr sz="1000">
                <a:solidFill>
                  <a:schemeClr val="bg1">
                    <a:lumMod val="65000"/>
                  </a:schemeClr>
                </a:solidFill>
                <a:latin typeface="Arial"/>
                <a:cs typeface="Arial"/>
              </a:defRPr>
            </a:lvl1pPr>
          </a:lstStyle>
          <a:p>
            <a:r>
              <a:rPr lang="en-US"/>
              <a:t>Copyright © 2017 Accenture. All rights reserved.</a:t>
            </a:r>
          </a:p>
        </p:txBody>
      </p:sp>
      <p:sp>
        <p:nvSpPr>
          <p:cNvPr id="9" name="Slide Number Placeholder 6"/>
          <p:cNvSpPr>
            <a:spLocks noGrp="1"/>
          </p:cNvSpPr>
          <p:nvPr>
            <p:ph type="sldNum" sz="quarter" idx="12"/>
          </p:nvPr>
        </p:nvSpPr>
        <p:spPr>
          <a:xfrm>
            <a:off x="11506203" y="6519010"/>
            <a:ext cx="304799" cy="206375"/>
          </a:xfrm>
          <a:prstGeom prst="rect">
            <a:avLst/>
          </a:prstGeom>
        </p:spPr>
        <p:txBody>
          <a:bodyPr lIns="0" tIns="0" rIns="0" bIns="0"/>
          <a:lstStyle>
            <a:lvl1pPr algn="r">
              <a:defRPr sz="1000">
                <a:solidFill>
                  <a:schemeClr val="bg1">
                    <a:lumMod val="65000"/>
                  </a:schemeClr>
                </a:solidFill>
                <a:latin typeface="Arial"/>
                <a:cs typeface="Aria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389265771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Tree>
    <p:extLst>
      <p:ext uri="{BB962C8B-B14F-4D97-AF65-F5344CB8AC3E}">
        <p14:creationId xmlns:p14="http://schemas.microsoft.com/office/powerpoint/2010/main" val="15944606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096001" y="284725"/>
            <a:ext cx="5715000" cy="694446"/>
          </a:xfrm>
        </p:spPr>
        <p:txBody>
          <a:bodyPr/>
          <a:lstStyle>
            <a:lvl1pPr marL="0" indent="0">
              <a:lnSpc>
                <a:spcPct val="85000"/>
              </a:lnSpc>
              <a:spcBef>
                <a:spcPts val="0"/>
              </a:spcBef>
              <a:spcAft>
                <a:spcPts val="0"/>
              </a:spcAft>
              <a:defRPr sz="1600" b="1" cap="all" baseline="0"/>
            </a:lvl1pPr>
            <a:lvl2pPr marL="0" indent="0">
              <a:lnSpc>
                <a:spcPct val="76000"/>
              </a:lnSpc>
              <a:spcBef>
                <a:spcPts val="0"/>
              </a:spcBef>
              <a:spcAft>
                <a:spcPts val="0"/>
              </a:spcAft>
              <a:buNone/>
              <a:defRPr sz="2600" b="0" cap="all" baseline="0">
                <a:latin typeface="Arial Black" panose="020B0A04020102020204" pitchFamily="34" charset="0"/>
              </a:defRPr>
            </a:lvl2pPr>
            <a:lvl3pPr>
              <a:lnSpc>
                <a:spcPct val="75000"/>
              </a:lnSpc>
              <a:spcAft>
                <a:spcPts val="0"/>
              </a:spcAft>
              <a:defRPr sz="2400" cap="all" baseline="0">
                <a:latin typeface="+mj-lt"/>
              </a:defRPr>
            </a:lvl3pPr>
          </a:lstStyle>
          <a:p>
            <a:pPr lvl="0"/>
            <a:r>
              <a:rPr lang="en-US"/>
              <a:t>First subtitle</a:t>
            </a:r>
          </a:p>
          <a:p>
            <a:pPr lvl="1"/>
            <a:r>
              <a:rPr lang="en-US"/>
              <a:t>Second SUBTITLE</a:t>
            </a:r>
          </a:p>
        </p:txBody>
      </p:sp>
      <p:sp>
        <p:nvSpPr>
          <p:cNvPr id="4" name="Title 3"/>
          <p:cNvSpPr>
            <a:spLocks noGrp="1"/>
          </p:cNvSpPr>
          <p:nvPr>
            <p:ph type="title"/>
          </p:nvPr>
        </p:nvSpPr>
        <p:spPr>
          <a:xfrm>
            <a:off x="381002" y="381000"/>
            <a:ext cx="5715001" cy="990601"/>
          </a:xfrm>
        </p:spPr>
        <p:txBody>
          <a:bodyPr/>
          <a:lstStyle/>
          <a:p>
            <a:r>
              <a:rPr lang="en-US"/>
              <a:t>Click to edit Master title style</a:t>
            </a:r>
          </a:p>
        </p:txBody>
      </p:sp>
      <p:sp>
        <p:nvSpPr>
          <p:cNvPr id="12" name="Content Placeholder 11"/>
          <p:cNvSpPr>
            <a:spLocks noGrp="1"/>
          </p:cNvSpPr>
          <p:nvPr>
            <p:ph sz="quarter" idx="18"/>
          </p:nvPr>
        </p:nvSpPr>
        <p:spPr>
          <a:xfrm>
            <a:off x="381001" y="1828803"/>
            <a:ext cx="8572500" cy="1532987"/>
          </a:xfrm>
        </p:spPr>
        <p:txBody>
          <a:bodyPr/>
          <a:lstStyle>
            <a:lvl3pPr marL="514239" indent="-230138">
              <a:buFont typeface="Graphik" panose="020B0503030202060203" pitchFamily="34" charset="0"/>
              <a:buChar char="–"/>
              <a:defRPr/>
            </a:lvl3pPr>
            <a:lvl5pPr marL="857065" indent="-177762">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8" name="Footer Placeholder 5"/>
          <p:cNvSpPr>
            <a:spLocks noGrp="1"/>
          </p:cNvSpPr>
          <p:nvPr>
            <p:ph type="ftr" sz="quarter" idx="11"/>
          </p:nvPr>
        </p:nvSpPr>
        <p:spPr>
          <a:xfrm>
            <a:off x="381003" y="6519010"/>
            <a:ext cx="5714999" cy="206375"/>
          </a:xfrm>
          <a:prstGeom prst="rect">
            <a:avLst/>
          </a:prstGeom>
        </p:spPr>
        <p:txBody>
          <a:bodyPr lIns="0" tIns="0" rIns="0" bIns="0"/>
          <a:lstStyle>
            <a:lvl1pPr>
              <a:defRPr sz="1000">
                <a:solidFill>
                  <a:schemeClr val="bg1">
                    <a:lumMod val="65000"/>
                  </a:schemeClr>
                </a:solidFill>
                <a:latin typeface="Arial"/>
                <a:cs typeface="Arial"/>
              </a:defRPr>
            </a:lvl1pPr>
          </a:lstStyle>
          <a:p>
            <a:r>
              <a:rPr lang="en-US"/>
              <a:t>Copyright © 2017 Accenture. All rights reserved.</a:t>
            </a:r>
          </a:p>
        </p:txBody>
      </p:sp>
      <p:sp>
        <p:nvSpPr>
          <p:cNvPr id="11" name="Slide Number Placeholder 6"/>
          <p:cNvSpPr>
            <a:spLocks noGrp="1"/>
          </p:cNvSpPr>
          <p:nvPr>
            <p:ph type="sldNum" sz="quarter" idx="12"/>
          </p:nvPr>
        </p:nvSpPr>
        <p:spPr>
          <a:xfrm>
            <a:off x="11506203" y="6519010"/>
            <a:ext cx="304799" cy="206375"/>
          </a:xfrm>
          <a:prstGeom prst="rect">
            <a:avLst/>
          </a:prstGeom>
        </p:spPr>
        <p:txBody>
          <a:bodyPr lIns="0" tIns="0" rIns="0" bIns="0"/>
          <a:lstStyle>
            <a:lvl1pPr algn="r">
              <a:defRPr sz="1000">
                <a:solidFill>
                  <a:schemeClr val="bg1">
                    <a:lumMod val="65000"/>
                  </a:schemeClr>
                </a:solidFill>
                <a:latin typeface="Arial"/>
                <a:cs typeface="Arial"/>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243998527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3_2 Titles and Content">
    <p:spTree>
      <p:nvGrpSpPr>
        <p:cNvPr id="1" name=""/>
        <p:cNvGrpSpPr/>
        <p:nvPr/>
      </p:nvGrpSpPr>
      <p:grpSpPr>
        <a:xfrm>
          <a:off x="0" y="0"/>
          <a:ext cx="0" cy="0"/>
          <a:chOff x="0" y="0"/>
          <a:chExt cx="0" cy="0"/>
        </a:xfrm>
      </p:grpSpPr>
      <p:sp>
        <p:nvSpPr>
          <p:cNvPr id="9" name="Text Placeholder 7"/>
          <p:cNvSpPr>
            <a:spLocks noGrp="1"/>
          </p:cNvSpPr>
          <p:nvPr>
            <p:ph type="body" sz="quarter" idx="14" hasCustomPrompt="1"/>
          </p:nvPr>
        </p:nvSpPr>
        <p:spPr>
          <a:xfrm>
            <a:off x="6096001" y="284725"/>
            <a:ext cx="5715000" cy="694446"/>
          </a:xfrm>
        </p:spPr>
        <p:txBody>
          <a:bodyPr/>
          <a:lstStyle>
            <a:lvl1pPr marL="0" indent="0">
              <a:lnSpc>
                <a:spcPct val="85000"/>
              </a:lnSpc>
              <a:spcBef>
                <a:spcPts val="0"/>
              </a:spcBef>
              <a:spcAft>
                <a:spcPts val="0"/>
              </a:spcAft>
              <a:defRPr sz="1600" b="1" cap="all" baseline="0"/>
            </a:lvl1pPr>
            <a:lvl2pPr marL="0" indent="0">
              <a:lnSpc>
                <a:spcPct val="76000"/>
              </a:lnSpc>
              <a:spcBef>
                <a:spcPts val="0"/>
              </a:spcBef>
              <a:spcAft>
                <a:spcPts val="0"/>
              </a:spcAft>
              <a:buNone/>
              <a:defRPr sz="2600" b="0" cap="all" baseline="0">
                <a:latin typeface="Arial Black" panose="020B0A04020102020204" pitchFamily="34" charset="0"/>
              </a:defRPr>
            </a:lvl2pPr>
            <a:lvl3pPr>
              <a:lnSpc>
                <a:spcPct val="75000"/>
              </a:lnSpc>
              <a:spcAft>
                <a:spcPts val="0"/>
              </a:spcAft>
              <a:defRPr sz="2400" cap="all" baseline="0">
                <a:latin typeface="+mj-lt"/>
              </a:defRPr>
            </a:lvl3pPr>
          </a:lstStyle>
          <a:p>
            <a:pPr lvl="0"/>
            <a:r>
              <a:rPr lang="en-US"/>
              <a:t>First subtitle</a:t>
            </a:r>
          </a:p>
          <a:p>
            <a:pPr lvl="1"/>
            <a:r>
              <a:rPr lang="en-US"/>
              <a:t>Second SUBTITLE</a:t>
            </a:r>
          </a:p>
        </p:txBody>
      </p:sp>
      <p:sp>
        <p:nvSpPr>
          <p:cNvPr id="4" name="Title 3"/>
          <p:cNvSpPr>
            <a:spLocks noGrp="1"/>
          </p:cNvSpPr>
          <p:nvPr>
            <p:ph type="title"/>
          </p:nvPr>
        </p:nvSpPr>
        <p:spPr>
          <a:xfrm>
            <a:off x="381002" y="381000"/>
            <a:ext cx="5715001" cy="990601"/>
          </a:xfrm>
          <a:prstGeom prst="rect">
            <a:avLst/>
          </a:prstGeom>
        </p:spPr>
        <p:txBody>
          <a:bodyPr/>
          <a:lstStyle/>
          <a:p>
            <a:r>
              <a:rPr lang="en-US"/>
              <a:t>Click to edit Master title style</a:t>
            </a:r>
          </a:p>
        </p:txBody>
      </p:sp>
      <p:sp>
        <p:nvSpPr>
          <p:cNvPr id="12" name="Content Placeholder 11"/>
          <p:cNvSpPr>
            <a:spLocks noGrp="1"/>
          </p:cNvSpPr>
          <p:nvPr>
            <p:ph sz="quarter" idx="18"/>
          </p:nvPr>
        </p:nvSpPr>
        <p:spPr>
          <a:xfrm>
            <a:off x="381001" y="1828803"/>
            <a:ext cx="8572500" cy="1532987"/>
          </a:xfrm>
        </p:spPr>
        <p:txBody>
          <a:bodyPr/>
          <a:lstStyle>
            <a:lvl2pPr>
              <a:defRPr>
                <a:latin typeface="Arial"/>
                <a:cs typeface="Arial"/>
              </a:defRPr>
            </a:lvl2pPr>
            <a:lvl3pPr marL="514239" indent="-230138">
              <a:buFont typeface="Graphik" panose="020B0503030202060203" pitchFamily="34" charset="0"/>
              <a:buChar char="–"/>
              <a:defRPr>
                <a:latin typeface="Arial"/>
                <a:cs typeface="Arial"/>
              </a:defRPr>
            </a:lvl3pPr>
            <a:lvl5pPr marL="857065" indent="-177762">
              <a:buFont typeface="Graphik" panose="020B0503030202060203" pitchFamily="34" charset="0"/>
              <a:buChar char="–"/>
              <a:defRPr/>
            </a:lvl5pPr>
          </a:lstStyle>
          <a:p>
            <a:pPr lvl="0"/>
            <a:r>
              <a:rPr lang="en-US"/>
              <a:t>Click to edit Master text styles</a:t>
            </a:r>
          </a:p>
          <a:p>
            <a:pPr lvl="1"/>
            <a:r>
              <a:rPr lang="en-US"/>
              <a:t>Second level</a:t>
            </a:r>
          </a:p>
          <a:p>
            <a:pPr lvl="2"/>
            <a:r>
              <a:rPr lang="en-US"/>
              <a:t>Third level</a:t>
            </a:r>
          </a:p>
        </p:txBody>
      </p:sp>
      <p:sp>
        <p:nvSpPr>
          <p:cNvPr id="13" name="Footer Placeholder 5"/>
          <p:cNvSpPr>
            <a:spLocks noGrp="1"/>
          </p:cNvSpPr>
          <p:nvPr>
            <p:ph type="ftr" sz="quarter" idx="11"/>
          </p:nvPr>
        </p:nvSpPr>
        <p:spPr>
          <a:xfrm>
            <a:off x="381003" y="6519010"/>
            <a:ext cx="5714999" cy="206375"/>
          </a:xfrm>
          <a:prstGeom prst="rect">
            <a:avLst/>
          </a:prstGeom>
        </p:spPr>
        <p:txBody>
          <a:bodyPr lIns="0" tIns="0" rIns="0" bIns="0"/>
          <a:lstStyle>
            <a:lvl1pPr>
              <a:defRPr sz="1000">
                <a:solidFill>
                  <a:schemeClr val="bg1">
                    <a:lumMod val="65000"/>
                  </a:schemeClr>
                </a:solidFill>
                <a:latin typeface="Arial"/>
                <a:cs typeface="Arial"/>
              </a:defRPr>
            </a:lvl1pPr>
          </a:lstStyle>
          <a:p>
            <a:r>
              <a:rPr lang="en-US">
                <a:solidFill>
                  <a:prstClr val="white">
                    <a:lumMod val="65000"/>
                  </a:prstClr>
                </a:solidFill>
              </a:rPr>
              <a:t>Copyright © 2017 Accenture. All rights reserved.</a:t>
            </a:r>
          </a:p>
        </p:txBody>
      </p:sp>
      <p:sp>
        <p:nvSpPr>
          <p:cNvPr id="14" name="Slide Number Placeholder 6"/>
          <p:cNvSpPr>
            <a:spLocks noGrp="1"/>
          </p:cNvSpPr>
          <p:nvPr>
            <p:ph type="sldNum" sz="quarter" idx="12"/>
          </p:nvPr>
        </p:nvSpPr>
        <p:spPr>
          <a:xfrm>
            <a:off x="11506203" y="6519010"/>
            <a:ext cx="304799" cy="206375"/>
          </a:xfrm>
          <a:prstGeom prst="rect">
            <a:avLst/>
          </a:prstGeom>
        </p:spPr>
        <p:txBody>
          <a:bodyPr lIns="0" tIns="0" rIns="0" bIns="0"/>
          <a:lstStyle>
            <a:lvl1pPr algn="r">
              <a:defRPr sz="1000">
                <a:solidFill>
                  <a:schemeClr val="bg1">
                    <a:lumMod val="65000"/>
                  </a:schemeClr>
                </a:solidFill>
                <a:latin typeface="Arial"/>
                <a:cs typeface="Arial"/>
              </a:defRPr>
            </a:lvl1pPr>
          </a:lstStyle>
          <a:p>
            <a:fld id="{4F9AC08D-23A9-440E-BCB9-AA1E9877CC38}" type="slidenum">
              <a:rPr lang="en-US" smtClean="0">
                <a:solidFill>
                  <a:prstClr val="white">
                    <a:lumMod val="65000"/>
                  </a:prstClr>
                </a:solidFill>
              </a:rPr>
              <a:pPr/>
              <a:t>‹#›</a:t>
            </a:fld>
            <a:endParaRPr lang="en-US">
              <a:solidFill>
                <a:prstClr val="white">
                  <a:lumMod val="65000"/>
                </a:prstClr>
              </a:solidFill>
            </a:endParaRPr>
          </a:p>
        </p:txBody>
      </p:sp>
    </p:spTree>
    <p:extLst>
      <p:ext uri="{BB962C8B-B14F-4D97-AF65-F5344CB8AC3E}">
        <p14:creationId xmlns:p14="http://schemas.microsoft.com/office/powerpoint/2010/main" val="252355416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
        <p:nvSpPr>
          <p:cNvPr id="3" name="Text Placeholder 2">
            <a:extLst>
              <a:ext uri="{FF2B5EF4-FFF2-40B4-BE49-F238E27FC236}">
                <a16:creationId xmlns:a16="http://schemas.microsoft.com/office/drawing/2014/main" id="{47D21F7F-CA5F-4609-9E53-094261A2A868}"/>
              </a:ext>
            </a:extLst>
          </p:cNvPr>
          <p:cNvSpPr>
            <a:spLocks noGrp="1"/>
          </p:cNvSpPr>
          <p:nvPr>
            <p:ph type="body" sz="quarter" idx="13" hasCustomPrompt="1"/>
          </p:nvPr>
        </p:nvSpPr>
        <p:spPr>
          <a:xfrm>
            <a:off x="7888830" y="285842"/>
            <a:ext cx="3944254" cy="543185"/>
          </a:xfrm>
          <a:noFill/>
        </p:spPr>
        <p:txBody>
          <a:bodyPr vert="horz" wrap="square" lIns="164592" tIns="109728" rIns="164592" bIns="109728" rtlCol="0">
            <a:spAutoFit/>
          </a:bodyPr>
          <a:lstStyle>
            <a:lvl1pPr marL="0" indent="0" algn="r">
              <a:buNone/>
              <a:defRPr lang="en-US" sz="2353" dirty="0">
                <a:gradFill>
                  <a:gsLst>
                    <a:gs pos="91000">
                      <a:schemeClr val="tx1"/>
                    </a:gs>
                    <a:gs pos="0">
                      <a:schemeClr val="tx1"/>
                    </a:gs>
                  </a:gsLst>
                  <a:lin ang="5400000" scaled="0"/>
                </a:gradFill>
                <a:latin typeface="+mn-lt"/>
              </a:defRPr>
            </a:lvl1pPr>
          </a:lstStyle>
          <a:p>
            <a:pPr marL="224097" lvl="0" indent="-224097">
              <a:spcBef>
                <a:spcPts val="0"/>
              </a:spcBef>
            </a:pPr>
            <a:r>
              <a:rPr lang="en-US"/>
              <a:t>Session Code</a:t>
            </a:r>
          </a:p>
        </p:txBody>
      </p:sp>
    </p:spTree>
    <p:extLst>
      <p:ext uri="{BB962C8B-B14F-4D97-AF65-F5344CB8AC3E}">
        <p14:creationId xmlns:p14="http://schemas.microsoft.com/office/powerpoint/2010/main" val="3570123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Light: Titles &amp; Big Image">
    <p:spTree>
      <p:nvGrpSpPr>
        <p:cNvPr id="1" name=""/>
        <p:cNvGrpSpPr/>
        <p:nvPr/>
      </p:nvGrpSpPr>
      <p:grpSpPr>
        <a:xfrm>
          <a:off x="0" y="0"/>
          <a:ext cx="0" cy="0"/>
          <a:chOff x="0" y="0"/>
          <a:chExt cx="0" cy="0"/>
        </a:xfrm>
      </p:grpSpPr>
      <p:sp>
        <p:nvSpPr>
          <p:cNvPr id="178" name="SLIDE TITLE"/>
          <p:cNvSpPr txBox="1">
            <a:spLocks noGrp="1"/>
          </p:cNvSpPr>
          <p:nvPr>
            <p:ph type="body" sz="quarter" idx="13"/>
          </p:nvPr>
        </p:nvSpPr>
        <p:spPr>
          <a:xfrm>
            <a:off x="-2248" y="-1895"/>
            <a:ext cx="3175001" cy="107757"/>
          </a:xfrm>
          <a:prstGeom prst="rect">
            <a:avLst/>
          </a:prstGeom>
          <a:solidFill>
            <a:srgbClr val="424242"/>
          </a:solidFill>
        </p:spPr>
        <p:txBody>
          <a:bodyPr lIns="0" tIns="0" rIns="0" bIns="0" anchor="t"/>
          <a:lstStyle>
            <a:lvl1pPr marL="0" indent="0" algn="ctr" defTabSz="412711">
              <a:lnSpc>
                <a:spcPct val="70000"/>
              </a:lnSpc>
              <a:spcBef>
                <a:spcPts val="0"/>
              </a:spcBef>
              <a:buSzTx/>
              <a:buNone/>
              <a:defRPr sz="1500" b="1" spc="75" baseline="-33333">
                <a:solidFill>
                  <a:srgbClr val="FFFFFF"/>
                </a:solidFill>
              </a:defRPr>
            </a:lvl1pPr>
          </a:lstStyle>
          <a:p>
            <a:r>
              <a:t>SLIDE TITLE</a:t>
            </a:r>
          </a:p>
        </p:txBody>
      </p:sp>
      <p:sp>
        <p:nvSpPr>
          <p:cNvPr id="179" name="Main message for this slide goes here"/>
          <p:cNvSpPr txBox="1">
            <a:spLocks noGrp="1"/>
          </p:cNvSpPr>
          <p:nvPr>
            <p:ph type="body" sz="quarter" idx="14"/>
          </p:nvPr>
        </p:nvSpPr>
        <p:spPr>
          <a:xfrm>
            <a:off x="-70808" y="5904316"/>
            <a:ext cx="12333615" cy="952500"/>
          </a:xfrm>
          <a:prstGeom prst="rect">
            <a:avLst/>
          </a:prstGeom>
          <a:solidFill>
            <a:srgbClr val="424242"/>
          </a:solidFill>
        </p:spPr>
        <p:txBody>
          <a:bodyPr>
            <a:noAutofit/>
          </a:bodyPr>
          <a:lstStyle>
            <a:lvl1pPr marL="0" indent="0" algn="ctr" defTabSz="412711">
              <a:lnSpc>
                <a:spcPct val="70000"/>
              </a:lnSpc>
              <a:spcBef>
                <a:spcPts val="0"/>
              </a:spcBef>
              <a:buSzTx/>
              <a:buNone/>
              <a:defRPr sz="3000" b="1" baseline="25000">
                <a:solidFill>
                  <a:srgbClr val="FFFFFF"/>
                </a:solidFill>
              </a:defRPr>
            </a:lvl1pPr>
          </a:lstStyle>
          <a:p>
            <a:r>
              <a:t>Main message for this slide goes here</a:t>
            </a:r>
          </a:p>
        </p:txBody>
      </p:sp>
      <p:sp>
        <p:nvSpPr>
          <p:cNvPr id="180" name="Image"/>
          <p:cNvSpPr>
            <a:spLocks noGrp="1"/>
          </p:cNvSpPr>
          <p:nvPr>
            <p:ph type="pic" idx="15"/>
          </p:nvPr>
        </p:nvSpPr>
        <p:spPr>
          <a:xfrm>
            <a:off x="2151010" y="501635"/>
            <a:ext cx="7616075" cy="5038205"/>
          </a:xfrm>
          <a:prstGeom prst="rect">
            <a:avLst/>
          </a:prstGeom>
        </p:spPr>
        <p:txBody>
          <a:bodyPr lIns="91439" tIns="45719" rIns="91439" bIns="45719" anchor="t">
            <a:noAutofit/>
          </a:bodyPr>
          <a:lstStyle/>
          <a:p>
            <a:endParaRPr/>
          </a:p>
        </p:txBody>
      </p:sp>
      <p:sp>
        <p:nvSpPr>
          <p:cNvPr id="181" name="Slide Number"/>
          <p:cNvSpPr txBox="1">
            <a:spLocks noGrp="1"/>
          </p:cNvSpPr>
          <p:nvPr>
            <p:ph type="sldNum" sz="quarter" idx="2"/>
          </p:nvPr>
        </p:nvSpPr>
        <p:spPr>
          <a:prstGeom prst="rect">
            <a:avLst/>
          </a:prstGeom>
        </p:spPr>
        <p:txBody>
          <a:bodyPr/>
          <a:lstStyle/>
          <a:p>
            <a:pPr defTabSz="914367">
              <a:defRPr/>
            </a:pPr>
            <a:fld id="{86CB4B4D-7CA3-9044-876B-883B54F8677D}" type="slidenum">
              <a:rPr lang="en-US" sz="1765" smtClean="0">
                <a:solidFill>
                  <a:srgbClr val="353535"/>
                </a:solidFill>
              </a:rPr>
              <a:pPr defTabSz="914367">
                <a:defRPr/>
              </a:pPr>
              <a:t>‹#›</a:t>
            </a:fld>
            <a:endParaRPr lang="en-US" sz="1765">
              <a:solidFill>
                <a:srgbClr val="353535"/>
              </a:solidFill>
            </a:endParaRPr>
          </a:p>
        </p:txBody>
      </p:sp>
    </p:spTree>
    <p:extLst>
      <p:ext uri="{BB962C8B-B14F-4D97-AF65-F5344CB8AC3E}">
        <p14:creationId xmlns:p14="http://schemas.microsoft.com/office/powerpoint/2010/main" val="184117731"/>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021411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t="10" b="10"/>
          <a:stretch/>
        </p:blipFill>
        <p:spPr>
          <a:xfrm>
            <a:off x="2044" y="664"/>
            <a:ext cx="12187911" cy="6856672"/>
          </a:xfrm>
          <a:prstGeom prst="rect">
            <a:avLst/>
          </a:prstGeom>
        </p:spPr>
      </p:pic>
      <p:sp>
        <p:nvSpPr>
          <p:cNvPr id="4" name="Rectangle 3"/>
          <p:cNvSpPr/>
          <p:nvPr userDrawn="1"/>
        </p:nvSpPr>
        <p:spPr bwMode="auto">
          <a:xfrm>
            <a:off x="269302" y="2077813"/>
            <a:ext cx="6274974" cy="3586208"/>
          </a:xfrm>
          <a:prstGeom prst="rect">
            <a:avLst/>
          </a:prstGeom>
          <a:solidFill>
            <a:srgbClr val="FFFFFF">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75159">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gradFill>
                  <a:gsLst>
                    <a:gs pos="75159">
                      <a:srgbClr val="353535"/>
                    </a:gs>
                    <a:gs pos="46000">
                      <a:srgbClr val="353535"/>
                    </a:gs>
                  </a:gsLst>
                  <a:lin ang="5400000" scaled="0"/>
                </a:gradFill>
                <a:latin typeface="+mn-lt"/>
              </a:defRPr>
            </a:lvl1pPr>
          </a:lstStyle>
          <a:p>
            <a:pPr lvl="0"/>
            <a:r>
              <a:rPr lang="en-US" dirty="0"/>
              <a:t>Speaker name</a:t>
            </a:r>
          </a:p>
        </p:txBody>
      </p:sp>
      <p:pic>
        <p:nvPicPr>
          <p:cNvPr id="13" name="Picture 12"/>
          <p:cNvPicPr>
            <a:picLocks noChangeAspect="1"/>
          </p:cNvPicPr>
          <p:nvPr userDrawn="1"/>
        </p:nvPicPr>
        <p:blipFill>
          <a:blip r:embed="rId3"/>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359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717275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pic>
        <p:nvPicPr>
          <p:cNvPr id="14" name="Picture 13"/>
          <p:cNvPicPr>
            <a:picLocks noChangeAspect="1"/>
          </p:cNvPicPr>
          <p:nvPr userDrawn="1"/>
        </p:nvPicPr>
        <p:blipFill rotWithShape="1">
          <a:blip r:embed="rId3"/>
          <a:srcRect l="43732" t="10" b="10"/>
          <a:stretch/>
        </p:blipFill>
        <p:spPr>
          <a:xfrm>
            <a:off x="5332108" y="664"/>
            <a:ext cx="6857847" cy="6856672"/>
          </a:xfrm>
          <a:prstGeom prst="rect">
            <a:avLst/>
          </a:prstGeom>
        </p:spPr>
      </p:pic>
    </p:spTree>
    <p:extLst>
      <p:ext uri="{BB962C8B-B14F-4D97-AF65-F5344CB8AC3E}">
        <p14:creationId xmlns:p14="http://schemas.microsoft.com/office/powerpoint/2010/main" val="2633649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492271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80000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Tree>
    <p:extLst>
      <p:ext uri="{BB962C8B-B14F-4D97-AF65-F5344CB8AC3E}">
        <p14:creationId xmlns:p14="http://schemas.microsoft.com/office/powerpoint/2010/main" val="2810473508"/>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4126684221"/>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679464948"/>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73342632"/>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77473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894816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67633873"/>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27074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584510341"/>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2975460"/>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3404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Tree>
    <p:extLst>
      <p:ext uri="{BB962C8B-B14F-4D97-AF65-F5344CB8AC3E}">
        <p14:creationId xmlns:p14="http://schemas.microsoft.com/office/powerpoint/2010/main" val="3175309266"/>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9181365"/>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41816772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276170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Title/sub-title_green">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Tree>
    <p:extLst>
      <p:ext uri="{BB962C8B-B14F-4D97-AF65-F5344CB8AC3E}">
        <p14:creationId xmlns:p14="http://schemas.microsoft.com/office/powerpoint/2010/main" val="7347748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Title/sub-title_light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Tree>
    <p:extLst>
      <p:ext uri="{BB962C8B-B14F-4D97-AF65-F5344CB8AC3E}">
        <p14:creationId xmlns:p14="http://schemas.microsoft.com/office/powerpoint/2010/main" val="16897749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Title/sub-title_teal">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Tree>
    <p:extLst>
      <p:ext uri="{BB962C8B-B14F-4D97-AF65-F5344CB8AC3E}">
        <p14:creationId xmlns:p14="http://schemas.microsoft.com/office/powerpoint/2010/main" val="34328136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Title/sub-title_drak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Tree>
    <p:extLst>
      <p:ext uri="{BB962C8B-B14F-4D97-AF65-F5344CB8AC3E}">
        <p14:creationId xmlns:p14="http://schemas.microsoft.com/office/powerpoint/2010/main" val="3536848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 (Optional)</a:t>
            </a:r>
          </a:p>
        </p:txBody>
      </p:sp>
      <p:sp>
        <p:nvSpPr>
          <p:cNvPr id="3" name="Picture Placeholder 2"/>
          <p:cNvSpPr>
            <a:spLocks noGrp="1"/>
          </p:cNvSpPr>
          <p:nvPr>
            <p:ph type="pic" sz="quarter" idx="11" hasCustomPrompt="1"/>
          </p:nvPr>
        </p:nvSpPr>
        <p:spPr>
          <a:xfrm>
            <a:off x="1926128" y="2246651"/>
            <a:ext cx="1381125" cy="1381125"/>
          </a:xfrm>
        </p:spPr>
        <p:txBody>
          <a:bodyPr/>
          <a:lstStyle>
            <a:lvl1pPr marL="0" indent="0">
              <a:buNone/>
              <a:defRPr/>
            </a:lvl1pPr>
          </a:lstStyle>
          <a:p>
            <a:r>
              <a:rPr lang="en-US"/>
              <a:t>icon</a:t>
            </a:r>
          </a:p>
        </p:txBody>
      </p:sp>
      <p:cxnSp>
        <p:nvCxnSpPr>
          <p:cNvPr id="5" name="Straight Connector 4"/>
          <p:cNvCxnSpPr/>
          <p:nvPr userDrawn="1"/>
        </p:nvCxnSpPr>
        <p:spPr>
          <a:xfrm>
            <a:off x="1176828" y="3881337"/>
            <a:ext cx="2879387"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2"/>
          </p:nvPr>
        </p:nvSpPr>
        <p:spPr>
          <a:xfrm>
            <a:off x="1176828" y="4105275"/>
            <a:ext cx="2879725" cy="2255838"/>
          </a:xfrm>
        </p:spPr>
        <p:txBody>
          <a:bodyPr/>
          <a:lstStyle>
            <a:lvl1pPr marL="0" indent="0">
              <a:buNone/>
              <a:defRPr/>
            </a:lvl1pPr>
          </a:lstStyle>
          <a:p>
            <a:pPr lvl="0"/>
            <a:r>
              <a:rPr lang="en-US"/>
              <a:t>Click to edit Master text styles</a:t>
            </a:r>
          </a:p>
        </p:txBody>
      </p:sp>
      <p:sp>
        <p:nvSpPr>
          <p:cNvPr id="11" name="Picture Placeholder 2"/>
          <p:cNvSpPr>
            <a:spLocks noGrp="1"/>
          </p:cNvSpPr>
          <p:nvPr>
            <p:ph type="pic" sz="quarter" idx="13" hasCustomPrompt="1"/>
          </p:nvPr>
        </p:nvSpPr>
        <p:spPr>
          <a:xfrm>
            <a:off x="5458721" y="2246651"/>
            <a:ext cx="1381125" cy="1381125"/>
          </a:xfrm>
        </p:spPr>
        <p:txBody>
          <a:bodyPr/>
          <a:lstStyle>
            <a:lvl1pPr marL="0" indent="0">
              <a:buNone/>
              <a:defRPr/>
            </a:lvl1pPr>
          </a:lstStyle>
          <a:p>
            <a:r>
              <a:rPr lang="en-US"/>
              <a:t>icon</a:t>
            </a:r>
          </a:p>
        </p:txBody>
      </p:sp>
      <p:cxnSp>
        <p:nvCxnSpPr>
          <p:cNvPr id="12" name="Straight Connector 11"/>
          <p:cNvCxnSpPr/>
          <p:nvPr userDrawn="1"/>
        </p:nvCxnSpPr>
        <p:spPr>
          <a:xfrm>
            <a:off x="4709590" y="3881337"/>
            <a:ext cx="2879387"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8"/>
          <p:cNvSpPr>
            <a:spLocks noGrp="1"/>
          </p:cNvSpPr>
          <p:nvPr>
            <p:ph type="body" sz="quarter" idx="14"/>
          </p:nvPr>
        </p:nvSpPr>
        <p:spPr>
          <a:xfrm>
            <a:off x="4709421" y="4105275"/>
            <a:ext cx="2879725" cy="2255838"/>
          </a:xfrm>
        </p:spPr>
        <p:txBody>
          <a:bodyPr/>
          <a:lstStyle>
            <a:lvl1pPr marL="0" indent="0">
              <a:buNone/>
              <a:defRPr/>
            </a:lvl1pPr>
          </a:lstStyle>
          <a:p>
            <a:pPr lvl="0"/>
            <a:r>
              <a:rPr lang="en-US"/>
              <a:t>Click to edit Master text styles</a:t>
            </a:r>
          </a:p>
        </p:txBody>
      </p:sp>
      <p:sp>
        <p:nvSpPr>
          <p:cNvPr id="14" name="Picture Placeholder 2"/>
          <p:cNvSpPr>
            <a:spLocks noGrp="1"/>
          </p:cNvSpPr>
          <p:nvPr>
            <p:ph type="pic" sz="quarter" idx="15" hasCustomPrompt="1"/>
          </p:nvPr>
        </p:nvSpPr>
        <p:spPr>
          <a:xfrm>
            <a:off x="8991314" y="2246651"/>
            <a:ext cx="1381125" cy="1381125"/>
          </a:xfrm>
        </p:spPr>
        <p:txBody>
          <a:bodyPr/>
          <a:lstStyle>
            <a:lvl1pPr marL="0" indent="0">
              <a:buNone/>
              <a:defRPr/>
            </a:lvl1pPr>
          </a:lstStyle>
          <a:p>
            <a:r>
              <a:rPr lang="en-US"/>
              <a:t>icon</a:t>
            </a:r>
          </a:p>
        </p:txBody>
      </p:sp>
      <p:cxnSp>
        <p:nvCxnSpPr>
          <p:cNvPr id="15" name="Straight Connector 14"/>
          <p:cNvCxnSpPr/>
          <p:nvPr userDrawn="1"/>
        </p:nvCxnSpPr>
        <p:spPr>
          <a:xfrm>
            <a:off x="8242352" y="3881337"/>
            <a:ext cx="2879387"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8"/>
          <p:cNvSpPr>
            <a:spLocks noGrp="1"/>
          </p:cNvSpPr>
          <p:nvPr>
            <p:ph type="body" sz="quarter" idx="16"/>
          </p:nvPr>
        </p:nvSpPr>
        <p:spPr>
          <a:xfrm>
            <a:off x="8242014" y="4105275"/>
            <a:ext cx="2879725" cy="2255838"/>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1609817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all graphic Layout">
    <p:bg>
      <p:bgPr>
        <a:solidFill>
          <a:schemeClr val="bg1">
            <a:lumMod val="85000"/>
          </a:schemeClr>
        </a:solidFill>
        <a:effectLst/>
      </p:bgPr>
    </p:bg>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182880" y="0"/>
            <a:ext cx="12009120" cy="685800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 name="Rectangle 2"/>
          <p:cNvSpPr/>
          <p:nvPr userDrawn="1"/>
        </p:nvSpPr>
        <p:spPr>
          <a:xfrm>
            <a:off x="0" y="-1"/>
            <a:ext cx="3840480" cy="685800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487680" y="365760"/>
            <a:ext cx="3048000" cy="914096"/>
          </a:xfrm>
        </p:spPr>
        <p:txBody>
          <a:bodyPr/>
          <a:lstStyle>
            <a:lvl1pPr>
              <a:defRPr sz="2200" baseline="0">
                <a:solidFill>
                  <a:schemeClr val="tx1"/>
                </a:solidFill>
              </a:defRPr>
            </a:lvl1pPr>
          </a:lstStyle>
          <a:p>
            <a:r>
              <a:rPr lang="en-US"/>
              <a:t>Click to add title of the research graphic</a:t>
            </a:r>
          </a:p>
        </p:txBody>
      </p:sp>
      <p:sp>
        <p:nvSpPr>
          <p:cNvPr id="5" name="Content Placeholder 4"/>
          <p:cNvSpPr>
            <a:spLocks noGrp="1"/>
          </p:cNvSpPr>
          <p:nvPr>
            <p:ph sz="quarter" idx="10" hasCustomPrompt="1"/>
          </p:nvPr>
        </p:nvSpPr>
        <p:spPr>
          <a:xfrm>
            <a:off x="4145280" y="2971224"/>
            <a:ext cx="7741920" cy="433965"/>
          </a:xfrm>
        </p:spPr>
        <p:txBody>
          <a:bodyPr anchor="ctr"/>
          <a:lstStyle>
            <a:lvl1pPr marL="0" indent="0" algn="ctr">
              <a:buNone/>
              <a:defRPr sz="1800"/>
            </a:lvl1pPr>
            <a:lvl3pPr>
              <a:buClr>
                <a:schemeClr val="tx2"/>
              </a:buClr>
              <a:defRPr/>
            </a:lvl3pPr>
            <a:lvl4pPr>
              <a:buClr>
                <a:schemeClr val="tx2"/>
              </a:buClr>
              <a:defRPr/>
            </a:lvl4pPr>
            <a:lvl5pPr>
              <a:buClr>
                <a:schemeClr val="tx2"/>
              </a:buClr>
              <a:defRPr/>
            </a:lvl5pPr>
          </a:lstStyle>
          <a:p>
            <a:pPr lvl="0"/>
            <a:r>
              <a:rPr lang="en-US"/>
              <a:t>Click icon to add a research graphic</a:t>
            </a:r>
          </a:p>
        </p:txBody>
      </p:sp>
      <p:sp>
        <p:nvSpPr>
          <p:cNvPr id="6" name="Source line"/>
          <p:cNvSpPr>
            <a:spLocks noGrp="1"/>
          </p:cNvSpPr>
          <p:nvPr>
            <p:ph type="body" sz="half" idx="2" hasCustomPrompt="1"/>
          </p:nvPr>
        </p:nvSpPr>
        <p:spPr>
          <a:xfrm>
            <a:off x="4145280" y="6077637"/>
            <a:ext cx="7741920" cy="323165"/>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Source line (will not appear in presentation mode if left blank)</a:t>
            </a:r>
          </a:p>
        </p:txBody>
      </p:sp>
    </p:spTree>
    <p:extLst>
      <p:ext uri="{BB962C8B-B14F-4D97-AF65-F5344CB8AC3E}">
        <p14:creationId xmlns:p14="http://schemas.microsoft.com/office/powerpoint/2010/main" val="2140187986"/>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43013"/>
            <a:ext cx="12192000" cy="1655829"/>
          </a:xfrm>
        </p:spPr>
        <p:txBody>
          <a:bodyPr lIns="393192" rIns="182880" bIns="91440">
            <a:normAutofit/>
          </a:bodyPr>
          <a:lstStyle>
            <a:lvl1pPr marL="0" indent="0">
              <a:buNone/>
              <a:defRPr sz="2000">
                <a:solidFill>
                  <a:schemeClr val="tx1"/>
                </a:solidFill>
                <a:latin typeface="+mj-lt"/>
              </a:defRPr>
            </a:lvl1pPr>
            <a:lvl2pPr marL="457200" indent="0">
              <a:buNone/>
              <a:defRPr/>
            </a:lvl2pPr>
          </a:lstStyle>
          <a:p>
            <a:pPr lvl="0"/>
            <a:r>
              <a:rPr lang="en-US"/>
              <a:t>Body text</a:t>
            </a:r>
          </a:p>
        </p:txBody>
      </p:sp>
      <p:sp>
        <p:nvSpPr>
          <p:cNvPr id="4" name="Table Placeholder 3"/>
          <p:cNvSpPr>
            <a:spLocks noGrp="1"/>
          </p:cNvSpPr>
          <p:nvPr>
            <p:ph type="tbl" sz="quarter" idx="12"/>
          </p:nvPr>
        </p:nvSpPr>
        <p:spPr>
          <a:xfrm>
            <a:off x="418288" y="2898775"/>
            <a:ext cx="11332725" cy="3959225"/>
          </a:xfrm>
        </p:spPr>
        <p:txBody>
          <a:bodyPr>
            <a:normAutofit/>
          </a:bodyPr>
          <a:lstStyle>
            <a:lvl1pPr marL="0" indent="0">
              <a:buNone/>
              <a:defRPr sz="1600"/>
            </a:lvl1pPr>
          </a:lstStyle>
          <a:p>
            <a:endParaRPr lang="en-US"/>
          </a:p>
        </p:txBody>
      </p:sp>
    </p:spTree>
    <p:extLst>
      <p:ext uri="{BB962C8B-B14F-4D97-AF65-F5344CB8AC3E}">
        <p14:creationId xmlns:p14="http://schemas.microsoft.com/office/powerpoint/2010/main" val="14866063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8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157413"/>
            <a:ext cx="12192000" cy="4700587"/>
          </a:xfrm>
        </p:spPr>
        <p:txBody>
          <a:bodyPr lIns="393192" tIns="91440" bIns="91440">
            <a:normAutofit/>
          </a:bodyPr>
          <a:lstStyle>
            <a:lvl1pPr marL="0" indent="0">
              <a:buNone/>
              <a:defRPr sz="2000">
                <a:solidFill>
                  <a:schemeClr val="tx1"/>
                </a:solidFill>
              </a:defRPr>
            </a:lvl1pPr>
          </a:lstStyle>
          <a:p>
            <a:pPr lvl="0"/>
            <a:r>
              <a:rPr lang="en-US"/>
              <a:t>Body copy</a:t>
            </a:r>
          </a:p>
        </p:txBody>
      </p:sp>
    </p:spTree>
    <p:extLst>
      <p:ext uri="{BB962C8B-B14F-4D97-AF65-F5344CB8AC3E}">
        <p14:creationId xmlns:p14="http://schemas.microsoft.com/office/powerpoint/2010/main" val="6485569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157413"/>
            <a:ext cx="12192000" cy="4700587"/>
          </a:xfrm>
        </p:spPr>
        <p:txBody>
          <a:bodyPr lIns="393192" tIns="91440" bIns="91440">
            <a:normAutofit/>
          </a:bodyPr>
          <a:lstStyle>
            <a:lvl1pPr marL="0" indent="0">
              <a:buNone/>
              <a:defRPr sz="2000">
                <a:solidFill>
                  <a:schemeClr val="tx1"/>
                </a:solidFill>
              </a:defRPr>
            </a:lvl1pPr>
          </a:lstStyle>
          <a:p>
            <a:pPr lvl="0"/>
            <a:r>
              <a:rPr lang="en-US"/>
              <a:t>Body copy</a:t>
            </a:r>
          </a:p>
        </p:txBody>
      </p:sp>
    </p:spTree>
    <p:extLst>
      <p:ext uri="{BB962C8B-B14F-4D97-AF65-F5344CB8AC3E}">
        <p14:creationId xmlns:p14="http://schemas.microsoft.com/office/powerpoint/2010/main" val="39054370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157413"/>
            <a:ext cx="12192000" cy="4700587"/>
          </a:xfrm>
        </p:spPr>
        <p:txBody>
          <a:bodyPr lIns="393192" tIns="91440" bIns="91440">
            <a:normAutofit/>
          </a:bodyPr>
          <a:lstStyle>
            <a:lvl1pPr marL="0" indent="0">
              <a:buNone/>
              <a:defRPr sz="2000">
                <a:solidFill>
                  <a:schemeClr val="tx1"/>
                </a:solidFill>
              </a:defRPr>
            </a:lvl1pPr>
          </a:lstStyle>
          <a:p>
            <a:pPr lvl="0"/>
            <a:r>
              <a:rPr lang="en-US"/>
              <a:t>Body copy</a:t>
            </a:r>
          </a:p>
        </p:txBody>
      </p:sp>
    </p:spTree>
    <p:extLst>
      <p:ext uri="{BB962C8B-B14F-4D97-AF65-F5344CB8AC3E}">
        <p14:creationId xmlns:p14="http://schemas.microsoft.com/office/powerpoint/2010/main" val="9593996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4"/>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157413"/>
            <a:ext cx="12192000" cy="4700587"/>
          </a:xfrm>
        </p:spPr>
        <p:txBody>
          <a:bodyPr lIns="393192" tIns="91440" bIns="91440">
            <a:normAutofit/>
          </a:bodyPr>
          <a:lstStyle>
            <a:lvl1pPr marL="0" indent="0">
              <a:buNone/>
              <a:defRPr sz="2000">
                <a:solidFill>
                  <a:schemeClr val="tx1"/>
                </a:solidFill>
              </a:defRPr>
            </a:lvl1pPr>
          </a:lstStyle>
          <a:p>
            <a:pPr lvl="0"/>
            <a:r>
              <a:rPr lang="en-US"/>
              <a:t>Body copy</a:t>
            </a:r>
          </a:p>
        </p:txBody>
      </p:sp>
    </p:spTree>
    <p:extLst>
      <p:ext uri="{BB962C8B-B14F-4D97-AF65-F5344CB8AC3E}">
        <p14:creationId xmlns:p14="http://schemas.microsoft.com/office/powerpoint/2010/main" val="2902685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5"/>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157413"/>
            <a:ext cx="12192000" cy="4700587"/>
          </a:xfrm>
        </p:spPr>
        <p:txBody>
          <a:bodyPr lIns="393192" tIns="91440" bIns="91440">
            <a:normAutofit/>
          </a:bodyPr>
          <a:lstStyle>
            <a:lvl1pPr marL="0" indent="0">
              <a:buNone/>
              <a:defRPr sz="2000">
                <a:solidFill>
                  <a:schemeClr val="tx1"/>
                </a:solidFill>
              </a:defRPr>
            </a:lvl1pPr>
          </a:lstStyle>
          <a:p>
            <a:pPr lvl="0"/>
            <a:r>
              <a:rPr lang="en-US"/>
              <a:t>Body copy</a:t>
            </a:r>
          </a:p>
        </p:txBody>
      </p:sp>
    </p:spTree>
    <p:extLst>
      <p:ext uri="{BB962C8B-B14F-4D97-AF65-F5344CB8AC3E}">
        <p14:creationId xmlns:p14="http://schemas.microsoft.com/office/powerpoint/2010/main" val="25918086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1"/>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157413"/>
            <a:ext cx="12192000" cy="4700587"/>
          </a:xfrm>
        </p:spPr>
        <p:txBody>
          <a:bodyPr lIns="393192" tIns="91440" bIns="91440">
            <a:normAutofit/>
          </a:bodyPr>
          <a:lstStyle>
            <a:lvl1pPr marL="0" indent="0">
              <a:buNone/>
              <a:defRPr sz="2000">
                <a:solidFill>
                  <a:schemeClr val="tx1"/>
                </a:solidFill>
              </a:defRPr>
            </a:lvl1pPr>
          </a:lstStyle>
          <a:p>
            <a:pPr lvl="0"/>
            <a:r>
              <a:rPr lang="en-US"/>
              <a:t>Body copy</a:t>
            </a:r>
          </a:p>
        </p:txBody>
      </p:sp>
    </p:spTree>
    <p:extLst>
      <p:ext uri="{BB962C8B-B14F-4D97-AF65-F5344CB8AC3E}">
        <p14:creationId xmlns:p14="http://schemas.microsoft.com/office/powerpoint/2010/main" val="17658099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6"/>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1"/>
                </a:solidFill>
                <a:latin typeface="+mj-lt"/>
              </a:defRPr>
            </a:lvl1pPr>
            <a:lvl2pPr marL="457200"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157413"/>
            <a:ext cx="12192000" cy="4700587"/>
          </a:xfrm>
        </p:spPr>
        <p:txBody>
          <a:bodyPr lIns="393192" tIns="91440" bIns="91440">
            <a:normAutofit/>
          </a:bodyPr>
          <a:lstStyle>
            <a:lvl1pPr marL="0" indent="0">
              <a:buNone/>
              <a:defRPr sz="2000">
                <a:solidFill>
                  <a:schemeClr val="tx1"/>
                </a:solidFill>
              </a:defRPr>
            </a:lvl1pPr>
          </a:lstStyle>
          <a:p>
            <a:pPr lvl="0"/>
            <a:r>
              <a:rPr lang="en-US"/>
              <a:t>Body copy</a:t>
            </a:r>
          </a:p>
        </p:txBody>
      </p:sp>
    </p:spTree>
    <p:extLst>
      <p:ext uri="{BB962C8B-B14F-4D97-AF65-F5344CB8AC3E}">
        <p14:creationId xmlns:p14="http://schemas.microsoft.com/office/powerpoint/2010/main" val="351509013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sub-title/boxes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595514"/>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
        <p:nvSpPr>
          <p:cNvPr id="3" name="Picture Placeholder 2"/>
          <p:cNvSpPr>
            <a:spLocks noGrp="1"/>
          </p:cNvSpPr>
          <p:nvPr>
            <p:ph type="pic" sz="quarter" idx="12"/>
          </p:nvPr>
        </p:nvSpPr>
        <p:spPr>
          <a:xfrm>
            <a:off x="428625" y="1955935"/>
            <a:ext cx="2810686" cy="1127125"/>
          </a:xfrm>
        </p:spPr>
        <p:txBody>
          <a:bodyPr>
            <a:normAutofit/>
          </a:bodyPr>
          <a:lstStyle>
            <a:lvl1pPr marL="0" indent="0" algn="l">
              <a:buNone/>
              <a:defRPr sz="1600"/>
            </a:lvl1pPr>
          </a:lstStyle>
          <a:p>
            <a:endParaRPr lang="en-US"/>
          </a:p>
        </p:txBody>
      </p:sp>
      <p:sp>
        <p:nvSpPr>
          <p:cNvPr id="5" name="Text Placeholder 4"/>
          <p:cNvSpPr>
            <a:spLocks noGrp="1"/>
          </p:cNvSpPr>
          <p:nvPr>
            <p:ph type="body" sz="quarter" idx="13"/>
          </p:nvPr>
        </p:nvSpPr>
        <p:spPr>
          <a:xfrm>
            <a:off x="428625" y="3083059"/>
            <a:ext cx="2810686" cy="3103731"/>
          </a:xfrm>
          <a:solidFill>
            <a:schemeClr val="accent5"/>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353409" y="1955934"/>
            <a:ext cx="2810686" cy="1127125"/>
          </a:xfrm>
        </p:spPr>
        <p:txBody>
          <a:bodyPr>
            <a:normAutofit/>
          </a:bodyPr>
          <a:lstStyle>
            <a:lvl1pPr marL="0" indent="0" algn="l">
              <a:buNone/>
              <a:defRPr sz="1600"/>
            </a:lvl1pPr>
          </a:lstStyle>
          <a:p>
            <a:endParaRPr lang="en-US"/>
          </a:p>
        </p:txBody>
      </p:sp>
      <p:sp>
        <p:nvSpPr>
          <p:cNvPr id="22" name="Text Placeholder 4"/>
          <p:cNvSpPr>
            <a:spLocks noGrp="1"/>
          </p:cNvSpPr>
          <p:nvPr>
            <p:ph type="body" sz="quarter" idx="15"/>
          </p:nvPr>
        </p:nvSpPr>
        <p:spPr>
          <a:xfrm>
            <a:off x="3353409" y="3083058"/>
            <a:ext cx="2810686" cy="3103731"/>
          </a:xfrm>
          <a:solidFill>
            <a:schemeClr val="tx2"/>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278193" y="1955935"/>
            <a:ext cx="2810686" cy="1127125"/>
          </a:xfrm>
        </p:spPr>
        <p:txBody>
          <a:bodyPr>
            <a:normAutofit/>
          </a:bodyPr>
          <a:lstStyle>
            <a:lvl1pPr marL="0" indent="0" algn="l">
              <a:buNone/>
              <a:defRPr sz="1600"/>
            </a:lvl1pPr>
          </a:lstStyle>
          <a:p>
            <a:endParaRPr lang="en-US"/>
          </a:p>
        </p:txBody>
      </p:sp>
      <p:sp>
        <p:nvSpPr>
          <p:cNvPr id="24" name="Text Placeholder 4"/>
          <p:cNvSpPr>
            <a:spLocks noGrp="1"/>
          </p:cNvSpPr>
          <p:nvPr>
            <p:ph type="body" sz="quarter" idx="17"/>
          </p:nvPr>
        </p:nvSpPr>
        <p:spPr>
          <a:xfrm>
            <a:off x="6278193" y="3083059"/>
            <a:ext cx="2810686" cy="3103731"/>
          </a:xfrm>
          <a:solidFill>
            <a:schemeClr val="accent6"/>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202977" y="1955934"/>
            <a:ext cx="2810686" cy="1127125"/>
          </a:xfrm>
        </p:spPr>
        <p:txBody>
          <a:bodyPr>
            <a:normAutofit/>
          </a:bodyPr>
          <a:lstStyle>
            <a:lvl1pPr marL="0" indent="0" algn="l">
              <a:buNone/>
              <a:defRPr sz="1600"/>
            </a:lvl1pPr>
          </a:lstStyle>
          <a:p>
            <a:endParaRPr lang="en-US"/>
          </a:p>
        </p:txBody>
      </p:sp>
      <p:sp>
        <p:nvSpPr>
          <p:cNvPr id="26" name="Text Placeholder 4"/>
          <p:cNvSpPr>
            <a:spLocks noGrp="1"/>
          </p:cNvSpPr>
          <p:nvPr>
            <p:ph type="body" sz="quarter" idx="19"/>
          </p:nvPr>
        </p:nvSpPr>
        <p:spPr>
          <a:xfrm>
            <a:off x="9202977" y="3083058"/>
            <a:ext cx="2810686" cy="3103731"/>
          </a:xfrm>
          <a:solidFill>
            <a:schemeClr val="accent6">
              <a:lumMod val="50000"/>
            </a:schemeClr>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0857664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sub-title/boxes_Red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595514"/>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
        <p:nvSpPr>
          <p:cNvPr id="3" name="Picture Placeholder 2"/>
          <p:cNvSpPr>
            <a:spLocks noGrp="1"/>
          </p:cNvSpPr>
          <p:nvPr>
            <p:ph type="pic" sz="quarter" idx="12"/>
          </p:nvPr>
        </p:nvSpPr>
        <p:spPr>
          <a:xfrm>
            <a:off x="428625" y="1955935"/>
            <a:ext cx="2810686" cy="1127125"/>
          </a:xfrm>
        </p:spPr>
        <p:txBody>
          <a:bodyPr>
            <a:normAutofit/>
          </a:bodyPr>
          <a:lstStyle>
            <a:lvl1pPr marL="0" indent="0" algn="l">
              <a:buNone/>
              <a:defRPr sz="1600"/>
            </a:lvl1pPr>
          </a:lstStyle>
          <a:p>
            <a:endParaRPr lang="en-US"/>
          </a:p>
        </p:txBody>
      </p:sp>
      <p:sp>
        <p:nvSpPr>
          <p:cNvPr id="5" name="Text Placeholder 4"/>
          <p:cNvSpPr>
            <a:spLocks noGrp="1"/>
          </p:cNvSpPr>
          <p:nvPr>
            <p:ph type="body" sz="quarter" idx="13"/>
          </p:nvPr>
        </p:nvSpPr>
        <p:spPr>
          <a:xfrm>
            <a:off x="428625" y="3083059"/>
            <a:ext cx="2810686" cy="3103731"/>
          </a:xfrm>
          <a:solidFill>
            <a:schemeClr val="accent5"/>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353409" y="1955934"/>
            <a:ext cx="2810686" cy="1127125"/>
          </a:xfrm>
        </p:spPr>
        <p:txBody>
          <a:bodyPr>
            <a:normAutofit/>
          </a:bodyPr>
          <a:lstStyle>
            <a:lvl1pPr marL="0" indent="0" algn="l">
              <a:buNone/>
              <a:defRPr sz="1600"/>
            </a:lvl1pPr>
          </a:lstStyle>
          <a:p>
            <a:endParaRPr lang="en-US"/>
          </a:p>
        </p:txBody>
      </p:sp>
      <p:sp>
        <p:nvSpPr>
          <p:cNvPr id="22" name="Text Placeholder 4"/>
          <p:cNvSpPr>
            <a:spLocks noGrp="1"/>
          </p:cNvSpPr>
          <p:nvPr>
            <p:ph type="body" sz="quarter" idx="15"/>
          </p:nvPr>
        </p:nvSpPr>
        <p:spPr>
          <a:xfrm>
            <a:off x="3353409" y="3083058"/>
            <a:ext cx="2810686" cy="3103731"/>
          </a:xfrm>
          <a:solidFill>
            <a:schemeClr val="tx2"/>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278193" y="1955935"/>
            <a:ext cx="2810686" cy="1127125"/>
          </a:xfrm>
        </p:spPr>
        <p:txBody>
          <a:bodyPr>
            <a:normAutofit/>
          </a:bodyPr>
          <a:lstStyle>
            <a:lvl1pPr marL="0" indent="0" algn="l">
              <a:buNone/>
              <a:defRPr sz="1600"/>
            </a:lvl1pPr>
          </a:lstStyle>
          <a:p>
            <a:endParaRPr lang="en-US"/>
          </a:p>
        </p:txBody>
      </p:sp>
      <p:sp>
        <p:nvSpPr>
          <p:cNvPr id="24" name="Text Placeholder 4"/>
          <p:cNvSpPr>
            <a:spLocks noGrp="1"/>
          </p:cNvSpPr>
          <p:nvPr>
            <p:ph type="body" sz="quarter" idx="17"/>
          </p:nvPr>
        </p:nvSpPr>
        <p:spPr>
          <a:xfrm>
            <a:off x="6278193" y="3083059"/>
            <a:ext cx="2810686" cy="3103731"/>
          </a:xfrm>
          <a:solidFill>
            <a:schemeClr val="accent6"/>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202977" y="1955934"/>
            <a:ext cx="2810686" cy="1127125"/>
          </a:xfrm>
        </p:spPr>
        <p:txBody>
          <a:bodyPr>
            <a:normAutofit/>
          </a:bodyPr>
          <a:lstStyle>
            <a:lvl1pPr marL="0" indent="0" algn="l">
              <a:buNone/>
              <a:defRPr sz="1600"/>
            </a:lvl1pPr>
          </a:lstStyle>
          <a:p>
            <a:endParaRPr lang="en-US"/>
          </a:p>
        </p:txBody>
      </p:sp>
      <p:sp>
        <p:nvSpPr>
          <p:cNvPr id="26" name="Text Placeholder 4"/>
          <p:cNvSpPr>
            <a:spLocks noGrp="1"/>
          </p:cNvSpPr>
          <p:nvPr>
            <p:ph type="body" sz="quarter" idx="19"/>
          </p:nvPr>
        </p:nvSpPr>
        <p:spPr>
          <a:xfrm>
            <a:off x="9202977" y="3083058"/>
            <a:ext cx="2810686" cy="3103731"/>
          </a:xfrm>
          <a:solidFill>
            <a:schemeClr val="accent2"/>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207312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28082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sub-title/boxes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595514"/>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
        <p:nvSpPr>
          <p:cNvPr id="3" name="Picture Placeholder 2"/>
          <p:cNvSpPr>
            <a:spLocks noGrp="1"/>
          </p:cNvSpPr>
          <p:nvPr>
            <p:ph type="pic" sz="quarter" idx="12"/>
          </p:nvPr>
        </p:nvSpPr>
        <p:spPr>
          <a:xfrm>
            <a:off x="428625" y="1955935"/>
            <a:ext cx="2810686" cy="1127125"/>
          </a:xfrm>
        </p:spPr>
        <p:txBody>
          <a:bodyPr>
            <a:normAutofit/>
          </a:bodyPr>
          <a:lstStyle>
            <a:lvl1pPr marL="0" indent="0" algn="l">
              <a:buNone/>
              <a:defRPr sz="1600"/>
            </a:lvl1pPr>
          </a:lstStyle>
          <a:p>
            <a:endParaRPr lang="en-US"/>
          </a:p>
        </p:txBody>
      </p:sp>
      <p:sp>
        <p:nvSpPr>
          <p:cNvPr id="5" name="Text Placeholder 4"/>
          <p:cNvSpPr>
            <a:spLocks noGrp="1"/>
          </p:cNvSpPr>
          <p:nvPr>
            <p:ph type="body" sz="quarter" idx="13"/>
          </p:nvPr>
        </p:nvSpPr>
        <p:spPr>
          <a:xfrm>
            <a:off x="428625" y="3083059"/>
            <a:ext cx="2810686" cy="3103731"/>
          </a:xfrm>
          <a:solidFill>
            <a:schemeClr val="accent5"/>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353409" y="1955934"/>
            <a:ext cx="2810686" cy="1127125"/>
          </a:xfrm>
        </p:spPr>
        <p:txBody>
          <a:bodyPr>
            <a:normAutofit/>
          </a:bodyPr>
          <a:lstStyle>
            <a:lvl1pPr marL="0" indent="0" algn="l">
              <a:buNone/>
              <a:defRPr sz="1600"/>
            </a:lvl1pPr>
          </a:lstStyle>
          <a:p>
            <a:endParaRPr lang="en-US"/>
          </a:p>
        </p:txBody>
      </p:sp>
      <p:sp>
        <p:nvSpPr>
          <p:cNvPr id="22" name="Text Placeholder 4"/>
          <p:cNvSpPr>
            <a:spLocks noGrp="1"/>
          </p:cNvSpPr>
          <p:nvPr>
            <p:ph type="body" sz="quarter" idx="15"/>
          </p:nvPr>
        </p:nvSpPr>
        <p:spPr>
          <a:xfrm>
            <a:off x="3353409" y="3083058"/>
            <a:ext cx="2810686" cy="3103731"/>
          </a:xfrm>
          <a:solidFill>
            <a:schemeClr val="tx2"/>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278193" y="1955935"/>
            <a:ext cx="2810686" cy="1127125"/>
          </a:xfrm>
        </p:spPr>
        <p:txBody>
          <a:bodyPr>
            <a:normAutofit/>
          </a:bodyPr>
          <a:lstStyle>
            <a:lvl1pPr marL="0" indent="0" algn="l">
              <a:buNone/>
              <a:defRPr sz="1600"/>
            </a:lvl1pPr>
          </a:lstStyle>
          <a:p>
            <a:endParaRPr lang="en-US"/>
          </a:p>
        </p:txBody>
      </p:sp>
      <p:sp>
        <p:nvSpPr>
          <p:cNvPr id="24" name="Text Placeholder 4"/>
          <p:cNvSpPr>
            <a:spLocks noGrp="1"/>
          </p:cNvSpPr>
          <p:nvPr>
            <p:ph type="body" sz="quarter" idx="17"/>
          </p:nvPr>
        </p:nvSpPr>
        <p:spPr>
          <a:xfrm>
            <a:off x="6278193" y="3083059"/>
            <a:ext cx="2810686" cy="3103731"/>
          </a:xfrm>
          <a:solidFill>
            <a:schemeClr val="accent6"/>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202977" y="1955934"/>
            <a:ext cx="2810686" cy="1127125"/>
          </a:xfrm>
        </p:spPr>
        <p:txBody>
          <a:bodyPr>
            <a:normAutofit/>
          </a:bodyPr>
          <a:lstStyle>
            <a:lvl1pPr marL="0" indent="0" algn="l">
              <a:buNone/>
              <a:defRPr sz="1600"/>
            </a:lvl1pPr>
          </a:lstStyle>
          <a:p>
            <a:endParaRPr lang="en-US"/>
          </a:p>
        </p:txBody>
      </p:sp>
      <p:sp>
        <p:nvSpPr>
          <p:cNvPr id="26" name="Text Placeholder 4"/>
          <p:cNvSpPr>
            <a:spLocks noGrp="1"/>
          </p:cNvSpPr>
          <p:nvPr>
            <p:ph type="body" sz="quarter" idx="19"/>
          </p:nvPr>
        </p:nvSpPr>
        <p:spPr>
          <a:xfrm>
            <a:off x="9202977" y="3083058"/>
            <a:ext cx="2810686" cy="3103731"/>
          </a:xfrm>
          <a:solidFill>
            <a:schemeClr val="accent3"/>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35478865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itle/sub-title/boxes_green">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595514"/>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
        <p:nvSpPr>
          <p:cNvPr id="3" name="Picture Placeholder 2"/>
          <p:cNvSpPr>
            <a:spLocks noGrp="1"/>
          </p:cNvSpPr>
          <p:nvPr>
            <p:ph type="pic" sz="quarter" idx="12"/>
          </p:nvPr>
        </p:nvSpPr>
        <p:spPr>
          <a:xfrm>
            <a:off x="428625" y="1955935"/>
            <a:ext cx="2810686" cy="1127125"/>
          </a:xfrm>
        </p:spPr>
        <p:txBody>
          <a:bodyPr>
            <a:normAutofit/>
          </a:bodyPr>
          <a:lstStyle>
            <a:lvl1pPr marL="0" indent="0" algn="l">
              <a:buNone/>
              <a:defRPr sz="1600"/>
            </a:lvl1pPr>
          </a:lstStyle>
          <a:p>
            <a:endParaRPr lang="en-US"/>
          </a:p>
        </p:txBody>
      </p:sp>
      <p:sp>
        <p:nvSpPr>
          <p:cNvPr id="5" name="Text Placeholder 4"/>
          <p:cNvSpPr>
            <a:spLocks noGrp="1"/>
          </p:cNvSpPr>
          <p:nvPr>
            <p:ph type="body" sz="quarter" idx="13"/>
          </p:nvPr>
        </p:nvSpPr>
        <p:spPr>
          <a:xfrm>
            <a:off x="428625" y="3083059"/>
            <a:ext cx="2810686" cy="3103731"/>
          </a:xfrm>
          <a:solidFill>
            <a:schemeClr val="accent5"/>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353409" y="1955934"/>
            <a:ext cx="2810686" cy="1127125"/>
          </a:xfrm>
        </p:spPr>
        <p:txBody>
          <a:bodyPr>
            <a:normAutofit/>
          </a:bodyPr>
          <a:lstStyle>
            <a:lvl1pPr marL="0" indent="0" algn="l">
              <a:buNone/>
              <a:defRPr sz="1600"/>
            </a:lvl1pPr>
          </a:lstStyle>
          <a:p>
            <a:endParaRPr lang="en-US"/>
          </a:p>
        </p:txBody>
      </p:sp>
      <p:sp>
        <p:nvSpPr>
          <p:cNvPr id="22" name="Text Placeholder 4"/>
          <p:cNvSpPr>
            <a:spLocks noGrp="1"/>
          </p:cNvSpPr>
          <p:nvPr>
            <p:ph type="body" sz="quarter" idx="15"/>
          </p:nvPr>
        </p:nvSpPr>
        <p:spPr>
          <a:xfrm>
            <a:off x="3353409" y="3083058"/>
            <a:ext cx="2810686" cy="3103731"/>
          </a:xfrm>
          <a:solidFill>
            <a:schemeClr val="tx2"/>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278193" y="1955935"/>
            <a:ext cx="2810686" cy="1127125"/>
          </a:xfrm>
        </p:spPr>
        <p:txBody>
          <a:bodyPr>
            <a:normAutofit/>
          </a:bodyPr>
          <a:lstStyle>
            <a:lvl1pPr marL="0" indent="0" algn="l">
              <a:buNone/>
              <a:defRPr sz="1600"/>
            </a:lvl1pPr>
          </a:lstStyle>
          <a:p>
            <a:endParaRPr lang="en-US"/>
          </a:p>
        </p:txBody>
      </p:sp>
      <p:sp>
        <p:nvSpPr>
          <p:cNvPr id="24" name="Text Placeholder 4"/>
          <p:cNvSpPr>
            <a:spLocks noGrp="1"/>
          </p:cNvSpPr>
          <p:nvPr>
            <p:ph type="body" sz="quarter" idx="17"/>
          </p:nvPr>
        </p:nvSpPr>
        <p:spPr>
          <a:xfrm>
            <a:off x="6278193" y="3083059"/>
            <a:ext cx="2810686" cy="3103731"/>
          </a:xfrm>
          <a:solidFill>
            <a:schemeClr val="accent6"/>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202977" y="1955934"/>
            <a:ext cx="2810686" cy="1127125"/>
          </a:xfrm>
        </p:spPr>
        <p:txBody>
          <a:bodyPr>
            <a:normAutofit/>
          </a:bodyPr>
          <a:lstStyle>
            <a:lvl1pPr marL="0" indent="0" algn="l">
              <a:buNone/>
              <a:defRPr sz="1600"/>
            </a:lvl1pPr>
          </a:lstStyle>
          <a:p>
            <a:endParaRPr lang="en-US"/>
          </a:p>
        </p:txBody>
      </p:sp>
      <p:sp>
        <p:nvSpPr>
          <p:cNvPr id="26" name="Text Placeholder 4"/>
          <p:cNvSpPr>
            <a:spLocks noGrp="1"/>
          </p:cNvSpPr>
          <p:nvPr>
            <p:ph type="body" sz="quarter" idx="19"/>
          </p:nvPr>
        </p:nvSpPr>
        <p:spPr>
          <a:xfrm>
            <a:off x="9202977" y="3083058"/>
            <a:ext cx="2810686" cy="3103731"/>
          </a:xfrm>
          <a:solidFill>
            <a:schemeClr val="accent4"/>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394879086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Title/sub-title/light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595514"/>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
        <p:nvSpPr>
          <p:cNvPr id="3" name="Picture Placeholder 2"/>
          <p:cNvSpPr>
            <a:spLocks noGrp="1"/>
          </p:cNvSpPr>
          <p:nvPr>
            <p:ph type="pic" sz="quarter" idx="12"/>
          </p:nvPr>
        </p:nvSpPr>
        <p:spPr>
          <a:xfrm>
            <a:off x="428625" y="1955935"/>
            <a:ext cx="2810686" cy="1127125"/>
          </a:xfrm>
        </p:spPr>
        <p:txBody>
          <a:bodyPr>
            <a:normAutofit/>
          </a:bodyPr>
          <a:lstStyle>
            <a:lvl1pPr marL="0" indent="0" algn="l">
              <a:buNone/>
              <a:defRPr sz="1600"/>
            </a:lvl1pPr>
          </a:lstStyle>
          <a:p>
            <a:endParaRPr lang="en-US"/>
          </a:p>
        </p:txBody>
      </p:sp>
      <p:sp>
        <p:nvSpPr>
          <p:cNvPr id="5" name="Text Placeholder 4"/>
          <p:cNvSpPr>
            <a:spLocks noGrp="1"/>
          </p:cNvSpPr>
          <p:nvPr>
            <p:ph type="body" sz="quarter" idx="13"/>
          </p:nvPr>
        </p:nvSpPr>
        <p:spPr>
          <a:xfrm>
            <a:off x="428625" y="3083059"/>
            <a:ext cx="2810686" cy="3103731"/>
          </a:xfrm>
          <a:solidFill>
            <a:schemeClr val="accent5"/>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353409" y="1955934"/>
            <a:ext cx="2810686" cy="1127125"/>
          </a:xfrm>
        </p:spPr>
        <p:txBody>
          <a:bodyPr>
            <a:normAutofit/>
          </a:bodyPr>
          <a:lstStyle>
            <a:lvl1pPr marL="0" indent="0" algn="l">
              <a:buNone/>
              <a:defRPr sz="1600"/>
            </a:lvl1pPr>
          </a:lstStyle>
          <a:p>
            <a:endParaRPr lang="en-US"/>
          </a:p>
        </p:txBody>
      </p:sp>
      <p:sp>
        <p:nvSpPr>
          <p:cNvPr id="22" name="Text Placeholder 4"/>
          <p:cNvSpPr>
            <a:spLocks noGrp="1"/>
          </p:cNvSpPr>
          <p:nvPr>
            <p:ph type="body" sz="quarter" idx="15"/>
          </p:nvPr>
        </p:nvSpPr>
        <p:spPr>
          <a:xfrm>
            <a:off x="3353409" y="3083058"/>
            <a:ext cx="2810686" cy="3103731"/>
          </a:xfrm>
          <a:solidFill>
            <a:schemeClr val="tx2"/>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278193" y="1955935"/>
            <a:ext cx="2810686" cy="1127125"/>
          </a:xfrm>
        </p:spPr>
        <p:txBody>
          <a:bodyPr>
            <a:normAutofit/>
          </a:bodyPr>
          <a:lstStyle>
            <a:lvl1pPr marL="0" indent="0" algn="l">
              <a:buNone/>
              <a:defRPr sz="1600"/>
            </a:lvl1pPr>
          </a:lstStyle>
          <a:p>
            <a:endParaRPr lang="en-US"/>
          </a:p>
        </p:txBody>
      </p:sp>
      <p:sp>
        <p:nvSpPr>
          <p:cNvPr id="24" name="Text Placeholder 4"/>
          <p:cNvSpPr>
            <a:spLocks noGrp="1"/>
          </p:cNvSpPr>
          <p:nvPr>
            <p:ph type="body" sz="quarter" idx="17"/>
          </p:nvPr>
        </p:nvSpPr>
        <p:spPr>
          <a:xfrm>
            <a:off x="6278193" y="3083059"/>
            <a:ext cx="2810686" cy="3103731"/>
          </a:xfrm>
          <a:solidFill>
            <a:schemeClr val="accent6"/>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202977" y="1955934"/>
            <a:ext cx="2810686" cy="1127125"/>
          </a:xfrm>
        </p:spPr>
        <p:txBody>
          <a:bodyPr>
            <a:normAutofit/>
          </a:bodyPr>
          <a:lstStyle>
            <a:lvl1pPr marL="0" indent="0" algn="l">
              <a:buNone/>
              <a:defRPr sz="1600"/>
            </a:lvl1pPr>
          </a:lstStyle>
          <a:p>
            <a:endParaRPr lang="en-US"/>
          </a:p>
        </p:txBody>
      </p:sp>
      <p:sp>
        <p:nvSpPr>
          <p:cNvPr id="26" name="Text Placeholder 4"/>
          <p:cNvSpPr>
            <a:spLocks noGrp="1"/>
          </p:cNvSpPr>
          <p:nvPr>
            <p:ph type="body" sz="quarter" idx="19"/>
          </p:nvPr>
        </p:nvSpPr>
        <p:spPr>
          <a:xfrm>
            <a:off x="9202977" y="3083058"/>
            <a:ext cx="2810686" cy="3103731"/>
          </a:xfrm>
          <a:solidFill>
            <a:schemeClr val="accent6">
              <a:lumMod val="50000"/>
            </a:schemeClr>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6924771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Title/sub-title/teal">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595514"/>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
        <p:nvSpPr>
          <p:cNvPr id="3" name="Picture Placeholder 2"/>
          <p:cNvSpPr>
            <a:spLocks noGrp="1"/>
          </p:cNvSpPr>
          <p:nvPr>
            <p:ph type="pic" sz="quarter" idx="12"/>
          </p:nvPr>
        </p:nvSpPr>
        <p:spPr>
          <a:xfrm>
            <a:off x="428625" y="1955935"/>
            <a:ext cx="2810686" cy="1127125"/>
          </a:xfrm>
        </p:spPr>
        <p:txBody>
          <a:bodyPr>
            <a:normAutofit/>
          </a:bodyPr>
          <a:lstStyle>
            <a:lvl1pPr marL="0" indent="0" algn="l">
              <a:buNone/>
              <a:defRPr sz="1600"/>
            </a:lvl1pPr>
          </a:lstStyle>
          <a:p>
            <a:endParaRPr lang="en-US"/>
          </a:p>
        </p:txBody>
      </p:sp>
      <p:sp>
        <p:nvSpPr>
          <p:cNvPr id="5" name="Text Placeholder 4"/>
          <p:cNvSpPr>
            <a:spLocks noGrp="1"/>
          </p:cNvSpPr>
          <p:nvPr>
            <p:ph type="body" sz="quarter" idx="13"/>
          </p:nvPr>
        </p:nvSpPr>
        <p:spPr>
          <a:xfrm>
            <a:off x="428625" y="3083059"/>
            <a:ext cx="2810686" cy="3103731"/>
          </a:xfrm>
          <a:solidFill>
            <a:schemeClr val="accent5"/>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353409" y="1955934"/>
            <a:ext cx="2810686" cy="1127125"/>
          </a:xfrm>
        </p:spPr>
        <p:txBody>
          <a:bodyPr>
            <a:normAutofit/>
          </a:bodyPr>
          <a:lstStyle>
            <a:lvl1pPr marL="0" indent="0" algn="l">
              <a:buNone/>
              <a:defRPr sz="1600"/>
            </a:lvl1pPr>
          </a:lstStyle>
          <a:p>
            <a:endParaRPr lang="en-US"/>
          </a:p>
        </p:txBody>
      </p:sp>
      <p:sp>
        <p:nvSpPr>
          <p:cNvPr id="22" name="Text Placeholder 4"/>
          <p:cNvSpPr>
            <a:spLocks noGrp="1"/>
          </p:cNvSpPr>
          <p:nvPr>
            <p:ph type="body" sz="quarter" idx="15"/>
          </p:nvPr>
        </p:nvSpPr>
        <p:spPr>
          <a:xfrm>
            <a:off x="3353409" y="3083058"/>
            <a:ext cx="2810686" cy="3103731"/>
          </a:xfrm>
          <a:solidFill>
            <a:schemeClr val="tx2"/>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278193" y="1955935"/>
            <a:ext cx="2810686" cy="1127125"/>
          </a:xfrm>
        </p:spPr>
        <p:txBody>
          <a:bodyPr>
            <a:normAutofit/>
          </a:bodyPr>
          <a:lstStyle>
            <a:lvl1pPr marL="0" indent="0" algn="l">
              <a:buNone/>
              <a:defRPr sz="1600"/>
            </a:lvl1pPr>
          </a:lstStyle>
          <a:p>
            <a:endParaRPr lang="en-US"/>
          </a:p>
        </p:txBody>
      </p:sp>
      <p:sp>
        <p:nvSpPr>
          <p:cNvPr id="24" name="Text Placeholder 4"/>
          <p:cNvSpPr>
            <a:spLocks noGrp="1"/>
          </p:cNvSpPr>
          <p:nvPr>
            <p:ph type="body" sz="quarter" idx="17"/>
          </p:nvPr>
        </p:nvSpPr>
        <p:spPr>
          <a:xfrm>
            <a:off x="6278193" y="3083059"/>
            <a:ext cx="2810686" cy="3103731"/>
          </a:xfrm>
          <a:solidFill>
            <a:schemeClr val="accent6"/>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202977" y="1955934"/>
            <a:ext cx="2810686" cy="1127125"/>
          </a:xfrm>
        </p:spPr>
        <p:txBody>
          <a:bodyPr>
            <a:normAutofit/>
          </a:bodyPr>
          <a:lstStyle>
            <a:lvl1pPr marL="0" indent="0" algn="l">
              <a:buNone/>
              <a:defRPr sz="1600"/>
            </a:lvl1pPr>
          </a:lstStyle>
          <a:p>
            <a:endParaRPr lang="en-US"/>
          </a:p>
        </p:txBody>
      </p:sp>
      <p:sp>
        <p:nvSpPr>
          <p:cNvPr id="26" name="Text Placeholder 4"/>
          <p:cNvSpPr>
            <a:spLocks noGrp="1"/>
          </p:cNvSpPr>
          <p:nvPr>
            <p:ph type="body" sz="quarter" idx="19"/>
          </p:nvPr>
        </p:nvSpPr>
        <p:spPr>
          <a:xfrm>
            <a:off x="9202977" y="3083058"/>
            <a:ext cx="2810686" cy="3103731"/>
          </a:xfrm>
          <a:solidFill>
            <a:schemeClr val="accent1"/>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9635014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Title/sub-title/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4"/>
            <a:ext cx="12192000" cy="595514"/>
          </a:xfrm>
        </p:spPr>
        <p:txBody>
          <a:bodyPr lIns="393192" bIns="91440"/>
          <a:lstStyle>
            <a:lvl1pPr marL="0" indent="0">
              <a:buNone/>
              <a:defRPr>
                <a:solidFill>
                  <a:schemeClr val="tx1"/>
                </a:solidFill>
                <a:latin typeface="+mj-lt"/>
              </a:defRPr>
            </a:lvl1pPr>
            <a:lvl2pPr marL="457200" indent="0">
              <a:buNone/>
              <a:defRPr/>
            </a:lvl2pPr>
          </a:lstStyle>
          <a:p>
            <a:pPr lvl="0"/>
            <a:r>
              <a:rPr lang="en-US"/>
              <a:t>Subtitle</a:t>
            </a:r>
          </a:p>
        </p:txBody>
      </p:sp>
      <p:sp>
        <p:nvSpPr>
          <p:cNvPr id="3" name="Picture Placeholder 2"/>
          <p:cNvSpPr>
            <a:spLocks noGrp="1"/>
          </p:cNvSpPr>
          <p:nvPr>
            <p:ph type="pic" sz="quarter" idx="12"/>
          </p:nvPr>
        </p:nvSpPr>
        <p:spPr>
          <a:xfrm>
            <a:off x="428625" y="1955935"/>
            <a:ext cx="2810686" cy="1127125"/>
          </a:xfrm>
        </p:spPr>
        <p:txBody>
          <a:bodyPr>
            <a:normAutofit/>
          </a:bodyPr>
          <a:lstStyle>
            <a:lvl1pPr marL="0" indent="0" algn="l">
              <a:buNone/>
              <a:defRPr sz="1600"/>
            </a:lvl1pPr>
          </a:lstStyle>
          <a:p>
            <a:endParaRPr lang="en-US"/>
          </a:p>
        </p:txBody>
      </p:sp>
      <p:sp>
        <p:nvSpPr>
          <p:cNvPr id="5" name="Text Placeholder 4"/>
          <p:cNvSpPr>
            <a:spLocks noGrp="1"/>
          </p:cNvSpPr>
          <p:nvPr>
            <p:ph type="body" sz="quarter" idx="13"/>
          </p:nvPr>
        </p:nvSpPr>
        <p:spPr>
          <a:xfrm>
            <a:off x="428625" y="3083059"/>
            <a:ext cx="2810686" cy="3103731"/>
          </a:xfrm>
          <a:solidFill>
            <a:schemeClr val="accent5"/>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353409" y="1955934"/>
            <a:ext cx="2810686" cy="1127125"/>
          </a:xfrm>
        </p:spPr>
        <p:txBody>
          <a:bodyPr>
            <a:normAutofit/>
          </a:bodyPr>
          <a:lstStyle>
            <a:lvl1pPr marL="0" indent="0" algn="l">
              <a:buNone/>
              <a:defRPr sz="1600"/>
            </a:lvl1pPr>
          </a:lstStyle>
          <a:p>
            <a:endParaRPr lang="en-US"/>
          </a:p>
        </p:txBody>
      </p:sp>
      <p:sp>
        <p:nvSpPr>
          <p:cNvPr id="22" name="Text Placeholder 4"/>
          <p:cNvSpPr>
            <a:spLocks noGrp="1"/>
          </p:cNvSpPr>
          <p:nvPr>
            <p:ph type="body" sz="quarter" idx="15"/>
          </p:nvPr>
        </p:nvSpPr>
        <p:spPr>
          <a:xfrm>
            <a:off x="3353409" y="3083058"/>
            <a:ext cx="2810686" cy="3103731"/>
          </a:xfrm>
          <a:solidFill>
            <a:schemeClr val="tx2"/>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278193" y="1955935"/>
            <a:ext cx="2810686" cy="1127125"/>
          </a:xfrm>
        </p:spPr>
        <p:txBody>
          <a:bodyPr>
            <a:normAutofit/>
          </a:bodyPr>
          <a:lstStyle>
            <a:lvl1pPr marL="0" indent="0" algn="l">
              <a:buNone/>
              <a:defRPr sz="1600"/>
            </a:lvl1pPr>
          </a:lstStyle>
          <a:p>
            <a:endParaRPr lang="en-US"/>
          </a:p>
        </p:txBody>
      </p:sp>
      <p:sp>
        <p:nvSpPr>
          <p:cNvPr id="24" name="Text Placeholder 4"/>
          <p:cNvSpPr>
            <a:spLocks noGrp="1"/>
          </p:cNvSpPr>
          <p:nvPr>
            <p:ph type="body" sz="quarter" idx="17"/>
          </p:nvPr>
        </p:nvSpPr>
        <p:spPr>
          <a:xfrm>
            <a:off x="6278193" y="3083059"/>
            <a:ext cx="2810686" cy="3103731"/>
          </a:xfrm>
          <a:solidFill>
            <a:schemeClr val="accent6"/>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202977" y="1955934"/>
            <a:ext cx="2810686" cy="1127125"/>
          </a:xfrm>
        </p:spPr>
        <p:txBody>
          <a:bodyPr>
            <a:normAutofit/>
          </a:bodyPr>
          <a:lstStyle>
            <a:lvl1pPr marL="0" indent="0" algn="l">
              <a:buNone/>
              <a:defRPr sz="1600"/>
            </a:lvl1pPr>
          </a:lstStyle>
          <a:p>
            <a:endParaRPr lang="en-US"/>
          </a:p>
        </p:txBody>
      </p:sp>
      <p:sp>
        <p:nvSpPr>
          <p:cNvPr id="26" name="Text Placeholder 4"/>
          <p:cNvSpPr>
            <a:spLocks noGrp="1"/>
          </p:cNvSpPr>
          <p:nvPr>
            <p:ph type="body" sz="quarter" idx="19"/>
          </p:nvPr>
        </p:nvSpPr>
        <p:spPr>
          <a:xfrm>
            <a:off x="9202977" y="3083058"/>
            <a:ext cx="2810686" cy="3103731"/>
          </a:xfrm>
          <a:solidFill>
            <a:schemeClr val="tx1">
              <a:lumMod val="75000"/>
            </a:schemeClr>
          </a:solidFill>
        </p:spPr>
        <p:txBody>
          <a:bodyPr>
            <a:normAutofit/>
          </a:bodyPr>
          <a:lstStyle>
            <a:lvl1pPr marL="228600" indent="-2286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a:lvl2pPr>
            <a:lvl3pPr marL="1257300" indent="-342900">
              <a:buFont typeface="Arial" panose="020B0604020202020204" pitchFamily="34" charset="0"/>
              <a:buChar char="•"/>
              <a:defRPr/>
            </a:lvl3pPr>
            <a:lvl4pPr marL="1657350" indent="-285750">
              <a:buFont typeface="Arial" panose="020B0604020202020204" pitchFamily="34" charset="0"/>
              <a:buChar char="•"/>
              <a:defRPr/>
            </a:lvl4pPr>
            <a:lvl5pPr marL="2114550" indent="-285750">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047663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blue bar">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1"/>
            <a:ext cx="4100945" cy="1322962"/>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0" y="1322963"/>
            <a:ext cx="4087813" cy="5535037"/>
          </a:xfrm>
        </p:spPr>
        <p:txBody>
          <a:bodyPr lIns="393192" tIns="91440" bIns="91440">
            <a:normAutofit/>
          </a:bodyPr>
          <a:lstStyle>
            <a:lvl1pPr marL="0" indent="0">
              <a:lnSpc>
                <a:spcPct val="100000"/>
              </a:lnSpc>
              <a:buNone/>
              <a:defRPr sz="1800">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00513" y="0"/>
            <a:ext cx="8091487" cy="6858000"/>
          </a:xfrm>
        </p:spPr>
        <p:txBody>
          <a:bodyPr lIns="393192" tIns="393192" rIns="182880"/>
          <a:lstStyle>
            <a:lvl1pPr marL="0" indent="0">
              <a:spcAft>
                <a:spcPts val="600"/>
              </a:spcAft>
              <a:buNone/>
              <a:defRPr>
                <a:latin typeface="+mj-lt"/>
              </a:defRPr>
            </a:lvl1pPr>
            <a:lvl2pPr marL="0" indent="0">
              <a:spcAft>
                <a:spcPts val="600"/>
              </a:spcAft>
              <a:buNone/>
              <a:defRPr>
                <a:latin typeface="+mj-lt"/>
              </a:defRPr>
            </a:lvl2pPr>
            <a:lvl3pPr marL="0" indent="0">
              <a:spcAft>
                <a:spcPts val="600"/>
              </a:spcAft>
              <a:buNone/>
              <a:defRPr/>
            </a:lvl3pPr>
            <a:lvl4pPr marL="0" indent="0">
              <a:spcAft>
                <a:spcPts val="600"/>
              </a:spcAft>
              <a:buNone/>
              <a:defRPr/>
            </a:lvl4pPr>
            <a:lvl5pPr marL="0" indent="0">
              <a:spcAft>
                <a:spcPts val="600"/>
              </a:spcAft>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0364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blue bar">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2" hasCustomPrompt="1"/>
          </p:nvPr>
        </p:nvSpPr>
        <p:spPr>
          <a:xfrm>
            <a:off x="0" y="367645"/>
            <a:ext cx="4087813" cy="6490355"/>
          </a:xfrm>
        </p:spPr>
        <p:txBody>
          <a:bodyPr lIns="393192" tIns="91440" bIns="91440">
            <a:normAutofit/>
          </a:bodyPr>
          <a:lstStyle>
            <a:lvl1pPr marL="0" indent="0">
              <a:lnSpc>
                <a:spcPct val="110000"/>
              </a:lnSpc>
              <a:spcAft>
                <a:spcPts val="1200"/>
              </a:spcAft>
              <a:buNone/>
              <a:defRPr sz="2000">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Tree>
    <p:extLst>
      <p:ext uri="{BB962C8B-B14F-4D97-AF65-F5344CB8AC3E}">
        <p14:creationId xmlns:p14="http://schemas.microsoft.com/office/powerpoint/2010/main" val="30369502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_blue bar">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1"/>
            <a:ext cx="4100945" cy="5470070"/>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7" name="Text Placeholder 5"/>
          <p:cNvSpPr>
            <a:spLocks noGrp="1"/>
          </p:cNvSpPr>
          <p:nvPr>
            <p:ph type="body" sz="quarter" idx="13"/>
          </p:nvPr>
        </p:nvSpPr>
        <p:spPr>
          <a:xfrm>
            <a:off x="4100513" y="0"/>
            <a:ext cx="8091487" cy="6858000"/>
          </a:xfrm>
        </p:spPr>
        <p:txBody>
          <a:bodyPr lIns="393192" tIns="393192" rIns="182880"/>
          <a:lstStyle>
            <a:lvl1pPr marL="0" indent="0">
              <a:spcAft>
                <a:spcPts val="600"/>
              </a:spcAft>
              <a:buNone/>
              <a:defRPr>
                <a:latin typeface="+mj-lt"/>
              </a:defRPr>
            </a:lvl1pPr>
            <a:lvl2pPr marL="0" indent="0">
              <a:spcAft>
                <a:spcPts val="600"/>
              </a:spcAft>
              <a:buNone/>
              <a:defRPr>
                <a:latin typeface="+mj-lt"/>
              </a:defRPr>
            </a:lvl2pPr>
            <a:lvl3pPr marL="0" indent="0">
              <a:spcAft>
                <a:spcPts val="600"/>
              </a:spcAft>
              <a:buNone/>
              <a:defRPr/>
            </a:lvl3pPr>
            <a:lvl4pPr marL="0" indent="0">
              <a:spcAft>
                <a:spcPts val="600"/>
              </a:spcAft>
              <a:buNone/>
              <a:defRPr/>
            </a:lvl4pPr>
            <a:lvl5pPr marL="0" indent="0">
              <a:spcAft>
                <a:spcPts val="600"/>
              </a:spcAft>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33152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4_Red bar">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1"/>
            <a:ext cx="4100945" cy="1322962"/>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0" y="1322963"/>
            <a:ext cx="4087813" cy="5535037"/>
          </a:xfrm>
        </p:spPr>
        <p:txBody>
          <a:bodyPr lIns="393192" tIns="91440" bIns="91440">
            <a:normAutofit/>
          </a:bodyPr>
          <a:lstStyle>
            <a:lvl1pPr marL="0" indent="0">
              <a:lnSpc>
                <a:spcPct val="100000"/>
              </a:lnSpc>
              <a:buNone/>
              <a:defRPr sz="1800">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00513" y="0"/>
            <a:ext cx="8091487" cy="6858000"/>
          </a:xfrm>
        </p:spPr>
        <p:txBody>
          <a:bodyPr lIns="393192" tIns="393192" rIns="182880"/>
          <a:lstStyle>
            <a:lvl1pPr marL="0" indent="0">
              <a:spcAft>
                <a:spcPts val="600"/>
              </a:spcAft>
              <a:buNone/>
              <a:defRPr>
                <a:latin typeface="+mj-lt"/>
              </a:defRPr>
            </a:lvl1pPr>
            <a:lvl2pPr marL="0" indent="0">
              <a:spcAft>
                <a:spcPts val="600"/>
              </a:spcAft>
              <a:buNone/>
              <a:defRPr>
                <a:latin typeface="+mj-lt"/>
              </a:defRPr>
            </a:lvl2pPr>
            <a:lvl3pPr marL="0" indent="0">
              <a:spcAft>
                <a:spcPts val="600"/>
              </a:spcAft>
              <a:buNone/>
              <a:defRPr/>
            </a:lvl3pPr>
            <a:lvl4pPr marL="0" indent="0">
              <a:spcAft>
                <a:spcPts val="600"/>
              </a:spcAft>
              <a:buNone/>
              <a:defRPr/>
            </a:lvl4pPr>
            <a:lvl5pPr marL="0" indent="0">
              <a:spcAft>
                <a:spcPts val="600"/>
              </a:spcAft>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273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Purple bar">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1"/>
            <a:ext cx="4100945" cy="1322962"/>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0" y="1322963"/>
            <a:ext cx="4087813" cy="5535037"/>
          </a:xfrm>
        </p:spPr>
        <p:txBody>
          <a:bodyPr lIns="393192" tIns="91440" bIns="91440">
            <a:normAutofit/>
          </a:bodyPr>
          <a:lstStyle>
            <a:lvl1pPr marL="0" indent="0">
              <a:lnSpc>
                <a:spcPct val="100000"/>
              </a:lnSpc>
              <a:buNone/>
              <a:defRPr sz="1800">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00513" y="0"/>
            <a:ext cx="8091487" cy="6858000"/>
          </a:xfrm>
        </p:spPr>
        <p:txBody>
          <a:bodyPr lIns="393192" tIns="393192" rIns="182880"/>
          <a:lstStyle>
            <a:lvl1pPr marL="0" indent="0">
              <a:spcAft>
                <a:spcPts val="600"/>
              </a:spcAft>
              <a:buNone/>
              <a:defRPr>
                <a:latin typeface="+mj-lt"/>
              </a:defRPr>
            </a:lvl1pPr>
            <a:lvl2pPr marL="0" indent="0">
              <a:spcAft>
                <a:spcPts val="600"/>
              </a:spcAft>
              <a:buNone/>
              <a:defRPr>
                <a:latin typeface="+mj-lt"/>
              </a:defRPr>
            </a:lvl2pPr>
            <a:lvl3pPr marL="0" indent="0">
              <a:spcAft>
                <a:spcPts val="600"/>
              </a:spcAft>
              <a:buNone/>
              <a:defRPr/>
            </a:lvl3pPr>
            <a:lvl4pPr marL="0" indent="0">
              <a:spcAft>
                <a:spcPts val="600"/>
              </a:spcAft>
              <a:buNone/>
              <a:defRPr/>
            </a:lvl4pPr>
            <a:lvl5pPr marL="0" indent="0">
              <a:spcAft>
                <a:spcPts val="600"/>
              </a:spcAft>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0443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71508008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7_green bar">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1"/>
            <a:ext cx="4100945" cy="1322962"/>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0" y="1322963"/>
            <a:ext cx="4087813" cy="5535037"/>
          </a:xfrm>
        </p:spPr>
        <p:txBody>
          <a:bodyPr lIns="393192" tIns="91440" bIns="91440">
            <a:normAutofit/>
          </a:bodyPr>
          <a:lstStyle>
            <a:lvl1pPr marL="0" indent="0">
              <a:lnSpc>
                <a:spcPct val="100000"/>
              </a:lnSpc>
              <a:buNone/>
              <a:defRPr sz="1800">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00513" y="0"/>
            <a:ext cx="8091487" cy="6858000"/>
          </a:xfrm>
        </p:spPr>
        <p:txBody>
          <a:bodyPr lIns="393192" tIns="393192" rIns="182880"/>
          <a:lstStyle>
            <a:lvl1pPr marL="0" indent="0">
              <a:spcAft>
                <a:spcPts val="600"/>
              </a:spcAft>
              <a:buNone/>
              <a:defRPr>
                <a:latin typeface="+mj-lt"/>
              </a:defRPr>
            </a:lvl1pPr>
            <a:lvl2pPr marL="0" indent="0">
              <a:spcAft>
                <a:spcPts val="600"/>
              </a:spcAft>
              <a:buNone/>
              <a:defRPr>
                <a:latin typeface="+mj-lt"/>
              </a:defRPr>
            </a:lvl2pPr>
            <a:lvl3pPr marL="0" indent="0">
              <a:spcAft>
                <a:spcPts val="600"/>
              </a:spcAft>
              <a:buNone/>
              <a:defRPr/>
            </a:lvl3pPr>
            <a:lvl4pPr marL="0" indent="0">
              <a:spcAft>
                <a:spcPts val="600"/>
              </a:spcAft>
              <a:buNone/>
              <a:defRPr/>
            </a:lvl4pPr>
            <a:lvl5pPr marL="0" indent="0">
              <a:spcAft>
                <a:spcPts val="600"/>
              </a:spcAft>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72865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8_Sky blue bar">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1"/>
            <a:ext cx="4100945" cy="1322962"/>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0" y="1322963"/>
            <a:ext cx="4087813" cy="5535037"/>
          </a:xfrm>
        </p:spPr>
        <p:txBody>
          <a:bodyPr lIns="393192" tIns="91440" bIns="91440">
            <a:normAutofit/>
          </a:bodyPr>
          <a:lstStyle>
            <a:lvl1pPr marL="0" indent="0">
              <a:lnSpc>
                <a:spcPct val="100000"/>
              </a:lnSpc>
              <a:buNone/>
              <a:defRPr sz="1800">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00513" y="0"/>
            <a:ext cx="8091487" cy="6858000"/>
          </a:xfrm>
        </p:spPr>
        <p:txBody>
          <a:bodyPr lIns="393192" tIns="393192" rIns="182880"/>
          <a:lstStyle>
            <a:lvl1pPr marL="0" indent="0">
              <a:spcAft>
                <a:spcPts val="600"/>
              </a:spcAft>
              <a:buNone/>
              <a:defRPr>
                <a:latin typeface="+mj-lt"/>
              </a:defRPr>
            </a:lvl1pPr>
            <a:lvl2pPr marL="0" indent="0">
              <a:spcAft>
                <a:spcPts val="600"/>
              </a:spcAft>
              <a:buNone/>
              <a:defRPr>
                <a:latin typeface="+mj-lt"/>
              </a:defRPr>
            </a:lvl2pPr>
            <a:lvl3pPr marL="0" indent="0">
              <a:spcAft>
                <a:spcPts val="600"/>
              </a:spcAft>
              <a:buNone/>
              <a:defRPr/>
            </a:lvl3pPr>
            <a:lvl4pPr marL="0" indent="0">
              <a:spcAft>
                <a:spcPts val="600"/>
              </a:spcAft>
              <a:buNone/>
              <a:defRPr/>
            </a:lvl4pPr>
            <a:lvl5pPr marL="0" indent="0">
              <a:spcAft>
                <a:spcPts val="600"/>
              </a:spcAft>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79405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0_teal bar">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1"/>
            <a:ext cx="4100945" cy="1322962"/>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0" y="1322963"/>
            <a:ext cx="4087813" cy="5535037"/>
          </a:xfrm>
        </p:spPr>
        <p:txBody>
          <a:bodyPr lIns="393192" tIns="91440" bIns="91440">
            <a:normAutofit/>
          </a:bodyPr>
          <a:lstStyle>
            <a:lvl1pPr marL="0" indent="0">
              <a:lnSpc>
                <a:spcPct val="100000"/>
              </a:lnSpc>
              <a:buNone/>
              <a:defRPr sz="1800">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00513" y="0"/>
            <a:ext cx="8091487" cy="6858000"/>
          </a:xfrm>
        </p:spPr>
        <p:txBody>
          <a:bodyPr lIns="393192" tIns="393192" rIns="182880"/>
          <a:lstStyle>
            <a:lvl1pPr marL="0" indent="0">
              <a:spcAft>
                <a:spcPts val="600"/>
              </a:spcAft>
              <a:buNone/>
              <a:defRPr>
                <a:latin typeface="+mj-lt"/>
              </a:defRPr>
            </a:lvl1pPr>
            <a:lvl2pPr marL="0" indent="0">
              <a:spcAft>
                <a:spcPts val="600"/>
              </a:spcAft>
              <a:buNone/>
              <a:defRPr>
                <a:latin typeface="+mj-lt"/>
              </a:defRPr>
            </a:lvl2pPr>
            <a:lvl3pPr marL="0" indent="0">
              <a:spcAft>
                <a:spcPts val="600"/>
              </a:spcAft>
              <a:buNone/>
              <a:defRPr/>
            </a:lvl3pPr>
            <a:lvl4pPr marL="0" indent="0">
              <a:spcAft>
                <a:spcPts val="600"/>
              </a:spcAft>
              <a:buNone/>
              <a:defRPr/>
            </a:lvl4pPr>
            <a:lvl5pPr marL="0" indent="0">
              <a:spcAft>
                <a:spcPts val="600"/>
              </a:spcAft>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59502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9_dark blue bar">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1"/>
            <a:ext cx="4100945" cy="1322962"/>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0" y="1322963"/>
            <a:ext cx="4087813" cy="5535037"/>
          </a:xfrm>
        </p:spPr>
        <p:txBody>
          <a:bodyPr lIns="393192" tIns="91440" bIns="91440">
            <a:normAutofit/>
          </a:bodyPr>
          <a:lstStyle>
            <a:lvl1pPr marL="0" indent="0">
              <a:lnSpc>
                <a:spcPct val="100000"/>
              </a:lnSpc>
              <a:buNone/>
              <a:defRPr sz="1800">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00513" y="0"/>
            <a:ext cx="8091487" cy="6858000"/>
          </a:xfrm>
        </p:spPr>
        <p:txBody>
          <a:bodyPr lIns="393192" tIns="393192" rIns="182880"/>
          <a:lstStyle>
            <a:lvl1pPr marL="0" indent="0">
              <a:spcAft>
                <a:spcPts val="600"/>
              </a:spcAft>
              <a:buNone/>
              <a:defRPr>
                <a:latin typeface="+mj-lt"/>
              </a:defRPr>
            </a:lvl1pPr>
            <a:lvl2pPr marL="0" indent="0">
              <a:spcAft>
                <a:spcPts val="600"/>
              </a:spcAft>
              <a:buNone/>
              <a:defRPr>
                <a:latin typeface="+mj-lt"/>
              </a:defRPr>
            </a:lvl2pPr>
            <a:lvl3pPr marL="0" indent="0">
              <a:spcAft>
                <a:spcPts val="600"/>
              </a:spcAft>
              <a:buNone/>
              <a:defRPr/>
            </a:lvl3pPr>
            <a:lvl4pPr marL="0" indent="0">
              <a:spcAft>
                <a:spcPts val="600"/>
              </a:spcAft>
              <a:buNone/>
              <a:defRPr/>
            </a:lvl4pPr>
            <a:lvl5pPr marL="0" indent="0">
              <a:spcAft>
                <a:spcPts val="600"/>
              </a:spcAft>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201494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ide bar_2 Tile lines &amp; Content">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2" hasCustomPrompt="1"/>
          </p:nvPr>
        </p:nvSpPr>
        <p:spPr>
          <a:xfrm>
            <a:off x="0" y="3505200"/>
            <a:ext cx="4087813" cy="3352800"/>
          </a:xfrm>
        </p:spPr>
        <p:txBody>
          <a:bodyPr lIns="393192" tIns="91440" bIns="91440">
            <a:normAutofit/>
          </a:bodyPr>
          <a:lstStyle>
            <a:lvl1pPr marL="0" indent="0">
              <a:buNone/>
              <a:defRPr sz="1800">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6" name="Text Placeholder 5"/>
          <p:cNvSpPr>
            <a:spLocks noGrp="1"/>
          </p:cNvSpPr>
          <p:nvPr>
            <p:ph type="body" sz="quarter" idx="13"/>
          </p:nvPr>
        </p:nvSpPr>
        <p:spPr>
          <a:xfrm>
            <a:off x="4100513" y="0"/>
            <a:ext cx="8091487" cy="6858000"/>
          </a:xfrm>
        </p:spPr>
        <p:txBody>
          <a:bodyPr lIns="393192" tIns="393192" rIns="182880"/>
          <a:lstStyle>
            <a:lvl1pPr marL="0" indent="0">
              <a:spcAft>
                <a:spcPts val="600"/>
              </a:spcAft>
              <a:buNone/>
              <a:defRPr>
                <a:latin typeface="+mj-lt"/>
              </a:defRPr>
            </a:lvl1pPr>
            <a:lvl2pPr marL="0" indent="0">
              <a:spcAft>
                <a:spcPts val="600"/>
              </a:spcAft>
              <a:buNone/>
              <a:defRPr>
                <a:latin typeface="+mj-lt"/>
              </a:defRPr>
            </a:lvl2pPr>
            <a:lvl3pPr marL="0" indent="0">
              <a:spcAft>
                <a:spcPts val="600"/>
              </a:spcAft>
              <a:buNone/>
              <a:defRPr/>
            </a:lvl3pPr>
            <a:lvl4pPr marL="0" indent="0">
              <a:spcAft>
                <a:spcPts val="600"/>
              </a:spcAft>
              <a:buNone/>
              <a:defRPr/>
            </a:lvl4pPr>
            <a:lvl5pPr marL="0" indent="0">
              <a:spcAft>
                <a:spcPts val="600"/>
              </a:spcAft>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p:cNvSpPr>
            <a:spLocks noGrp="1"/>
          </p:cNvSpPr>
          <p:nvPr>
            <p:ph type="body" sz="quarter" idx="10" hasCustomPrompt="1"/>
          </p:nvPr>
        </p:nvSpPr>
        <p:spPr>
          <a:xfrm>
            <a:off x="0" y="0"/>
            <a:ext cx="4100945" cy="1974715"/>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9" name="Text Placeholder 7"/>
          <p:cNvSpPr>
            <a:spLocks noGrp="1"/>
          </p:cNvSpPr>
          <p:nvPr>
            <p:ph type="body" sz="quarter" idx="11" hasCustomPrompt="1"/>
          </p:nvPr>
        </p:nvSpPr>
        <p:spPr>
          <a:xfrm>
            <a:off x="0" y="1974716"/>
            <a:ext cx="4100945" cy="1530484"/>
          </a:xfrm>
        </p:spPr>
        <p:txBody>
          <a:bodyPr lIns="393192" rIns="393192" bIns="91440"/>
          <a:lstStyle>
            <a:lvl1pPr marL="0" indent="0">
              <a:buNone/>
              <a:defRPr>
                <a:solidFill>
                  <a:schemeClr val="bg1"/>
                </a:solidFill>
                <a:latin typeface="+mj-lt"/>
              </a:defRPr>
            </a:lvl1pPr>
            <a:lvl2pPr marL="457200" indent="0">
              <a:buNone/>
              <a:defRPr/>
            </a:lvl2pPr>
          </a:lstStyle>
          <a:p>
            <a:pPr lvl="0"/>
            <a:r>
              <a:rPr lang="en-US"/>
              <a:t>Subtitle</a:t>
            </a:r>
          </a:p>
        </p:txBody>
      </p:sp>
    </p:spTree>
    <p:extLst>
      <p:ext uri="{BB962C8B-B14F-4D97-AF65-F5344CB8AC3E}">
        <p14:creationId xmlns:p14="http://schemas.microsoft.com/office/powerpoint/2010/main" val="23726710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3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Picture Placeholder 7"/>
          <p:cNvSpPr>
            <a:spLocks noGrp="1"/>
          </p:cNvSpPr>
          <p:nvPr>
            <p:ph type="pic" sz="quarter" idx="15"/>
          </p:nvPr>
        </p:nvSpPr>
        <p:spPr>
          <a:xfrm>
            <a:off x="4100513" y="0"/>
            <a:ext cx="8091487" cy="4056434"/>
          </a:xfrm>
        </p:spPr>
        <p:txBody>
          <a:bodyPr>
            <a:normAutofit/>
          </a:bodyPr>
          <a:lstStyle>
            <a:lvl1pPr marL="0" indent="0">
              <a:buNone/>
              <a:defRPr sz="2000">
                <a:latin typeface="Segoe UI" panose="020B0502040204020203" pitchFamily="34" charset="0"/>
                <a:cs typeface="Segoe UI" panose="020B0502040204020203" pitchFamily="34" charset="0"/>
              </a:defRPr>
            </a:lvl1pPr>
          </a:lstStyle>
          <a:p>
            <a:endParaRPr lang="en-US"/>
          </a:p>
        </p:txBody>
      </p:sp>
      <p:sp>
        <p:nvSpPr>
          <p:cNvPr id="14" name="Text Placeholder 5"/>
          <p:cNvSpPr>
            <a:spLocks noGrp="1"/>
          </p:cNvSpPr>
          <p:nvPr>
            <p:ph type="body" sz="quarter" idx="13"/>
          </p:nvPr>
        </p:nvSpPr>
        <p:spPr>
          <a:xfrm>
            <a:off x="4100513" y="4348263"/>
            <a:ext cx="3983089" cy="2509735"/>
          </a:xfrm>
        </p:spPr>
        <p:txBody>
          <a:bodyPr lIns="393192" tIns="182880" rIns="182880"/>
          <a:lstStyle>
            <a:lvl1pPr marL="0" indent="0">
              <a:spcAft>
                <a:spcPts val="600"/>
              </a:spcAft>
              <a:buNone/>
              <a:defRPr>
                <a:latin typeface="+mj-lt"/>
              </a:defRPr>
            </a:lvl1pPr>
            <a:lvl2pPr marL="0" indent="0">
              <a:spcAft>
                <a:spcPts val="600"/>
              </a:spcAft>
              <a:buNone/>
              <a:defRPr>
                <a:latin typeface="+mj-lt"/>
              </a:defRPr>
            </a:lvl2pPr>
            <a:lvl3pPr marL="0" indent="0">
              <a:spcAft>
                <a:spcPts val="600"/>
              </a:spcAft>
              <a:buNone/>
              <a:defRPr sz="1600"/>
            </a:lvl3pPr>
            <a:lvl4pPr marL="0" indent="0">
              <a:spcAft>
                <a:spcPts val="600"/>
              </a:spcAft>
              <a:buNone/>
              <a:defRPr/>
            </a:lvl4pPr>
            <a:lvl5pPr marL="0" indent="0">
              <a:spcAft>
                <a:spcPts val="600"/>
              </a:spcAft>
              <a:buNone/>
              <a:defRPr sz="1600"/>
            </a:lvl5pPr>
          </a:lstStyle>
          <a:p>
            <a:pPr lvl="0"/>
            <a:r>
              <a:rPr lang="en-US"/>
              <a:t>Click to edit Master text styles</a:t>
            </a:r>
          </a:p>
          <a:p>
            <a:pPr lvl="1"/>
            <a:r>
              <a:rPr lang="en-US"/>
              <a:t>Second level</a:t>
            </a:r>
          </a:p>
          <a:p>
            <a:pPr lvl="2"/>
            <a:r>
              <a:rPr lang="en-US"/>
              <a:t>Third level</a:t>
            </a:r>
          </a:p>
        </p:txBody>
      </p:sp>
      <p:sp>
        <p:nvSpPr>
          <p:cNvPr id="15" name="Text Placeholder 5"/>
          <p:cNvSpPr>
            <a:spLocks noGrp="1"/>
          </p:cNvSpPr>
          <p:nvPr>
            <p:ph type="body" sz="quarter" idx="16"/>
          </p:nvPr>
        </p:nvSpPr>
        <p:spPr>
          <a:xfrm>
            <a:off x="8107344" y="4348263"/>
            <a:ext cx="3985369" cy="2509735"/>
          </a:xfrm>
        </p:spPr>
        <p:txBody>
          <a:bodyPr lIns="393192" tIns="182880" rIns="182880"/>
          <a:lstStyle>
            <a:lvl1pPr marL="0" indent="0">
              <a:spcAft>
                <a:spcPts val="600"/>
              </a:spcAft>
              <a:buNone/>
              <a:defRPr>
                <a:latin typeface="+mj-lt"/>
              </a:defRPr>
            </a:lvl1pPr>
            <a:lvl2pPr marL="0" indent="0">
              <a:spcAft>
                <a:spcPts val="600"/>
              </a:spcAft>
              <a:buNone/>
              <a:defRPr>
                <a:latin typeface="+mj-lt"/>
              </a:defRPr>
            </a:lvl2pPr>
            <a:lvl3pPr marL="0" indent="0">
              <a:spcAft>
                <a:spcPts val="600"/>
              </a:spcAft>
              <a:buNone/>
              <a:defRPr sz="1600"/>
            </a:lvl3pPr>
            <a:lvl4pPr marL="0" indent="0">
              <a:spcAft>
                <a:spcPts val="600"/>
              </a:spcAft>
              <a:buNone/>
              <a:defRPr/>
            </a:lvl4pPr>
            <a:lvl5pPr marL="0" indent="0">
              <a:spcAft>
                <a:spcPts val="600"/>
              </a:spcAft>
              <a:buNone/>
              <a:defRPr sz="1600"/>
            </a:lvl5pPr>
          </a:lstStyle>
          <a:p>
            <a:pPr lvl="0"/>
            <a:r>
              <a:rPr lang="en-US"/>
              <a:t>Click to edit Master text styles</a:t>
            </a:r>
          </a:p>
          <a:p>
            <a:pPr lvl="1"/>
            <a:r>
              <a:rPr lang="en-US"/>
              <a:t>Second level</a:t>
            </a:r>
          </a:p>
          <a:p>
            <a:pPr lvl="2"/>
            <a:r>
              <a:rPr lang="en-US"/>
              <a:t>Third level</a:t>
            </a:r>
          </a:p>
        </p:txBody>
      </p:sp>
      <p:sp>
        <p:nvSpPr>
          <p:cNvPr id="9" name="Rectangle 8"/>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2"/>
          <p:cNvSpPr>
            <a:spLocks noGrp="1"/>
          </p:cNvSpPr>
          <p:nvPr>
            <p:ph type="body" sz="quarter" idx="12" hasCustomPrompt="1"/>
          </p:nvPr>
        </p:nvSpPr>
        <p:spPr>
          <a:xfrm>
            <a:off x="0" y="3505200"/>
            <a:ext cx="4087813" cy="3352800"/>
          </a:xfrm>
        </p:spPr>
        <p:txBody>
          <a:bodyPr lIns="393192" tIns="91440" bIns="91440">
            <a:normAutofit/>
          </a:bodyPr>
          <a:lstStyle>
            <a:lvl1pPr marL="0" indent="0">
              <a:buNone/>
              <a:defRPr sz="1800">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6" name="Text Placeholder 7"/>
          <p:cNvSpPr>
            <a:spLocks noGrp="1"/>
          </p:cNvSpPr>
          <p:nvPr>
            <p:ph type="body" sz="quarter" idx="11" hasCustomPrompt="1"/>
          </p:nvPr>
        </p:nvSpPr>
        <p:spPr>
          <a:xfrm>
            <a:off x="0" y="1974716"/>
            <a:ext cx="4100945" cy="1530484"/>
          </a:xfrm>
        </p:spPr>
        <p:txBody>
          <a:bodyPr lIns="393192" rIns="393192" bIns="91440"/>
          <a:lstStyle>
            <a:lvl1pPr marL="0" indent="0">
              <a:buNone/>
              <a:defRPr>
                <a:solidFill>
                  <a:schemeClr val="bg1"/>
                </a:solidFill>
                <a:latin typeface="+mj-lt"/>
              </a:defRPr>
            </a:lvl1pPr>
            <a:lvl2pPr marL="457200" indent="0">
              <a:buNone/>
              <a:defRPr/>
            </a:lvl2pPr>
          </a:lstStyle>
          <a:p>
            <a:pPr lvl="0"/>
            <a:r>
              <a:rPr lang="en-US"/>
              <a:t>Subtitle</a:t>
            </a:r>
          </a:p>
        </p:txBody>
      </p:sp>
      <p:sp>
        <p:nvSpPr>
          <p:cNvPr id="18" name="Text Placeholder 5"/>
          <p:cNvSpPr>
            <a:spLocks noGrp="1"/>
          </p:cNvSpPr>
          <p:nvPr>
            <p:ph type="body" sz="quarter" idx="10" hasCustomPrompt="1"/>
          </p:nvPr>
        </p:nvSpPr>
        <p:spPr>
          <a:xfrm>
            <a:off x="0" y="0"/>
            <a:ext cx="4100945" cy="1974715"/>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Tree>
    <p:extLst>
      <p:ext uri="{BB962C8B-B14F-4D97-AF65-F5344CB8AC3E}">
        <p14:creationId xmlns:p14="http://schemas.microsoft.com/office/powerpoint/2010/main" val="200518921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0"/>
            <a:ext cx="4100945" cy="2507673"/>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7" name="Text Placeholder 7"/>
          <p:cNvSpPr>
            <a:spLocks noGrp="1"/>
          </p:cNvSpPr>
          <p:nvPr>
            <p:ph type="body" sz="quarter" idx="11" hasCustomPrompt="1"/>
          </p:nvPr>
        </p:nvSpPr>
        <p:spPr>
          <a:xfrm>
            <a:off x="0" y="2531486"/>
            <a:ext cx="4100945" cy="1797321"/>
          </a:xfrm>
        </p:spPr>
        <p:txBody>
          <a:bodyPr lIns="393192" rIns="393192" bIns="91440"/>
          <a:lstStyle>
            <a:lvl1pPr marL="0" indent="0">
              <a:buNone/>
              <a:defRPr>
                <a:solidFill>
                  <a:schemeClr val="bg1"/>
                </a:solidFill>
                <a:latin typeface="+mj-lt"/>
              </a:defRPr>
            </a:lvl1pPr>
            <a:lvl2pPr marL="457200" indent="0">
              <a:buNone/>
              <a:defRPr/>
            </a:lvl2pPr>
          </a:lstStyle>
          <a:p>
            <a:pPr lvl="0"/>
            <a:r>
              <a:rPr lang="en-US"/>
              <a:t>Subtitle</a:t>
            </a:r>
          </a:p>
        </p:txBody>
      </p:sp>
      <p:sp>
        <p:nvSpPr>
          <p:cNvPr id="3" name="Text Placeholder 2"/>
          <p:cNvSpPr>
            <a:spLocks noGrp="1"/>
          </p:cNvSpPr>
          <p:nvPr>
            <p:ph type="body" sz="quarter" idx="12" hasCustomPrompt="1"/>
          </p:nvPr>
        </p:nvSpPr>
        <p:spPr>
          <a:xfrm>
            <a:off x="0" y="4328808"/>
            <a:ext cx="4087813" cy="2529191"/>
          </a:xfrm>
        </p:spPr>
        <p:txBody>
          <a:bodyPr lIns="393192" tIns="91440" bIns="91440">
            <a:normAutofit/>
          </a:bodyPr>
          <a:lstStyle>
            <a:lvl1pPr marL="0" indent="0">
              <a:buNone/>
              <a:defRPr sz="1800">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0" name="Picture Placeholder 9"/>
          <p:cNvSpPr>
            <a:spLocks noGrp="1"/>
          </p:cNvSpPr>
          <p:nvPr>
            <p:ph type="pic" sz="quarter" idx="13"/>
          </p:nvPr>
        </p:nvSpPr>
        <p:spPr>
          <a:xfrm>
            <a:off x="4100513" y="0"/>
            <a:ext cx="8091487" cy="6858000"/>
          </a:xfrm>
        </p:spPr>
        <p:txBody>
          <a:bodyPr>
            <a:normAutofit/>
          </a:bodyPr>
          <a:lstStyle>
            <a:lvl1pPr marL="0" indent="0">
              <a:buNone/>
              <a:defRPr sz="1600"/>
            </a:lvl1pPr>
          </a:lstStyle>
          <a:p>
            <a:endParaRPr lang="en-US"/>
          </a:p>
        </p:txBody>
      </p:sp>
    </p:spTree>
    <p:extLst>
      <p:ext uri="{BB962C8B-B14F-4D97-AF65-F5344CB8AC3E}">
        <p14:creationId xmlns:p14="http://schemas.microsoft.com/office/powerpoint/2010/main" val="39048651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9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1"/>
            <a:ext cx="4100945" cy="1322962"/>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0" y="1322963"/>
            <a:ext cx="4087813" cy="5535037"/>
          </a:xfrm>
        </p:spPr>
        <p:txBody>
          <a:bodyPr lIns="393192" tIns="91440" bIns="91440">
            <a:normAutofit/>
          </a:bodyPr>
          <a:lstStyle>
            <a:lvl1pPr marL="0" indent="0">
              <a:lnSpc>
                <a:spcPct val="100000"/>
              </a:lnSpc>
              <a:buNone/>
              <a:defRPr sz="1800">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6" name="Text Placeholder 5"/>
          <p:cNvSpPr>
            <a:spLocks noGrp="1"/>
          </p:cNvSpPr>
          <p:nvPr>
            <p:ph type="body" sz="quarter" idx="13"/>
          </p:nvPr>
        </p:nvSpPr>
        <p:spPr>
          <a:xfrm>
            <a:off x="4100513" y="4348264"/>
            <a:ext cx="8091487" cy="2509735"/>
          </a:xfrm>
        </p:spPr>
        <p:txBody>
          <a:bodyPr lIns="393192" tIns="182880" rIns="182880"/>
          <a:lstStyle>
            <a:lvl1pPr marL="0" indent="0">
              <a:spcAft>
                <a:spcPts val="600"/>
              </a:spcAft>
              <a:buNone/>
              <a:defRPr>
                <a:latin typeface="+mj-lt"/>
              </a:defRPr>
            </a:lvl1pPr>
            <a:lvl2pPr marL="0" indent="0">
              <a:spcAft>
                <a:spcPts val="600"/>
              </a:spcAft>
              <a:buNone/>
              <a:defRPr>
                <a:latin typeface="+mj-lt"/>
              </a:defRPr>
            </a:lvl2pPr>
            <a:lvl3pPr marL="0" indent="0">
              <a:spcAft>
                <a:spcPts val="600"/>
              </a:spcAft>
              <a:buNone/>
              <a:defRPr/>
            </a:lvl3pPr>
            <a:lvl4pPr marL="0" indent="0">
              <a:spcAft>
                <a:spcPts val="600"/>
              </a:spcAft>
              <a:buNone/>
              <a:defRPr/>
            </a:lvl4pPr>
            <a:lvl5pPr marL="0" indent="0">
              <a:spcAft>
                <a:spcPts val="600"/>
              </a:spcAft>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4"/>
          </p:nvPr>
        </p:nvSpPr>
        <p:spPr>
          <a:xfrm>
            <a:off x="4100513" y="0"/>
            <a:ext cx="8091487" cy="4056434"/>
          </a:xfrm>
        </p:spPr>
        <p:txBody>
          <a:bodyPr>
            <a:normAutofit/>
          </a:bodyPr>
          <a:lstStyle>
            <a:lvl1pPr marL="0" indent="0">
              <a:buNone/>
              <a:defRPr sz="2000">
                <a:latin typeface="Segoe UI" panose="020B0502040204020203" pitchFamily="34" charset="0"/>
                <a:cs typeface="Segoe UI" panose="020B0502040204020203" pitchFamily="34" charset="0"/>
              </a:defRPr>
            </a:lvl1pPr>
          </a:lstStyle>
          <a:p>
            <a:endParaRPr lang="en-US"/>
          </a:p>
        </p:txBody>
      </p:sp>
    </p:spTree>
    <p:extLst>
      <p:ext uri="{BB962C8B-B14F-4D97-AF65-F5344CB8AC3E}">
        <p14:creationId xmlns:p14="http://schemas.microsoft.com/office/powerpoint/2010/main" val="21592856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0_Split layout ">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0"/>
            <a:ext cx="4100945" cy="2101174"/>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0" y="2101174"/>
            <a:ext cx="4087813" cy="4756826"/>
          </a:xfrm>
        </p:spPr>
        <p:txBody>
          <a:bodyPr lIns="393192" tIns="91440" bIns="91440">
            <a:normAutofit/>
          </a:bodyPr>
          <a:lstStyle>
            <a:lvl1pPr marL="0" indent="0">
              <a:lnSpc>
                <a:spcPct val="100000"/>
              </a:lnSpc>
              <a:buNone/>
              <a:defRPr sz="1800">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Picture Placeholder 6"/>
          <p:cNvSpPr>
            <a:spLocks noGrp="1"/>
          </p:cNvSpPr>
          <p:nvPr>
            <p:ph type="pic" sz="quarter" idx="13" hasCustomPrompt="1"/>
          </p:nvPr>
        </p:nvSpPr>
        <p:spPr>
          <a:xfrm>
            <a:off x="5203622" y="467603"/>
            <a:ext cx="1371600" cy="1371600"/>
          </a:xfrm>
        </p:spPr>
        <p:txBody>
          <a:bodyPr>
            <a:normAutofit/>
          </a:bodyPr>
          <a:lstStyle>
            <a:lvl1pPr marL="0" indent="0">
              <a:buNone/>
              <a:defRPr sz="1600"/>
            </a:lvl1pPr>
          </a:lstStyle>
          <a:p>
            <a:r>
              <a:rPr lang="en-US"/>
              <a:t>icon</a:t>
            </a:r>
          </a:p>
        </p:txBody>
      </p:sp>
      <p:sp>
        <p:nvSpPr>
          <p:cNvPr id="10" name="Text Placeholder 9"/>
          <p:cNvSpPr>
            <a:spLocks noGrp="1"/>
          </p:cNvSpPr>
          <p:nvPr>
            <p:ph type="body" sz="quarter" idx="14" hasCustomPrompt="1"/>
          </p:nvPr>
        </p:nvSpPr>
        <p:spPr>
          <a:xfrm>
            <a:off x="7013371" y="674822"/>
            <a:ext cx="4776551" cy="957162"/>
          </a:xfrm>
        </p:spPr>
        <p:txBody>
          <a:bodyPr/>
          <a:lstStyle>
            <a:lvl1pPr marL="0" indent="0">
              <a:spcAft>
                <a:spcPts val="0"/>
              </a:spcAft>
              <a:buNone/>
              <a:defRPr>
                <a:solidFill>
                  <a:schemeClr val="tx2"/>
                </a:solidFill>
                <a:latin typeface="+mj-lt"/>
              </a:defRPr>
            </a:lvl1pPr>
            <a:lvl2pPr marL="0" indent="0">
              <a:buNone/>
              <a:defRPr sz="2000">
                <a:latin typeface="Segoe UI" panose="020B0502040204020203" pitchFamily="34" charset="0"/>
                <a:cs typeface="Segoe UI" panose="020B0502040204020203" pitchFamily="34" charset="0"/>
              </a:defRPr>
            </a:lvl2pPr>
            <a:lvl3pPr marL="914400" indent="0">
              <a:buNone/>
              <a:defRPr/>
            </a:lvl3pPr>
            <a:lvl4pPr marL="1371600" indent="0">
              <a:buNone/>
              <a:defRPr/>
            </a:lvl4pPr>
            <a:lvl5pPr marL="1828800" indent="0">
              <a:buNone/>
              <a:defRPr/>
            </a:lvl5pPr>
          </a:lstStyle>
          <a:p>
            <a:pPr lvl="0"/>
            <a:r>
              <a:rPr lang="en-US"/>
              <a:t>Text</a:t>
            </a:r>
          </a:p>
          <a:p>
            <a:pPr lvl="1"/>
            <a:r>
              <a:rPr lang="en-US"/>
              <a:t>Text</a:t>
            </a:r>
          </a:p>
        </p:txBody>
      </p:sp>
      <p:sp>
        <p:nvSpPr>
          <p:cNvPr id="17" name="Picture Placeholder 6"/>
          <p:cNvSpPr>
            <a:spLocks noGrp="1"/>
          </p:cNvSpPr>
          <p:nvPr>
            <p:ph type="pic" sz="quarter" idx="15" hasCustomPrompt="1"/>
          </p:nvPr>
        </p:nvSpPr>
        <p:spPr>
          <a:xfrm>
            <a:off x="5203622" y="2011059"/>
            <a:ext cx="1371600" cy="1371600"/>
          </a:xfrm>
        </p:spPr>
        <p:txBody>
          <a:bodyPr>
            <a:normAutofit/>
          </a:bodyPr>
          <a:lstStyle>
            <a:lvl1pPr marL="0" indent="0">
              <a:buNone/>
              <a:defRPr sz="1600"/>
            </a:lvl1pPr>
          </a:lstStyle>
          <a:p>
            <a:r>
              <a:rPr lang="en-US"/>
              <a:t>icon</a:t>
            </a:r>
          </a:p>
        </p:txBody>
      </p:sp>
      <p:sp>
        <p:nvSpPr>
          <p:cNvPr id="18" name="Text Placeholder 9"/>
          <p:cNvSpPr>
            <a:spLocks noGrp="1"/>
          </p:cNvSpPr>
          <p:nvPr>
            <p:ph type="body" sz="quarter" idx="16" hasCustomPrompt="1"/>
          </p:nvPr>
        </p:nvSpPr>
        <p:spPr>
          <a:xfrm>
            <a:off x="7013371" y="2218278"/>
            <a:ext cx="4776551" cy="957162"/>
          </a:xfrm>
        </p:spPr>
        <p:txBody>
          <a:bodyPr/>
          <a:lstStyle>
            <a:lvl1pPr marL="0" indent="0">
              <a:spcAft>
                <a:spcPts val="0"/>
              </a:spcAft>
              <a:buNone/>
              <a:defRPr>
                <a:solidFill>
                  <a:schemeClr val="accent6">
                    <a:lumMod val="50000"/>
                  </a:schemeClr>
                </a:solidFill>
                <a:latin typeface="+mj-lt"/>
              </a:defRPr>
            </a:lvl1pPr>
            <a:lvl2pPr marL="0" indent="0">
              <a:buNone/>
              <a:defRPr sz="2000">
                <a:latin typeface="Segoe UI" panose="020B0502040204020203" pitchFamily="34" charset="0"/>
                <a:cs typeface="Segoe UI" panose="020B0502040204020203" pitchFamily="34" charset="0"/>
              </a:defRPr>
            </a:lvl2pPr>
            <a:lvl3pPr marL="914400" indent="0">
              <a:buNone/>
              <a:defRPr/>
            </a:lvl3pPr>
            <a:lvl4pPr marL="1371600" indent="0">
              <a:buNone/>
              <a:defRPr/>
            </a:lvl4pPr>
            <a:lvl5pPr marL="1828800" indent="0">
              <a:buNone/>
              <a:defRPr/>
            </a:lvl5pPr>
          </a:lstStyle>
          <a:p>
            <a:pPr lvl="0"/>
            <a:r>
              <a:rPr lang="en-US"/>
              <a:t>Text</a:t>
            </a:r>
          </a:p>
          <a:p>
            <a:pPr lvl="1"/>
            <a:r>
              <a:rPr lang="en-US"/>
              <a:t>Text</a:t>
            </a:r>
          </a:p>
        </p:txBody>
      </p:sp>
      <p:sp>
        <p:nvSpPr>
          <p:cNvPr id="19" name="Picture Placeholder 6"/>
          <p:cNvSpPr>
            <a:spLocks noGrp="1"/>
          </p:cNvSpPr>
          <p:nvPr>
            <p:ph type="pic" sz="quarter" idx="17" hasCustomPrompt="1"/>
          </p:nvPr>
        </p:nvSpPr>
        <p:spPr>
          <a:xfrm>
            <a:off x="5203622" y="3554515"/>
            <a:ext cx="1371600" cy="1371600"/>
          </a:xfrm>
        </p:spPr>
        <p:txBody>
          <a:bodyPr>
            <a:normAutofit/>
          </a:bodyPr>
          <a:lstStyle>
            <a:lvl1pPr marL="0" indent="0">
              <a:buNone/>
              <a:defRPr sz="1600"/>
            </a:lvl1pPr>
          </a:lstStyle>
          <a:p>
            <a:r>
              <a:rPr lang="en-US"/>
              <a:t>icon</a:t>
            </a:r>
          </a:p>
        </p:txBody>
      </p:sp>
      <p:sp>
        <p:nvSpPr>
          <p:cNvPr id="20" name="Text Placeholder 9"/>
          <p:cNvSpPr>
            <a:spLocks noGrp="1"/>
          </p:cNvSpPr>
          <p:nvPr>
            <p:ph type="body" sz="quarter" idx="18" hasCustomPrompt="1"/>
          </p:nvPr>
        </p:nvSpPr>
        <p:spPr>
          <a:xfrm>
            <a:off x="7013371" y="3761734"/>
            <a:ext cx="4776551" cy="957162"/>
          </a:xfrm>
        </p:spPr>
        <p:txBody>
          <a:bodyPr/>
          <a:lstStyle>
            <a:lvl1pPr marL="0" indent="0">
              <a:spcAft>
                <a:spcPts val="0"/>
              </a:spcAft>
              <a:buNone/>
              <a:defRPr>
                <a:solidFill>
                  <a:schemeClr val="accent5"/>
                </a:solidFill>
                <a:latin typeface="+mj-lt"/>
              </a:defRPr>
            </a:lvl1pPr>
            <a:lvl2pPr marL="0" indent="0">
              <a:buNone/>
              <a:defRPr sz="2000">
                <a:latin typeface="Segoe UI" panose="020B0502040204020203" pitchFamily="34" charset="0"/>
                <a:cs typeface="Segoe UI" panose="020B0502040204020203" pitchFamily="34" charset="0"/>
              </a:defRPr>
            </a:lvl2pPr>
            <a:lvl3pPr marL="914400" indent="0">
              <a:buNone/>
              <a:defRPr/>
            </a:lvl3pPr>
            <a:lvl4pPr marL="1371600" indent="0">
              <a:buNone/>
              <a:defRPr/>
            </a:lvl4pPr>
            <a:lvl5pPr marL="1828800" indent="0">
              <a:buNone/>
              <a:defRPr/>
            </a:lvl5pPr>
          </a:lstStyle>
          <a:p>
            <a:pPr lvl="0"/>
            <a:r>
              <a:rPr lang="en-US"/>
              <a:t>Text</a:t>
            </a:r>
          </a:p>
          <a:p>
            <a:pPr lvl="1"/>
            <a:r>
              <a:rPr lang="en-US"/>
              <a:t>Text</a:t>
            </a:r>
          </a:p>
        </p:txBody>
      </p:sp>
      <p:sp>
        <p:nvSpPr>
          <p:cNvPr id="21" name="Picture Placeholder 6"/>
          <p:cNvSpPr>
            <a:spLocks noGrp="1"/>
          </p:cNvSpPr>
          <p:nvPr>
            <p:ph type="pic" sz="quarter" idx="19" hasCustomPrompt="1"/>
          </p:nvPr>
        </p:nvSpPr>
        <p:spPr>
          <a:xfrm>
            <a:off x="5203622" y="5097971"/>
            <a:ext cx="1371600" cy="1371600"/>
          </a:xfrm>
        </p:spPr>
        <p:txBody>
          <a:bodyPr>
            <a:normAutofit/>
          </a:bodyPr>
          <a:lstStyle>
            <a:lvl1pPr marL="0" indent="0">
              <a:buNone/>
              <a:defRPr sz="1600"/>
            </a:lvl1pPr>
          </a:lstStyle>
          <a:p>
            <a:r>
              <a:rPr lang="en-US"/>
              <a:t>icon</a:t>
            </a:r>
          </a:p>
        </p:txBody>
      </p:sp>
      <p:sp>
        <p:nvSpPr>
          <p:cNvPr id="22" name="Text Placeholder 9"/>
          <p:cNvSpPr>
            <a:spLocks noGrp="1"/>
          </p:cNvSpPr>
          <p:nvPr>
            <p:ph type="body" sz="quarter" idx="20" hasCustomPrompt="1"/>
          </p:nvPr>
        </p:nvSpPr>
        <p:spPr>
          <a:xfrm>
            <a:off x="7013371" y="5305190"/>
            <a:ext cx="4776551" cy="957162"/>
          </a:xfrm>
        </p:spPr>
        <p:txBody>
          <a:bodyPr/>
          <a:lstStyle>
            <a:lvl1pPr marL="0" indent="0">
              <a:spcAft>
                <a:spcPts val="0"/>
              </a:spcAft>
              <a:buNone/>
              <a:defRPr>
                <a:solidFill>
                  <a:schemeClr val="accent6"/>
                </a:solidFill>
                <a:latin typeface="+mj-lt"/>
              </a:defRPr>
            </a:lvl1pPr>
            <a:lvl2pPr marL="0" indent="0">
              <a:buNone/>
              <a:defRPr sz="2000">
                <a:latin typeface="Segoe UI" panose="020B0502040204020203" pitchFamily="34" charset="0"/>
                <a:cs typeface="Segoe UI" panose="020B0502040204020203" pitchFamily="34" charset="0"/>
              </a:defRPr>
            </a:lvl2pPr>
            <a:lvl3pPr marL="914400" indent="0">
              <a:buNone/>
              <a:defRPr/>
            </a:lvl3pPr>
            <a:lvl4pPr marL="1371600" indent="0">
              <a:buNone/>
              <a:defRPr/>
            </a:lvl4pPr>
            <a:lvl5pPr marL="1828800" indent="0">
              <a:buNone/>
              <a:defRPr/>
            </a:lvl5pPr>
          </a:lstStyle>
          <a:p>
            <a:pPr lvl="0"/>
            <a:r>
              <a:rPr lang="en-US"/>
              <a:t>Text</a:t>
            </a:r>
          </a:p>
          <a:p>
            <a:pPr lvl="1"/>
            <a:r>
              <a:rPr lang="en-US"/>
              <a:t>Text</a:t>
            </a:r>
          </a:p>
        </p:txBody>
      </p:sp>
    </p:spTree>
    <p:extLst>
      <p:ext uri="{BB962C8B-B14F-4D97-AF65-F5344CB8AC3E}">
        <p14:creationId xmlns:p14="http://schemas.microsoft.com/office/powerpoint/2010/main" val="4301482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2_Split layout ">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4260850" y="1439863"/>
            <a:ext cx="7666038" cy="4746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0" y="0"/>
            <a:ext cx="4100945" cy="2101174"/>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0" y="2101174"/>
            <a:ext cx="4087813" cy="4756826"/>
          </a:xfrm>
        </p:spPr>
        <p:txBody>
          <a:bodyPr lIns="393192" tIns="91440" bIns="91440">
            <a:normAutofit/>
          </a:bodyPr>
          <a:lstStyle>
            <a:lvl1pPr marL="0" indent="0">
              <a:lnSpc>
                <a:spcPct val="100000"/>
              </a:lnSpc>
              <a:buNone/>
              <a:defRPr sz="1800">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Tree>
    <p:extLst>
      <p:ext uri="{BB962C8B-B14F-4D97-AF65-F5344CB8AC3E}">
        <p14:creationId xmlns:p14="http://schemas.microsoft.com/office/powerpoint/2010/main" val="665222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0511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5_Split layout ">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4260850" y="1439863"/>
            <a:ext cx="7666038" cy="4746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0" y="0"/>
            <a:ext cx="41148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0" y="0"/>
            <a:ext cx="4100945" cy="3433863"/>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8" name="Text Placeholder 2"/>
          <p:cNvSpPr>
            <a:spLocks noGrp="1"/>
          </p:cNvSpPr>
          <p:nvPr>
            <p:ph type="body" sz="quarter" idx="12" hasCustomPrompt="1"/>
          </p:nvPr>
        </p:nvSpPr>
        <p:spPr>
          <a:xfrm>
            <a:off x="0" y="3433864"/>
            <a:ext cx="4087813" cy="3424136"/>
          </a:xfrm>
        </p:spPr>
        <p:txBody>
          <a:bodyPr lIns="393192" tIns="91440" bIns="91440">
            <a:normAutofit/>
          </a:bodyPr>
          <a:lstStyle>
            <a:lvl1pPr marL="0" indent="0">
              <a:lnSpc>
                <a:spcPct val="100000"/>
              </a:lnSpc>
              <a:buNone/>
              <a:defRPr sz="1800">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Tree>
    <p:extLst>
      <p:ext uri="{BB962C8B-B14F-4D97-AF65-F5344CB8AC3E}">
        <p14:creationId xmlns:p14="http://schemas.microsoft.com/office/powerpoint/2010/main" val="35938098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1"/>
            <a:ext cx="11353800" cy="3066444"/>
          </a:xfrm>
        </p:spPr>
        <p:txBody>
          <a:bodyPr lIns="393192" anchor="t" anchorCtr="0">
            <a:normAutofit/>
          </a:bodyPr>
          <a:lstStyle>
            <a:lvl1pPr>
              <a:defRPr sz="6600">
                <a:solidFill>
                  <a:schemeClr val="bg1"/>
                </a:solidFill>
              </a:defRPr>
            </a:lvl1pPr>
          </a:lstStyle>
          <a:p>
            <a:r>
              <a:rPr lang="en-US"/>
              <a:t>Click to edit Master title style</a:t>
            </a:r>
          </a:p>
        </p:txBody>
      </p:sp>
    </p:spTree>
    <p:extLst>
      <p:ext uri="{BB962C8B-B14F-4D97-AF65-F5344CB8AC3E}">
        <p14:creationId xmlns:p14="http://schemas.microsoft.com/office/powerpoint/2010/main" val="425951036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22C92-469F-4377-A1BF-ED5393E7CB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1384CC-667F-449D-85D6-D8777DEE96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10519865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85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2" y="3441247"/>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8218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55386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03894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21170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24924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41970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8408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918686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47841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32550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82389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6548"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8067822"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23676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7"/>
            <a:ext cx="8067822"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718334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804045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25889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714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7736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64555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dirty="0"/>
              <a:t>Drag picture here</a:t>
            </a:r>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dirty="0"/>
              <a:t>Click to edit Master text styles</a:t>
            </a:r>
          </a:p>
        </p:txBody>
      </p:sp>
    </p:spTree>
    <p:extLst>
      <p:ext uri="{BB962C8B-B14F-4D97-AF65-F5344CB8AC3E}">
        <p14:creationId xmlns:p14="http://schemas.microsoft.com/office/powerpoint/2010/main" val="67924026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defTabSz="913748"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5827269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186715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280468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marL="0" indent="0">
              <a:buFontTx/>
              <a:buNone/>
              <a:defRPr sz="3527"/>
            </a:lvl1pPr>
            <a:lvl2pPr marL="336015" indent="0">
              <a:buFontTx/>
              <a:buNone/>
              <a:defRPr/>
            </a:lvl2pPr>
            <a:lvl3pPr marL="560027" indent="0">
              <a:buFontTx/>
              <a:buNone/>
              <a:defRPr/>
            </a:lvl3pPr>
            <a:lvl4pPr marL="784036" indent="0">
              <a:buFontTx/>
              <a:buNone/>
              <a:defRPr/>
            </a:lvl4pPr>
            <a:lvl5pPr marL="1008047"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485173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5"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7369796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TextBox 7"/>
          <p:cNvSpPr txBox="1"/>
          <p:nvPr userDrawn="1"/>
        </p:nvSpPr>
        <p:spPr bwMode="white">
          <a:xfrm>
            <a:off x="4505600" y="6575005"/>
            <a:ext cx="3180807" cy="142218"/>
          </a:xfrm>
          <a:prstGeom prst="rect">
            <a:avLst/>
          </a:prstGeom>
          <a:noFill/>
        </p:spPr>
        <p:txBody>
          <a:bodyPr wrap="none" lIns="0" tIns="0" rIns="0" bIns="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006" rtl="0" eaLnBrk="1" fontAlgn="auto" latinLnBrk="0" hangingPunct="1">
              <a:lnSpc>
                <a:spcPct val="100000"/>
              </a:lnSpc>
              <a:spcBef>
                <a:spcPts val="0"/>
              </a:spcBef>
              <a:spcAft>
                <a:spcPts val="0"/>
              </a:spcAft>
              <a:buClrTx/>
              <a:buSzTx/>
              <a:buFontTx/>
              <a:buNone/>
              <a:tabLst/>
              <a:defRPr/>
            </a:pPr>
            <a:r>
              <a:rPr kumimoji="0" lang="en-US" sz="924" b="0" i="0" u="none" strike="noStrike" kern="1200" cap="none" spc="132" normalizeH="0" baseline="0" noProof="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
        <p:nvSpPr>
          <p:cNvPr id="4" name="Text Placeholder 3"/>
          <p:cNvSpPr>
            <a:spLocks noGrp="1"/>
          </p:cNvSpPr>
          <p:nvPr>
            <p:ph type="body" sz="quarter" idx="10"/>
          </p:nvPr>
        </p:nvSpPr>
        <p:spPr>
          <a:xfrm>
            <a:off x="269242" y="1189179"/>
            <a:ext cx="11653523" cy="2052030"/>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235001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a:t>Title</a:t>
            </a:r>
          </a:p>
        </p:txBody>
      </p:sp>
      <p:sp>
        <p:nvSpPr>
          <p:cNvPr id="8" name="Text Placeholder 7"/>
          <p:cNvSpPr>
            <a:spLocks noGrp="1"/>
          </p:cNvSpPr>
          <p:nvPr>
            <p:ph type="body" sz="quarter" idx="11" hasCustomPrompt="1"/>
          </p:nvPr>
        </p:nvSpPr>
        <p:spPr>
          <a:xfrm>
            <a:off x="0" y="1243014"/>
            <a:ext cx="12192000" cy="727700"/>
          </a:xfrm>
        </p:spPr>
        <p:txBody>
          <a:bodyPr lIns="393192" bIns="91440"/>
          <a:lstStyle>
            <a:lvl1pPr marL="0" indent="0">
              <a:buNone/>
              <a:defRPr>
                <a:solidFill>
                  <a:schemeClr val="tx2"/>
                </a:solidFill>
              </a:defRPr>
            </a:lvl1pPr>
            <a:lvl2pPr marL="457025" indent="0">
              <a:buNone/>
              <a:defRPr/>
            </a:lvl2pPr>
          </a:lstStyle>
          <a:p>
            <a:pPr lvl="0"/>
            <a:r>
              <a:rPr lang="en-US"/>
              <a:t>Subtitle</a:t>
            </a:r>
          </a:p>
        </p:txBody>
      </p:sp>
    </p:spTree>
    <p:extLst>
      <p:ext uri="{BB962C8B-B14F-4D97-AF65-F5344CB8AC3E}">
        <p14:creationId xmlns:p14="http://schemas.microsoft.com/office/powerpoint/2010/main" val="18933748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eal 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4441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03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8812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4017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p:nvPr>
        </p:nvSpPr>
        <p:spPr>
          <a:xfrm>
            <a:off x="0" y="1"/>
            <a:ext cx="12192000" cy="2990334"/>
          </a:xfrm>
          <a:prstGeom prst="rect">
            <a:avLst/>
          </a:prstGeom>
        </p:spPr>
        <p:txBody>
          <a:bodyPr anchor="ctr" anchorCtr="0">
            <a:noAutofit/>
          </a:bodyPr>
          <a:lstStyle>
            <a:lvl1pPr marL="0" indent="0" algn="ctr">
              <a:buNone/>
              <a:defRPr>
                <a:solidFill>
                  <a:schemeClr val="bg1">
                    <a:lumMod val="50000"/>
                  </a:schemeClr>
                </a:solidFill>
              </a:defRPr>
            </a:lvl1pPr>
          </a:lstStyle>
          <a:p>
            <a:endParaRPr lang="en-US" dirty="0"/>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dirty="0"/>
              <a:t>Click to edit Master text styles</a:t>
            </a:r>
          </a:p>
        </p:txBody>
      </p:sp>
    </p:spTree>
    <p:extLst>
      <p:ext uri="{BB962C8B-B14F-4D97-AF65-F5344CB8AC3E}">
        <p14:creationId xmlns:p14="http://schemas.microsoft.com/office/powerpoint/2010/main" val="307541941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95940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44201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85098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9019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3878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86622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993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94869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1429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969152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theme" Target="../theme/theme10.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theme" Target="../theme/theme11.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image" Target="../media/image8.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theme" Target="../theme/theme12.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10" Type="http://schemas.openxmlformats.org/officeDocument/2006/relationships/slideLayout" Target="../slideLayouts/slideLayout195.xml"/><Relationship Id="rId19" Type="http://schemas.openxmlformats.org/officeDocument/2006/relationships/image" Target="../media/image2.emf"/><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13.xml"/><Relationship Id="rId1" Type="http://schemas.openxmlformats.org/officeDocument/2006/relationships/slideLayout" Target="../slideLayouts/slideLayout20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3" Type="http://schemas.openxmlformats.org/officeDocument/2006/relationships/slideLayout" Target="../slideLayouts/slideLayout206.xml"/><Relationship Id="rId21" Type="http://schemas.openxmlformats.org/officeDocument/2006/relationships/theme" Target="../theme/theme14.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0" Type="http://schemas.openxmlformats.org/officeDocument/2006/relationships/slideLayout" Target="../slideLayouts/slideLayout223.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10" Type="http://schemas.openxmlformats.org/officeDocument/2006/relationships/slideLayout" Target="../slideLayouts/slideLayout213.xml"/><Relationship Id="rId19" Type="http://schemas.openxmlformats.org/officeDocument/2006/relationships/slideLayout" Target="../slideLayouts/slideLayout222.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 Id="rId22" Type="http://schemas.openxmlformats.org/officeDocument/2006/relationships/image" Target="../media/image2.emf"/></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31.xml"/><Relationship Id="rId13" Type="http://schemas.openxmlformats.org/officeDocument/2006/relationships/slideLayout" Target="../slideLayouts/slideLayout236.xml"/><Relationship Id="rId18" Type="http://schemas.openxmlformats.org/officeDocument/2006/relationships/slideLayout" Target="../slideLayouts/slideLayout241.xml"/><Relationship Id="rId3" Type="http://schemas.openxmlformats.org/officeDocument/2006/relationships/slideLayout" Target="../slideLayouts/slideLayout226.xml"/><Relationship Id="rId21" Type="http://schemas.openxmlformats.org/officeDocument/2006/relationships/image" Target="../media/image2.emf"/><Relationship Id="rId7" Type="http://schemas.openxmlformats.org/officeDocument/2006/relationships/slideLayout" Target="../slideLayouts/slideLayout230.xml"/><Relationship Id="rId12" Type="http://schemas.openxmlformats.org/officeDocument/2006/relationships/slideLayout" Target="../slideLayouts/slideLayout235.xml"/><Relationship Id="rId17" Type="http://schemas.openxmlformats.org/officeDocument/2006/relationships/slideLayout" Target="../slideLayouts/slideLayout240.xml"/><Relationship Id="rId2" Type="http://schemas.openxmlformats.org/officeDocument/2006/relationships/slideLayout" Target="../slideLayouts/slideLayout225.xml"/><Relationship Id="rId16" Type="http://schemas.openxmlformats.org/officeDocument/2006/relationships/slideLayout" Target="../slideLayouts/slideLayout239.xml"/><Relationship Id="rId20" Type="http://schemas.openxmlformats.org/officeDocument/2006/relationships/theme" Target="../theme/theme15.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5" Type="http://schemas.openxmlformats.org/officeDocument/2006/relationships/slideLayout" Target="../slideLayouts/slideLayout228.xml"/><Relationship Id="rId15" Type="http://schemas.openxmlformats.org/officeDocument/2006/relationships/slideLayout" Target="../slideLayouts/slideLayout238.xml"/><Relationship Id="rId10" Type="http://schemas.openxmlformats.org/officeDocument/2006/relationships/slideLayout" Target="../slideLayouts/slideLayout233.xml"/><Relationship Id="rId19" Type="http://schemas.openxmlformats.org/officeDocument/2006/relationships/slideLayout" Target="../slideLayouts/slideLayout242.xml"/><Relationship Id="rId4" Type="http://schemas.openxmlformats.org/officeDocument/2006/relationships/slideLayout" Target="../slideLayouts/slideLayout227.xml"/><Relationship Id="rId9" Type="http://schemas.openxmlformats.org/officeDocument/2006/relationships/slideLayout" Target="../slideLayouts/slideLayout232.xml"/><Relationship Id="rId14" Type="http://schemas.openxmlformats.org/officeDocument/2006/relationships/slideLayout" Target="../slideLayouts/slideLayout23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50" Type="http://schemas.openxmlformats.org/officeDocument/2006/relationships/theme" Target="../theme/theme4.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41" Type="http://schemas.openxmlformats.org/officeDocument/2006/relationships/slideLayout" Target="../slideLayouts/slideLayout53.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8"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5.xml"/><Relationship Id="rId1" Type="http://schemas.openxmlformats.org/officeDocument/2006/relationships/slideLayout" Target="../slideLayouts/slideLayout6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theme" Target="../theme/theme6.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theme" Target="../theme/theme7.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 Type="http://schemas.openxmlformats.org/officeDocument/2006/relationships/slideLayout" Target="../slideLayouts/slideLayout114.xml"/><Relationship Id="rId21" Type="http://schemas.openxmlformats.org/officeDocument/2006/relationships/theme" Target="../theme/theme8.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image" Target="../media/image2.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3" Type="http://schemas.openxmlformats.org/officeDocument/2006/relationships/slideLayout" Target="../slideLayouts/slideLayout134.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2" Type="http://schemas.openxmlformats.org/officeDocument/2006/relationships/slideLayout" Target="../slideLayouts/slideLayout133.xml"/><Relationship Id="rId16" Type="http://schemas.openxmlformats.org/officeDocument/2006/relationships/theme" Target="../theme/theme9.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10" Type="http://schemas.openxmlformats.org/officeDocument/2006/relationships/slideLayout" Target="../slideLayouts/slideLayout141.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72858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031059"/>
            <a:ext cx="11653521" cy="207633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5" name="Group 14"/>
          <p:cNvGrpSpPr/>
          <p:nvPr userDrawn="1"/>
        </p:nvGrpSpPr>
        <p:grpSpPr>
          <a:xfrm>
            <a:off x="12299576" y="0"/>
            <a:ext cx="331694" cy="5622724"/>
            <a:chOff x="12263718" y="0"/>
            <a:chExt cx="555812" cy="5622724"/>
          </a:xfrm>
        </p:grpSpPr>
        <p:sp>
          <p:nvSpPr>
            <p:cNvPr id="3" name="Rectangle 2"/>
            <p:cNvSpPr/>
            <p:nvPr userDrawn="1"/>
          </p:nvSpPr>
          <p:spPr bwMode="auto">
            <a:xfrm>
              <a:off x="12263718" y="0"/>
              <a:ext cx="555812" cy="5558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263718" y="633364"/>
              <a:ext cx="555812" cy="55581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263718" y="1266728"/>
              <a:ext cx="555812" cy="5558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263718" y="1900092"/>
              <a:ext cx="555812" cy="5558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263718" y="2533456"/>
              <a:ext cx="555812" cy="5558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12263718" y="3166820"/>
              <a:ext cx="555812" cy="55581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12263718" y="3800184"/>
              <a:ext cx="555812" cy="5558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12263718" y="4433548"/>
              <a:ext cx="555812" cy="555812"/>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12263718" y="5066912"/>
              <a:ext cx="555812" cy="5558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73581267"/>
      </p:ext>
    </p:extLst>
  </p:cSld>
  <p:clrMap bg1="lt1" tx1="dk1" bg2="lt2" tx2="dk2" accent1="accent1" accent2="accent2" accent3="accent3" accent4="accent4" accent5="accent5" accent6="accent6" hlink="hlink" folHlink="folHlink"/>
  <p:sldLayoutIdLst>
    <p:sldLayoutId id="2147483674" r:id="rId1"/>
    <p:sldLayoutId id="2147483676" r:id="rId2"/>
    <p:sldLayoutId id="2147483975" r:id="rId3"/>
    <p:sldLayoutId id="2147484017" r:id="rId4"/>
    <p:sldLayoutId id="2147484062" r:id="rId5"/>
    <p:sldLayoutId id="2147484085" r:id="rId6"/>
    <p:sldLayoutId id="2147484139" r:id="rId7"/>
    <p:sldLayoutId id="2147484140" r:id="rId8"/>
    <p:sldLayoutId id="2147484141" r:id="rId9"/>
    <p:sldLayoutId id="2147484143" r:id="rId10"/>
  </p:sldLayoutIdLst>
  <p:transition>
    <p:fade/>
  </p:transition>
  <p:txStyles>
    <p:titleStyle>
      <a:lvl1pPr marL="0" algn="l" defTabSz="914367" rtl="0" eaLnBrk="1" latinLnBrk="0" hangingPunct="1">
        <a:lnSpc>
          <a:spcPct val="90000"/>
        </a:lnSpc>
        <a:spcBef>
          <a:spcPct val="0"/>
        </a:spcBef>
        <a:buNone/>
        <a:defRPr lang="en-US" sz="4400" b="0" kern="1200" cap="none" spc="-100" baseline="0" dirty="0">
          <a:ln w="3175">
            <a:noFill/>
          </a:ln>
          <a:gradFill>
            <a:gsLst>
              <a:gs pos="62564">
                <a:schemeClr val="accent1"/>
              </a:gs>
              <a:gs pos="55000">
                <a:schemeClr val="accent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2657488"/>
      </p:ext>
    </p:extLst>
  </p:cSld>
  <p:clrMap bg1="lt1" tx1="dk1" bg2="lt2" tx2="dk2" accent1="accent1" accent2="accent2" accent3="accent3" accent4="accent4" accent5="accent5" accent6="accent6" hlink="hlink" folHlink="folHlink"/>
  <p:sldLayoutIdLst>
    <p:sldLayoutId id="2147484019"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 id="2147484031" r:id="rId12"/>
    <p:sldLayoutId id="2147484032" r:id="rId13"/>
    <p:sldLayoutId id="2147484033" r:id="rId14"/>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17">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579028910"/>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 id="2147484051" r:id="rId16"/>
    <p:sldLayoutId id="2147484052" r:id="rId17"/>
    <p:sldLayoutId id="2147484053" r:id="rId18"/>
    <p:sldLayoutId id="2147484054" r:id="rId19"/>
    <p:sldLayoutId id="2147484055" r:id="rId20"/>
    <p:sldLayoutId id="2147484056" r:id="rId21"/>
    <p:sldLayoutId id="2147484057" r:id="rId22"/>
    <p:sldLayoutId id="2147484058" r:id="rId23"/>
    <p:sldLayoutId id="2147484059" r:id="rId24"/>
    <p:sldLayoutId id="2147484060"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63226077"/>
      </p:ext>
    </p:extLst>
  </p:cSld>
  <p:clrMap bg1="lt1" tx1="dk1" bg2="lt2" tx2="dk2" accent1="accent1" accent2="accent2" accent3="accent3" accent4="accent4" accent5="accent5" accent6="accent6" hlink="hlink" folHlink="fol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6" r:id="rId12"/>
    <p:sldLayoutId id="2147484077" r:id="rId13"/>
    <p:sldLayoutId id="2147484079" r:id="rId14"/>
    <p:sldLayoutId id="2147484080" r:id="rId15"/>
    <p:sldLayoutId id="2147484081" r:id="rId16"/>
    <p:sldLayoutId id="2147484082"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1843869334"/>
      </p:ext>
    </p:extLst>
  </p:cSld>
  <p:clrMap bg1="lt1" tx1="dk1" bg2="lt2" tx2="dk2" accent1="accent1" accent2="accent2" accent3="accent3" accent4="accent4" accent5="accent5" accent6="accent6" hlink="hlink" folHlink="folHlink"/>
  <p:sldLayoutIdLst>
    <p:sldLayoutId id="2147484087" r:id="rId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668535798"/>
      </p:ext>
    </p:extLst>
  </p:cSld>
  <p:clrMap bg1="lt1" tx1="dk1" bg2="lt2" tx2="dk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 id="2147484096" r:id="rId7"/>
    <p:sldLayoutId id="2147484097" r:id="rId8"/>
    <p:sldLayoutId id="2147484098" r:id="rId9"/>
    <p:sldLayoutId id="2147484099" r:id="rId10"/>
    <p:sldLayoutId id="2147484101" r:id="rId11"/>
    <p:sldLayoutId id="2147484102" r:id="rId12"/>
    <p:sldLayoutId id="2147484104" r:id="rId13"/>
    <p:sldLayoutId id="2147484105" r:id="rId14"/>
    <p:sldLayoutId id="2147484106" r:id="rId15"/>
    <p:sldLayoutId id="2147484107" r:id="rId16"/>
    <p:sldLayoutId id="2147484108" r:id="rId17"/>
    <p:sldLayoutId id="2147484109" r:id="rId18"/>
    <p:sldLayoutId id="2147484111" r:id="rId19"/>
    <p:sldLayoutId id="2147484112" r:id="rId20"/>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596560933"/>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 id="2147484127" r:id="rId12"/>
    <p:sldLayoutId id="2147484128" r:id="rId13"/>
    <p:sldLayoutId id="2147484129" r:id="rId14"/>
    <p:sldLayoutId id="2147484130" r:id="rId15"/>
    <p:sldLayoutId id="2147484131" r:id="rId16"/>
    <p:sldLayoutId id="2147484132" r:id="rId17"/>
    <p:sldLayoutId id="2147484133" r:id="rId18"/>
    <p:sldLayoutId id="2147484134" r:id="rId19"/>
  </p:sldLayoutIdLst>
  <p:transition>
    <p:fade/>
  </p:transition>
  <p:txStyles>
    <p:titleStyle>
      <a:lvl1pPr algn="l" defTabSz="914367" rtl="0" eaLnBrk="1" latinLnBrk="0" hangingPunct="1">
        <a:lnSpc>
          <a:spcPct val="90000"/>
        </a:lnSpc>
        <a:spcBef>
          <a:spcPct val="0"/>
        </a:spcBef>
        <a:buNone/>
        <a:defRPr lang="en-US" sz="4117"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7BCF1-EDE9-46B3-A8B3-659212B54243}" type="datetimeFigureOut">
              <a:rPr lang="en-US" smtClean="0"/>
              <a:t>6/6/2018</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725629089"/>
      </p:ext>
    </p:extLst>
  </p:cSld>
  <p:clrMap bg1="lt1" tx1="dk1" bg2="lt2" tx2="dk2" accent1="accent1" accent2="accent2" accent3="accent3" accent4="accent4" accent5="accent5" accent6="accent6" hlink="hlink" folHlink="folHlink"/>
  <p:sldLayoutIdLst>
    <p:sldLayoutId id="2147483686" r:id="rId1"/>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110000"/>
        </a:lnSpc>
        <a:spcBef>
          <a:spcPts val="1000"/>
        </a:spcBef>
        <a:spcAft>
          <a:spcPts val="600"/>
        </a:spcAft>
        <a:buFont typeface="Arial" panose="020B0604020202020204" pitchFamily="34" charset="0"/>
        <a:buChar char="•"/>
        <a:defRPr sz="2745" kern="1200">
          <a:solidFill>
            <a:schemeClr val="tx1"/>
          </a:solidFill>
          <a:latin typeface="+mj-lt"/>
          <a:ea typeface="+mn-ea"/>
          <a:cs typeface="+mn-cs"/>
        </a:defRPr>
      </a:lvl1pPr>
      <a:lvl2pPr marL="685668" indent="-228556" algn="l" defTabSz="914225" rtl="0" eaLnBrk="1" latinLnBrk="0" hangingPunct="1">
        <a:lnSpc>
          <a:spcPct val="110000"/>
        </a:lnSpc>
        <a:spcBef>
          <a:spcPts val="500"/>
        </a:spcBef>
        <a:spcAft>
          <a:spcPts val="600"/>
        </a:spcAft>
        <a:buFont typeface="Arial" panose="020B0604020202020204" pitchFamily="34" charset="0"/>
        <a:buChar char="•"/>
        <a:defRPr sz="2353" kern="1200">
          <a:solidFill>
            <a:schemeClr val="tx1"/>
          </a:solidFill>
          <a:latin typeface="+mj-lt"/>
          <a:ea typeface="+mn-ea"/>
          <a:cs typeface="+mn-cs"/>
        </a:defRPr>
      </a:lvl2pPr>
      <a:lvl3pPr marL="1142781" indent="-228556" algn="l" defTabSz="914225" rtl="0" eaLnBrk="1" latinLnBrk="0" hangingPunct="1">
        <a:lnSpc>
          <a:spcPct val="110000"/>
        </a:lnSpc>
        <a:spcBef>
          <a:spcPts val="500"/>
        </a:spcBef>
        <a:spcAft>
          <a:spcPts val="600"/>
        </a:spcAft>
        <a:buFont typeface="Arial" panose="020B0604020202020204" pitchFamily="34" charset="0"/>
        <a:buChar char="•"/>
        <a:defRPr sz="1961" kern="1200">
          <a:solidFill>
            <a:schemeClr val="tx1"/>
          </a:solidFill>
          <a:latin typeface="Segoe UI" panose="020B0502040204020203" pitchFamily="34" charset="0"/>
          <a:ea typeface="+mn-ea"/>
          <a:cs typeface="Segoe UI" panose="020B0502040204020203" pitchFamily="34" charset="0"/>
        </a:defRPr>
      </a:lvl3pPr>
      <a:lvl4pPr marL="1599893" indent="-228556" algn="l" defTabSz="914225" rtl="0" eaLnBrk="1" latinLnBrk="0" hangingPunct="1">
        <a:lnSpc>
          <a:spcPct val="110000"/>
        </a:lnSpc>
        <a:spcBef>
          <a:spcPts val="500"/>
        </a:spcBef>
        <a:spcAft>
          <a:spcPts val="600"/>
        </a:spcAft>
        <a:buFont typeface="Arial" panose="020B0604020202020204" pitchFamily="34" charset="0"/>
        <a:buChar char="•"/>
        <a:defRPr sz="1765" kern="1200">
          <a:solidFill>
            <a:schemeClr val="tx1"/>
          </a:solidFill>
          <a:latin typeface="Segoe UI" panose="020B0502040204020203" pitchFamily="34" charset="0"/>
          <a:ea typeface="+mn-ea"/>
          <a:cs typeface="Segoe UI" panose="020B0502040204020203" pitchFamily="34" charset="0"/>
        </a:defRPr>
      </a:lvl4pPr>
      <a:lvl5pPr marL="2057005" indent="-228556" algn="l" defTabSz="914225" rtl="0" eaLnBrk="1" latinLnBrk="0" hangingPunct="1">
        <a:lnSpc>
          <a:spcPct val="110000"/>
        </a:lnSpc>
        <a:spcBef>
          <a:spcPts val="500"/>
        </a:spcBef>
        <a:spcAft>
          <a:spcPts val="600"/>
        </a:spcAft>
        <a:buFont typeface="Arial" panose="020B0604020202020204" pitchFamily="34" charset="0"/>
        <a:buChar char="•"/>
        <a:defRPr sz="1765" kern="1200">
          <a:solidFill>
            <a:schemeClr val="tx1"/>
          </a:solidFill>
          <a:latin typeface="Segoe UI" panose="020B0502040204020203" pitchFamily="34" charset="0"/>
          <a:ea typeface="+mn-ea"/>
          <a:cs typeface="Segoe UI" panose="020B0502040204020203" pitchFamily="34" charset="0"/>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7BCF1-EDE9-46B3-A8B3-659212B54243}" type="datetimeFigureOut">
              <a:rPr lang="en-US" smtClean="0"/>
              <a:t>6/6/2018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3330006240"/>
      </p:ext>
    </p:extLst>
  </p:cSld>
  <p:clrMap bg1="lt1" tx1="dk1" bg2="lt2" tx2="dk2" accent1="accent1" accent2="accent2" accent3="accent3" accent4="accent4" accent5="accent5" accent6="accent6" hlink="hlink" folHlink="folHlink"/>
  <p:sldLayoutIdLst>
    <p:sldLayoutId id="21474840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600"/>
        </a:spcAft>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110000"/>
        </a:lnSpc>
        <a:spcBef>
          <a:spcPts val="500"/>
        </a:spcBef>
        <a:spcAft>
          <a:spcPts val="600"/>
        </a:spcAft>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110000"/>
        </a:lnSpc>
        <a:spcBef>
          <a:spcPts val="500"/>
        </a:spcBef>
        <a:spcAft>
          <a:spcPts val="600"/>
        </a:spcAft>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10000"/>
        </a:lnSpc>
        <a:spcBef>
          <a:spcPts val="500"/>
        </a:spcBef>
        <a:spcAft>
          <a:spcPts val="600"/>
        </a:spcAft>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10000"/>
        </a:lnSpc>
        <a:spcBef>
          <a:spcPts val="500"/>
        </a:spcBef>
        <a:spcAft>
          <a:spcPts val="600"/>
        </a:spcAft>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7BCF1-EDE9-46B3-A8B3-659212B54243}" type="datetimeFigureOut">
              <a:rPr lang="en-US" smtClean="0"/>
              <a:t>6/6/2018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1678283425"/>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 id="2147483809" r:id="rId18"/>
    <p:sldLayoutId id="2147483810" r:id="rId19"/>
    <p:sldLayoutId id="2147483811" r:id="rId20"/>
    <p:sldLayoutId id="2147483812" r:id="rId21"/>
    <p:sldLayoutId id="2147483813" r:id="rId22"/>
    <p:sldLayoutId id="2147483814" r:id="rId23"/>
    <p:sldLayoutId id="2147483815" r:id="rId24"/>
    <p:sldLayoutId id="2147483816" r:id="rId25"/>
    <p:sldLayoutId id="2147483817" r:id="rId26"/>
    <p:sldLayoutId id="2147483818" r:id="rId27"/>
    <p:sldLayoutId id="2147483819" r:id="rId28"/>
    <p:sldLayoutId id="2147483820" r:id="rId29"/>
    <p:sldLayoutId id="2147483821" r:id="rId30"/>
    <p:sldLayoutId id="2147483822" r:id="rId31"/>
    <p:sldLayoutId id="2147483823" r:id="rId32"/>
    <p:sldLayoutId id="2147483824" r:id="rId33"/>
    <p:sldLayoutId id="2147483825" r:id="rId34"/>
    <p:sldLayoutId id="2147483826" r:id="rId35"/>
    <p:sldLayoutId id="2147483827" r:id="rId36"/>
    <p:sldLayoutId id="2147483828" r:id="rId37"/>
    <p:sldLayoutId id="2147483829" r:id="rId38"/>
    <p:sldLayoutId id="2147483830" r:id="rId39"/>
    <p:sldLayoutId id="2147483831" r:id="rId40"/>
    <p:sldLayoutId id="2147483832" r:id="rId41"/>
    <p:sldLayoutId id="2147483833" r:id="rId42"/>
    <p:sldLayoutId id="2147483834" r:id="rId43"/>
    <p:sldLayoutId id="2147483835" r:id="rId44"/>
    <p:sldLayoutId id="2147483836" r:id="rId45"/>
    <p:sldLayoutId id="2147483837" r:id="rId46"/>
    <p:sldLayoutId id="2147483838" r:id="rId47"/>
    <p:sldLayoutId id="2147483839" r:id="rId48"/>
    <p:sldLayoutId id="2147483860" r:id="rId4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600"/>
        </a:spcAft>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110000"/>
        </a:lnSpc>
        <a:spcBef>
          <a:spcPts val="500"/>
        </a:spcBef>
        <a:spcAft>
          <a:spcPts val="600"/>
        </a:spcAft>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110000"/>
        </a:lnSpc>
        <a:spcBef>
          <a:spcPts val="500"/>
        </a:spcBef>
        <a:spcAft>
          <a:spcPts val="600"/>
        </a:spcAft>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10000"/>
        </a:lnSpc>
        <a:spcBef>
          <a:spcPts val="500"/>
        </a:spcBef>
        <a:spcAft>
          <a:spcPts val="600"/>
        </a:spcAft>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10000"/>
        </a:lnSpc>
        <a:spcBef>
          <a:spcPts val="500"/>
        </a:spcBef>
        <a:spcAft>
          <a:spcPts val="600"/>
        </a:spcAft>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8644" y="438936"/>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418644" y="1561183"/>
            <a:ext cx="11504117"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252920614"/>
      </p:ext>
    </p:extLst>
  </p:cSld>
  <p:clrMap bg1="lt1" tx1="dk1" bg2="lt2" tx2="dk2" accent1="accent1" accent2="accent2" accent3="accent3" accent4="accent4" accent5="accent5" accent6="accent6" hlink="hlink" folHlink="folHlink"/>
  <p:sldLayoutIdLst>
    <p:sldLayoutId id="2147484084" r:id="rId1"/>
  </p:sldLayoutIdLst>
  <p:transition>
    <p:fade/>
  </p:transition>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2" y="-8231"/>
            <a:ext cx="936855" cy="5662635"/>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spTree>
    <p:extLst>
      <p:ext uri="{BB962C8B-B14F-4D97-AF65-F5344CB8AC3E}">
        <p14:creationId xmlns:p14="http://schemas.microsoft.com/office/powerpoint/2010/main" val="4077289263"/>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 id="2147483926" r:id="rId13"/>
    <p:sldLayoutId id="2147483927" r:id="rId14"/>
    <p:sldLayoutId id="2147483928" r:id="rId15"/>
    <p:sldLayoutId id="2147483929" r:id="rId16"/>
    <p:sldLayoutId id="2147483930" r:id="rId17"/>
    <p:sldLayoutId id="2147483931" r:id="rId18"/>
    <p:sldLayoutId id="2147483932" r:id="rId19"/>
    <p:sldLayoutId id="2147483933" r:id="rId20"/>
    <p:sldLayoutId id="2147483934" r:id="rId21"/>
    <p:sldLayoutId id="2147483935" r:id="rId22"/>
    <p:sldLayoutId id="2147483936" r:id="rId23"/>
    <p:sldLayoutId id="2147483937" r:id="rId24"/>
    <p:sldLayoutId id="2147483939" r:id="rId25"/>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Oragen</a:t>
                </a:r>
                <a:endPar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2092">
                          <a:srgbClr val="F8F8F8"/>
                        </a:gs>
                        <a:gs pos="10042">
                          <a:srgbClr val="F8F8F8"/>
                        </a:gs>
                      </a:gsLst>
                      <a:lin ang="5400000" scaled="0"/>
                    </a:gradFill>
                    <a:effectLst/>
                    <a:uLnTx/>
                    <a:uFillTx/>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Yellow</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Orange</a:t>
                </a: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37168">
                          <a:srgbClr val="292929"/>
                        </a:gs>
                        <a:gs pos="72000">
                          <a:srgbClr val="292929"/>
                        </a:gs>
                      </a:gsLst>
                      <a:lin ang="5400000" scaled="0"/>
                    </a:gradFill>
                    <a:effectLst/>
                    <a:uLnTx/>
                    <a:uFillTx/>
                    <a:latin typeface="+mn-lt"/>
                    <a:ea typeface="Segoe UI" pitchFamily="34" charset="0"/>
                    <a:cs typeface="Segoe UI" pitchFamily="34" charset="0"/>
                  </a:rPr>
                  <a:t>Light Gray</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37168">
                          <a:srgbClr val="292929"/>
                        </a:gs>
                        <a:gs pos="72000">
                          <a:srgbClr val="292929"/>
                        </a:gs>
                      </a:gsLst>
                      <a:lin ang="5400000" scaled="0"/>
                    </a:gradFill>
                    <a:effectLst/>
                    <a:uLnTx/>
                    <a:uFillTx/>
                    <a:ea typeface="Segoe UI" pitchFamily="34" charset="0"/>
                    <a:cs typeface="Segoe UI" pitchFamily="34" charset="0"/>
                  </a:rPr>
                  <a:t>R:210 G:210 B:210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a:ln>
                    <a:noFill/>
                  </a:ln>
                  <a:gradFill>
                    <a:gsLst>
                      <a:gs pos="82301">
                        <a:srgbClr val="292929"/>
                      </a:gs>
                      <a:gs pos="62000">
                        <a:srgbClr val="292929"/>
                      </a:gs>
                    </a:gsLst>
                    <a:lin ang="5400000" scaled="0"/>
                  </a:gradFill>
                  <a:effectLst/>
                  <a:uLnTx/>
                  <a:uFillTx/>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Red</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R:168 G:0 B:0</a:t>
              </a: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Light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Blue</a:t>
              </a:r>
            </a:p>
            <a:p>
              <a:pPr marL="0" marR="0" lvl="0" indent="0" algn="l"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a:ln>
                    <a:noFill/>
                  </a:ln>
                  <a:gradFill>
                    <a:gsLst>
                      <a:gs pos="2092">
                        <a:srgbClr val="F8F8F8"/>
                      </a:gs>
                      <a:gs pos="10042">
                        <a:srgbClr val="F8F8F8"/>
                      </a:gs>
                    </a:gsLst>
                    <a:lin ang="5400000" scaled="0"/>
                  </a:gradFill>
                  <a:effectLst/>
                  <a:uLnTx/>
                  <a:uFillTx/>
                  <a:ea typeface="Segoe UI" pitchFamily="34" charset="0"/>
                  <a:cs typeface="Segoe UI" pitchFamily="34" charset="0"/>
                </a:rPr>
                <a:t>R0 G32 B80</a:t>
              </a:r>
            </a:p>
          </p:txBody>
        </p:sp>
      </p:grpSp>
    </p:spTree>
    <p:extLst>
      <p:ext uri="{BB962C8B-B14F-4D97-AF65-F5344CB8AC3E}">
        <p14:creationId xmlns:p14="http://schemas.microsoft.com/office/powerpoint/2010/main" val="3532248510"/>
      </p:ext>
    </p:extLst>
  </p:cSld>
  <p:clrMap bg1="lt1" tx1="dk1" bg2="lt2" tx2="dk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 id="2147483957" r:id="rId17"/>
    <p:sldLayoutId id="2147483958" r:id="rId18"/>
    <p:sldLayoutId id="2147483959" r:id="rId19"/>
    <p:sldLayoutId id="2147483960" r:id="rId20"/>
    <p:sldLayoutId id="2147483961" r:id="rId21"/>
    <p:sldLayoutId id="2147483962" r:id="rId22"/>
    <p:sldLayoutId id="2147483963" r:id="rId23"/>
    <p:sldLayoutId id="2147483965"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163092222"/>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4" r:id="rId6"/>
    <p:sldLayoutId id="2147483985" r:id="rId7"/>
    <p:sldLayoutId id="2147483986" r:id="rId8"/>
    <p:sldLayoutId id="2147483987" r:id="rId9"/>
    <p:sldLayoutId id="2147483989" r:id="rId10"/>
    <p:sldLayoutId id="2147483990" r:id="rId11"/>
    <p:sldLayoutId id="2147483992" r:id="rId12"/>
    <p:sldLayoutId id="2147483993" r:id="rId13"/>
    <p:sldLayoutId id="2147483994" r:id="rId14"/>
    <p:sldLayoutId id="2147483995" r:id="rId15"/>
    <p:sldLayoutId id="2147483996" r:id="rId16"/>
    <p:sldLayoutId id="2147483997" r:id="rId17"/>
    <p:sldLayoutId id="2147483998" r:id="rId18"/>
    <p:sldLayoutId id="2147483999" r:id="rId19"/>
    <p:sldLayoutId id="2147484000"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1842479"/>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188.xml"/><Relationship Id="rId4" Type="http://schemas.openxmlformats.org/officeDocument/2006/relationships/image" Target="../media/image6.emf"/></Relationships>
</file>

<file path=ppt/slides/_rels/slide10.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1.svg"/><Relationship Id="rId11" Type="http://schemas.openxmlformats.org/officeDocument/2006/relationships/hyperlink" Target="https://azure.microsoft.com/en-us/blog/announcing-general-availability-of-azure-reserved-vm-instances-ris/" TargetMode="External"/><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customers.microsoft.com/en-us/story/smithfield-azure-us-en" TargetMode="External"/><Relationship Id="rId7" Type="http://schemas.openxmlformats.org/officeDocument/2006/relationships/image" Target="../media/image51.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hyperlink" Target="https://en.wikipedia.org/wiki/File:Smithfield_Foods_logo.svg" TargetMode="External"/><Relationship Id="rId4" Type="http://schemas.openxmlformats.org/officeDocument/2006/relationships/image" Target="../media/image49.emf"/></Relationships>
</file>

<file path=ppt/slides/_rels/slide17.xml.rels><?xml version="1.0" encoding="UTF-8" standalone="yes"?>
<Relationships xmlns="http://schemas.openxmlformats.org/package/2006/relationships"><Relationship Id="rId8" Type="http://schemas.openxmlformats.org/officeDocument/2006/relationships/image" Target="../media/image56.jpeg"/><Relationship Id="rId13" Type="http://schemas.openxmlformats.org/officeDocument/2006/relationships/image" Target="../media/image61.png"/><Relationship Id="rId18" Type="http://schemas.openxmlformats.org/officeDocument/2006/relationships/image" Target="../media/image66.jpeg"/><Relationship Id="rId26" Type="http://schemas.openxmlformats.org/officeDocument/2006/relationships/image" Target="../media/image74.gif"/><Relationship Id="rId39" Type="http://schemas.openxmlformats.org/officeDocument/2006/relationships/image" Target="../media/image86.jpeg"/><Relationship Id="rId3" Type="http://schemas.openxmlformats.org/officeDocument/2006/relationships/image" Target="../media/image52.png"/><Relationship Id="rId21" Type="http://schemas.openxmlformats.org/officeDocument/2006/relationships/image" Target="../media/image69.png"/><Relationship Id="rId34" Type="http://schemas.openxmlformats.org/officeDocument/2006/relationships/image" Target="../media/image81.jpeg"/><Relationship Id="rId42" Type="http://schemas.openxmlformats.org/officeDocument/2006/relationships/image" Target="../media/image89.jpeg"/><Relationship Id="rId47" Type="http://schemas.openxmlformats.org/officeDocument/2006/relationships/image" Target="../media/image94.png"/><Relationship Id="rId7" Type="http://schemas.openxmlformats.org/officeDocument/2006/relationships/image" Target="../media/image55.jpeg"/><Relationship Id="rId12" Type="http://schemas.openxmlformats.org/officeDocument/2006/relationships/image" Target="../media/image60.png"/><Relationship Id="rId17" Type="http://schemas.openxmlformats.org/officeDocument/2006/relationships/image" Target="../media/image65.png"/><Relationship Id="rId25" Type="http://schemas.openxmlformats.org/officeDocument/2006/relationships/image" Target="../media/image73.png"/><Relationship Id="rId33" Type="http://schemas.openxmlformats.org/officeDocument/2006/relationships/hyperlink" Target="https://www.fisc.or.jp/" TargetMode="External"/><Relationship Id="rId38" Type="http://schemas.openxmlformats.org/officeDocument/2006/relationships/image" Target="../media/image85.png"/><Relationship Id="rId46" Type="http://schemas.openxmlformats.org/officeDocument/2006/relationships/image" Target="../media/image93.png"/><Relationship Id="rId2" Type="http://schemas.openxmlformats.org/officeDocument/2006/relationships/notesSlide" Target="../notesSlides/notesSlide17.xml"/><Relationship Id="rId16" Type="http://schemas.openxmlformats.org/officeDocument/2006/relationships/image" Target="../media/image64.png"/><Relationship Id="rId20" Type="http://schemas.openxmlformats.org/officeDocument/2006/relationships/image" Target="../media/image68.png"/><Relationship Id="rId29" Type="http://schemas.openxmlformats.org/officeDocument/2006/relationships/image" Target="../media/image77.jpeg"/><Relationship Id="rId41" Type="http://schemas.openxmlformats.org/officeDocument/2006/relationships/image" Target="../media/image88.png"/><Relationship Id="rId1" Type="http://schemas.openxmlformats.org/officeDocument/2006/relationships/slideLayout" Target="../slideLayouts/slideLayout5.xml"/><Relationship Id="rId6" Type="http://schemas.openxmlformats.org/officeDocument/2006/relationships/image" Target="../media/image54.png"/><Relationship Id="rId11" Type="http://schemas.openxmlformats.org/officeDocument/2006/relationships/image" Target="../media/image59.png"/><Relationship Id="rId24" Type="http://schemas.openxmlformats.org/officeDocument/2006/relationships/image" Target="../media/image72.png"/><Relationship Id="rId32" Type="http://schemas.openxmlformats.org/officeDocument/2006/relationships/image" Target="../media/image80.jpeg"/><Relationship Id="rId37" Type="http://schemas.openxmlformats.org/officeDocument/2006/relationships/image" Target="../media/image84.jpeg"/><Relationship Id="rId40" Type="http://schemas.openxmlformats.org/officeDocument/2006/relationships/image" Target="../media/image87.png"/><Relationship Id="rId45" Type="http://schemas.openxmlformats.org/officeDocument/2006/relationships/image" Target="../media/image92.png"/><Relationship Id="rId5" Type="http://schemas.openxmlformats.org/officeDocument/2006/relationships/hyperlink" Target="http://www.asd.gov.au/infosec/irap/index.htm" TargetMode="External"/><Relationship Id="rId15" Type="http://schemas.openxmlformats.org/officeDocument/2006/relationships/image" Target="../media/image63.png"/><Relationship Id="rId23" Type="http://schemas.openxmlformats.org/officeDocument/2006/relationships/image" Target="../media/image71.jpeg"/><Relationship Id="rId28" Type="http://schemas.openxmlformats.org/officeDocument/2006/relationships/image" Target="../media/image76.png"/><Relationship Id="rId36" Type="http://schemas.openxmlformats.org/officeDocument/2006/relationships/image" Target="../media/image83.jpeg"/><Relationship Id="rId10" Type="http://schemas.openxmlformats.org/officeDocument/2006/relationships/image" Target="../media/image58.png"/><Relationship Id="rId19" Type="http://schemas.openxmlformats.org/officeDocument/2006/relationships/image" Target="../media/image67.jpeg"/><Relationship Id="rId31" Type="http://schemas.openxmlformats.org/officeDocument/2006/relationships/image" Target="../media/image79.jpeg"/><Relationship Id="rId44" Type="http://schemas.openxmlformats.org/officeDocument/2006/relationships/image" Target="../media/image91.png"/><Relationship Id="rId4" Type="http://schemas.openxmlformats.org/officeDocument/2006/relationships/image" Target="../media/image53.pn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jpeg"/><Relationship Id="rId27" Type="http://schemas.openxmlformats.org/officeDocument/2006/relationships/image" Target="../media/image75.png"/><Relationship Id="rId30" Type="http://schemas.openxmlformats.org/officeDocument/2006/relationships/image" Target="../media/image78.png"/><Relationship Id="rId35" Type="http://schemas.openxmlformats.org/officeDocument/2006/relationships/image" Target="../media/image82.png"/><Relationship Id="rId43" Type="http://schemas.openxmlformats.org/officeDocument/2006/relationships/image" Target="../media/image90.png"/><Relationship Id="rId48" Type="http://schemas.openxmlformats.org/officeDocument/2006/relationships/image" Target="../media/image9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image" Target="../media/image96.png"/><Relationship Id="rId21"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notesSlide" Target="../notesSlides/notesSlide20.xml"/><Relationship Id="rId16" Type="http://schemas.openxmlformats.org/officeDocument/2006/relationships/image" Target="../media/image109.png"/><Relationship Id="rId20" Type="http://schemas.openxmlformats.org/officeDocument/2006/relationships/image" Target="../media/image113.png"/><Relationship Id="rId1" Type="http://schemas.openxmlformats.org/officeDocument/2006/relationships/slideLayout" Target="../slideLayouts/slideLayout5.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5" Type="http://schemas.openxmlformats.org/officeDocument/2006/relationships/image" Target="../media/image108.png"/><Relationship Id="rId23" Type="http://schemas.openxmlformats.org/officeDocument/2006/relationships/image" Target="../media/image116.png"/><Relationship Id="rId10" Type="http://schemas.openxmlformats.org/officeDocument/2006/relationships/image" Target="../media/image103.png"/><Relationship Id="rId19" Type="http://schemas.openxmlformats.org/officeDocument/2006/relationships/image" Target="../media/image112.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15.png"/></Relationships>
</file>

<file path=ppt/slides/_rels/slide2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11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45.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20.png"/></Relationships>
</file>

<file path=ppt/slides/_rels/slide27.xml.rels><?xml version="1.0" encoding="UTF-8" standalone="yes"?>
<Relationships xmlns="http://schemas.openxmlformats.org/package/2006/relationships"><Relationship Id="rId3" Type="http://schemas.openxmlformats.org/officeDocument/2006/relationships/image" Target="../media/image121.jpeg"/><Relationship Id="rId7" Type="http://schemas.openxmlformats.org/officeDocument/2006/relationships/image" Target="../media/image125.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jpg"/></Relationships>
</file>

<file path=ppt/slides/_rels/slide2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aka.ms/azuremigrate"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128.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128.emf"/></Relationships>
</file>

<file path=ppt/slides/_rels/slide3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9.xml"/><Relationship Id="rId1" Type="http://schemas.openxmlformats.org/officeDocument/2006/relationships/slideLayout" Target="../slideLayouts/slideLayout10.xml"/><Relationship Id="rId5" Type="http://schemas.openxmlformats.org/officeDocument/2006/relationships/image" Target="../media/image132.png"/><Relationship Id="rId4" Type="http://schemas.openxmlformats.org/officeDocument/2006/relationships/image" Target="../media/image131.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12" Type="http://schemas.openxmlformats.org/officeDocument/2006/relationships/image" Target="../media/image148.png"/><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tiff"/></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5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0.xml"/><Relationship Id="rId1" Type="http://schemas.openxmlformats.org/officeDocument/2006/relationships/slideLayout" Target="../slideLayouts/slideLayout5.xml"/><Relationship Id="rId5" Type="http://schemas.openxmlformats.org/officeDocument/2006/relationships/image" Target="../media/image150.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64E762-F322-4C0A-9921-A69447A74EF7}"/>
              </a:ext>
            </a:extLst>
          </p:cNvPr>
          <p:cNvPicPr>
            <a:picLocks noChangeAspect="1"/>
          </p:cNvPicPr>
          <p:nvPr/>
        </p:nvPicPr>
        <p:blipFill rotWithShape="1">
          <a:blip r:embed="rId3">
            <a:extLst>
              <a:ext uri="{28A0092B-C50C-407E-A947-70E740481C1C}">
                <a14:useLocalDpi xmlns:a14="http://schemas.microsoft.com/office/drawing/2010/main" val="0"/>
              </a:ext>
            </a:extLst>
          </a:blip>
          <a:srcRect r="12688" b="25685"/>
          <a:stretch/>
        </p:blipFill>
        <p:spPr>
          <a:xfrm>
            <a:off x="0" y="-47937"/>
            <a:ext cx="12192000" cy="6905937"/>
          </a:xfrm>
          <a:prstGeom prst="rect">
            <a:avLst/>
          </a:prstGeom>
        </p:spPr>
      </p:pic>
      <p:sp>
        <p:nvSpPr>
          <p:cNvPr id="95" name="Title 3">
            <a:extLst>
              <a:ext uri="{FF2B5EF4-FFF2-40B4-BE49-F238E27FC236}">
                <a16:creationId xmlns:a16="http://schemas.microsoft.com/office/drawing/2014/main" id="{5E18B45D-50CD-D84E-8812-A1146B6B0F1C}"/>
              </a:ext>
            </a:extLst>
          </p:cNvPr>
          <p:cNvSpPr>
            <a:spLocks noGrp="1"/>
          </p:cNvSpPr>
          <p:nvPr>
            <p:ph type="title"/>
          </p:nvPr>
        </p:nvSpPr>
        <p:spPr>
          <a:xfrm>
            <a:off x="290986" y="2138429"/>
            <a:ext cx="8939716" cy="912184"/>
          </a:xfrm>
        </p:spPr>
        <p:txBody>
          <a:bodyPr>
            <a:normAutofit/>
          </a:bodyPr>
          <a:lstStyle/>
          <a:p>
            <a:r>
              <a:rPr lang="en-US" sz="4800">
                <a:solidFill>
                  <a:schemeClr val="bg1"/>
                </a:solidFill>
                <a:latin typeface="Segoe UI Light" panose="020B0502040204020203" pitchFamily="34" charset="0"/>
                <a:cs typeface="Segoe UI Light" panose="020B0502040204020203" pitchFamily="34" charset="0"/>
              </a:rPr>
              <a:t>Azure Infrastructure Overview</a:t>
            </a:r>
            <a:endParaRPr lang="en-US" sz="4800" dirty="0">
              <a:solidFill>
                <a:schemeClr val="bg1"/>
              </a:solidFill>
              <a:latin typeface="Segoe UI Light" panose="020B0502040204020203" pitchFamily="34" charset="0"/>
              <a:cs typeface="Segoe UI Light" panose="020B0502040204020203" pitchFamily="34" charset="0"/>
            </a:endParaRPr>
          </a:p>
        </p:txBody>
      </p:sp>
      <p:pic>
        <p:nvPicPr>
          <p:cNvPr id="13" name="MS logo white - EMF">
            <a:extLst>
              <a:ext uri="{FF2B5EF4-FFF2-40B4-BE49-F238E27FC236}">
                <a16:creationId xmlns:a16="http://schemas.microsoft.com/office/drawing/2014/main" id="{95CFD231-571A-4B10-9BC3-74406F1D7988}"/>
              </a:ext>
            </a:extLst>
          </p:cNvPr>
          <p:cNvPicPr>
            <a:picLocks noChangeAspect="1"/>
          </p:cNvPicPr>
          <p:nvPr/>
        </p:nvPicPr>
        <p:blipFill>
          <a:blip r:embed="rId4"/>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821347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C98CB8D4-E0BC-48B7-B8FC-B5821B5487C3}"/>
              </a:ext>
            </a:extLst>
          </p:cNvPr>
          <p:cNvGrpSpPr/>
          <p:nvPr/>
        </p:nvGrpSpPr>
        <p:grpSpPr>
          <a:xfrm>
            <a:off x="1360856" y="1672726"/>
            <a:ext cx="2196979" cy="855156"/>
            <a:chOff x="1166446" y="1367437"/>
            <a:chExt cx="2645980" cy="855156"/>
          </a:xfrm>
        </p:grpSpPr>
        <p:sp>
          <p:nvSpPr>
            <p:cNvPr id="35" name="TextBox 34">
              <a:extLst>
                <a:ext uri="{FF2B5EF4-FFF2-40B4-BE49-F238E27FC236}">
                  <a16:creationId xmlns:a16="http://schemas.microsoft.com/office/drawing/2014/main" id="{2698482F-C902-411F-8125-5AF5E7156D2A}"/>
                </a:ext>
              </a:extLst>
            </p:cNvPr>
            <p:cNvSpPr txBox="1"/>
            <p:nvPr/>
          </p:nvSpPr>
          <p:spPr>
            <a:xfrm>
              <a:off x="1278738" y="1367437"/>
              <a:ext cx="2533688"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Infrastructure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for all workloads</a:t>
              </a:r>
            </a:p>
          </p:txBody>
        </p:sp>
        <p:cxnSp>
          <p:nvCxnSpPr>
            <p:cNvPr id="36" name="Straight Connector 35">
              <a:extLst>
                <a:ext uri="{FF2B5EF4-FFF2-40B4-BE49-F238E27FC236}">
                  <a16:creationId xmlns:a16="http://schemas.microsoft.com/office/drawing/2014/main" id="{C9AEFEEB-3DF3-45F8-8943-C8EB7D1AF282}"/>
                </a:ext>
              </a:extLst>
            </p:cNvPr>
            <p:cNvCxnSpPr/>
            <p:nvPr/>
          </p:nvCxnSpPr>
          <p:spPr>
            <a:xfrm>
              <a:off x="1166446" y="162198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0" name="Title 1">
            <a:extLst>
              <a:ext uri="{FF2B5EF4-FFF2-40B4-BE49-F238E27FC236}">
                <a16:creationId xmlns:a16="http://schemas.microsoft.com/office/drawing/2014/main" id="{5AD8FE32-8898-4838-8183-8A40602A1DA9}"/>
              </a:ext>
            </a:extLst>
          </p:cNvPr>
          <p:cNvSpPr txBox="1">
            <a:spLocks/>
          </p:cNvSpPr>
          <p:nvPr/>
        </p:nvSpPr>
        <p:spPr>
          <a:xfrm>
            <a:off x="3543458" y="291889"/>
            <a:ext cx="8563121" cy="105983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US" sz="3200" dirty="0">
                <a:solidFill>
                  <a:schemeClr val="accent1"/>
                </a:solidFill>
              </a:rPr>
              <a:t>Azure is the best infrastructure for your Windows Server and SQL workloads</a:t>
            </a:r>
          </a:p>
        </p:txBody>
      </p:sp>
      <p:grpSp>
        <p:nvGrpSpPr>
          <p:cNvPr id="14" name="Group 13">
            <a:extLst>
              <a:ext uri="{FF2B5EF4-FFF2-40B4-BE49-F238E27FC236}">
                <a16:creationId xmlns:a16="http://schemas.microsoft.com/office/drawing/2014/main" id="{16CCC89F-08DB-4002-846A-8D0DDF8B7730}"/>
              </a:ext>
            </a:extLst>
          </p:cNvPr>
          <p:cNvGrpSpPr/>
          <p:nvPr/>
        </p:nvGrpSpPr>
        <p:grpSpPr>
          <a:xfrm>
            <a:off x="4149516" y="4007141"/>
            <a:ext cx="4605210" cy="853607"/>
            <a:chOff x="8075816" y="2217624"/>
            <a:chExt cx="4605210" cy="853607"/>
          </a:xfrm>
        </p:grpSpPr>
        <p:sp>
          <p:nvSpPr>
            <p:cNvPr id="62" name="Rectangle 61">
              <a:extLst>
                <a:ext uri="{FF2B5EF4-FFF2-40B4-BE49-F238E27FC236}">
                  <a16:creationId xmlns:a16="http://schemas.microsoft.com/office/drawing/2014/main" id="{671E943A-CFD2-4E31-A619-1393217566E7}"/>
                </a:ext>
              </a:extLst>
            </p:cNvPr>
            <p:cNvSpPr/>
            <p:nvPr/>
          </p:nvSpPr>
          <p:spPr>
            <a:xfrm>
              <a:off x="9705117" y="2357026"/>
              <a:ext cx="2975909" cy="553998"/>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dirty="0">
                  <a:solidFill>
                    <a:schemeClr val="accent1"/>
                  </a:solidFill>
                  <a:latin typeface="Segoe UI Semibold" panose="020B0702040204020203" pitchFamily="34" charset="0"/>
                  <a:cs typeface="Segoe UI Semibold" panose="020B0702040204020203" pitchFamily="34" charset="0"/>
                </a:rPr>
                <a:t>First-class, first-party support</a:t>
              </a:r>
              <a:endParaRPr kumimoji="0" lang="en-US" sz="1600" b="0" i="0" u="none" strike="noStrike" kern="1200" cap="none" spc="0" normalizeH="0" baseline="0" noProof="0" dirty="0">
                <a:ln>
                  <a:noFill/>
                </a:ln>
                <a:solidFill>
                  <a:schemeClr val="accent1"/>
                </a:solidFill>
                <a:effectLst/>
                <a:uLnTx/>
                <a:uFillTx/>
                <a:latin typeface="Segoe UI Semibold" panose="020B0702040204020203" pitchFamily="34" charset="0"/>
                <a:cs typeface="Segoe UI Semibold" panose="020B0702040204020203"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cs typeface="Segoe UI Semibold" panose="020B0702040204020203" pitchFamily="34" charset="0"/>
                </a:rPr>
                <a:t>One source for service and support</a:t>
              </a:r>
            </a:p>
          </p:txBody>
        </p:sp>
        <p:pic>
          <p:nvPicPr>
            <p:cNvPr id="52" name="Graphic 51">
              <a:extLst>
                <a:ext uri="{FF2B5EF4-FFF2-40B4-BE49-F238E27FC236}">
                  <a16:creationId xmlns:a16="http://schemas.microsoft.com/office/drawing/2014/main" id="{DF9B3D2F-09B5-4305-92EF-80C28099FF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75816" y="2217624"/>
              <a:ext cx="931684" cy="853607"/>
            </a:xfrm>
            <a:prstGeom prst="rect">
              <a:avLst/>
            </a:prstGeom>
          </p:spPr>
        </p:pic>
      </p:grpSp>
      <p:grpSp>
        <p:nvGrpSpPr>
          <p:cNvPr id="15" name="Group 14">
            <a:extLst>
              <a:ext uri="{FF2B5EF4-FFF2-40B4-BE49-F238E27FC236}">
                <a16:creationId xmlns:a16="http://schemas.microsoft.com/office/drawing/2014/main" id="{D26E47CE-D5FE-44C3-A5D5-709347D68FA2}"/>
              </a:ext>
            </a:extLst>
          </p:cNvPr>
          <p:cNvGrpSpPr/>
          <p:nvPr/>
        </p:nvGrpSpPr>
        <p:grpSpPr>
          <a:xfrm>
            <a:off x="4206505" y="5369269"/>
            <a:ext cx="6348594" cy="746144"/>
            <a:chOff x="10471750" y="2271355"/>
            <a:chExt cx="6348594" cy="746144"/>
          </a:xfrm>
        </p:grpSpPr>
        <p:sp>
          <p:nvSpPr>
            <p:cNvPr id="60" name="Rectangle 59">
              <a:extLst>
                <a:ext uri="{FF2B5EF4-FFF2-40B4-BE49-F238E27FC236}">
                  <a16:creationId xmlns:a16="http://schemas.microsoft.com/office/drawing/2014/main" id="{1B9EF9F4-B220-4A3C-8A86-E1ED83D7AF8C}"/>
                </a:ext>
              </a:extLst>
            </p:cNvPr>
            <p:cNvSpPr/>
            <p:nvPr/>
          </p:nvSpPr>
          <p:spPr>
            <a:xfrm>
              <a:off x="12044062" y="2391228"/>
              <a:ext cx="4776282" cy="553998"/>
            </a:xfrm>
            <a:prstGeom prst="rect">
              <a:avLst/>
            </a:prstGeom>
          </p:spPr>
          <p:txBody>
            <a:bodyPr wrap="square">
              <a:spAutoFit/>
            </a:bodyPr>
            <a:lstStyle/>
            <a:p>
              <a:pPr lvl="0">
                <a:defRPr/>
              </a:pPr>
              <a:r>
                <a:rPr lang="en-US" sz="1600" dirty="0">
                  <a:solidFill>
                    <a:schemeClr val="accent1"/>
                  </a:solidFill>
                  <a:latin typeface="Segoe UI Semibold" panose="020B0702040204020203" pitchFamily="34" charset="0"/>
                  <a:cs typeface="Segoe UI Semibold" panose="020B0702040204020203" pitchFamily="34" charset="0"/>
                </a:rPr>
                <a:t>Modernize apps beyond infrastructure</a:t>
              </a:r>
            </a:p>
            <a:p>
              <a:pPr lvl="0">
                <a:defRPr/>
              </a:pPr>
              <a:r>
                <a:rPr lang="en-US" sz="1400" dirty="0">
                  <a:cs typeface="Segoe UI Semibold" panose="020B0702040204020203" pitchFamily="34" charset="0"/>
                </a:rPr>
                <a:t>Gain up to 80% efficiency with Azure PaaS**</a:t>
              </a:r>
              <a:endParaRPr lang="en-US" sz="1200" dirty="0">
                <a:cs typeface="Segoe UI Semibold" panose="020B0702040204020203" pitchFamily="34" charset="0"/>
              </a:endParaRPr>
            </a:p>
          </p:txBody>
        </p:sp>
        <p:pic>
          <p:nvPicPr>
            <p:cNvPr id="51" name="Graphic 50">
              <a:extLst>
                <a:ext uri="{FF2B5EF4-FFF2-40B4-BE49-F238E27FC236}">
                  <a16:creationId xmlns:a16="http://schemas.microsoft.com/office/drawing/2014/main" id="{B22CF5FC-DDCA-42DD-9771-70B68DB564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71750" y="2271355"/>
              <a:ext cx="1038553" cy="746144"/>
            </a:xfrm>
            <a:prstGeom prst="rect">
              <a:avLst/>
            </a:prstGeom>
          </p:spPr>
        </p:pic>
      </p:grpSp>
      <p:grpSp>
        <p:nvGrpSpPr>
          <p:cNvPr id="13" name="Group 12">
            <a:extLst>
              <a:ext uri="{FF2B5EF4-FFF2-40B4-BE49-F238E27FC236}">
                <a16:creationId xmlns:a16="http://schemas.microsoft.com/office/drawing/2014/main" id="{F1B54F3E-40BA-4BE1-8A13-4384FC01CC78}"/>
              </a:ext>
            </a:extLst>
          </p:cNvPr>
          <p:cNvGrpSpPr/>
          <p:nvPr/>
        </p:nvGrpSpPr>
        <p:grpSpPr>
          <a:xfrm>
            <a:off x="4255655" y="2620004"/>
            <a:ext cx="5169044" cy="816569"/>
            <a:chOff x="6185919" y="2236143"/>
            <a:chExt cx="5169044" cy="816569"/>
          </a:xfrm>
        </p:grpSpPr>
        <p:sp>
          <p:nvSpPr>
            <p:cNvPr id="61" name="Rectangle 60">
              <a:extLst>
                <a:ext uri="{FF2B5EF4-FFF2-40B4-BE49-F238E27FC236}">
                  <a16:creationId xmlns:a16="http://schemas.microsoft.com/office/drawing/2014/main" id="{951E12A0-2433-4FC5-ADEE-FD10F30B513F}"/>
                </a:ext>
              </a:extLst>
            </p:cNvPr>
            <p:cNvSpPr/>
            <p:nvPr/>
          </p:nvSpPr>
          <p:spPr>
            <a:xfrm>
              <a:off x="7709081" y="2410115"/>
              <a:ext cx="3645882" cy="553998"/>
            </a:xfrm>
            <a:prstGeom prst="rect">
              <a:avLst/>
            </a:prstGeom>
          </p:spPr>
          <p:txBody>
            <a:bodyPr wrap="square">
              <a:spAutoFit/>
            </a:bodyPr>
            <a:lstStyle/>
            <a:p>
              <a:pPr lvl="0">
                <a:defRPr/>
              </a:pPr>
              <a:r>
                <a:rPr lang="en-US" sz="1600" dirty="0">
                  <a:solidFill>
                    <a:schemeClr val="accent1"/>
                  </a:solidFill>
                  <a:latin typeface="Segoe UI Semibold" panose="020B0702040204020203" pitchFamily="34" charset="0"/>
                  <a:cs typeface="Segoe UI Semibold" panose="020B0702040204020203" pitchFamily="34" charset="0"/>
                </a:rPr>
                <a:t>Easily plan migrations</a:t>
              </a:r>
            </a:p>
            <a:p>
              <a:pPr lvl="0">
                <a:defRPr/>
              </a:pPr>
              <a:r>
                <a:rPr lang="en-US" sz="1400" dirty="0">
                  <a:cs typeface="Segoe UI Semibold" panose="020B0702040204020203" pitchFamily="34" charset="0"/>
                </a:rPr>
                <a:t>Reduce datacenter footprint</a:t>
              </a:r>
              <a:endParaRPr lang="en-US" sz="1200" dirty="0">
                <a:cs typeface="Segoe UI Semibold" panose="020B0702040204020203" pitchFamily="34" charset="0"/>
              </a:endParaRPr>
            </a:p>
          </p:txBody>
        </p:sp>
        <p:pic>
          <p:nvPicPr>
            <p:cNvPr id="53" name="Graphic 52">
              <a:extLst>
                <a:ext uri="{FF2B5EF4-FFF2-40B4-BE49-F238E27FC236}">
                  <a16:creationId xmlns:a16="http://schemas.microsoft.com/office/drawing/2014/main" id="{C4F0D4D8-305A-4A23-98AB-2E0FBBBB96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85919" y="2236143"/>
              <a:ext cx="730266" cy="816569"/>
            </a:xfrm>
            <a:prstGeom prst="rect">
              <a:avLst/>
            </a:prstGeom>
          </p:spPr>
        </p:pic>
      </p:grpSp>
      <p:grpSp>
        <p:nvGrpSpPr>
          <p:cNvPr id="12" name="Group 11">
            <a:extLst>
              <a:ext uri="{FF2B5EF4-FFF2-40B4-BE49-F238E27FC236}">
                <a16:creationId xmlns:a16="http://schemas.microsoft.com/office/drawing/2014/main" id="{502FDF8F-935B-4CBE-ABD2-0F36546DB350}"/>
              </a:ext>
            </a:extLst>
          </p:cNvPr>
          <p:cNvGrpSpPr/>
          <p:nvPr/>
        </p:nvGrpSpPr>
        <p:grpSpPr>
          <a:xfrm>
            <a:off x="4140782" y="1351722"/>
            <a:ext cx="5731002" cy="753226"/>
            <a:chOff x="4040360" y="2267815"/>
            <a:chExt cx="5731002" cy="753226"/>
          </a:xfrm>
        </p:grpSpPr>
        <p:pic>
          <p:nvPicPr>
            <p:cNvPr id="54" name="Graphic 53">
              <a:extLst>
                <a:ext uri="{FF2B5EF4-FFF2-40B4-BE49-F238E27FC236}">
                  <a16:creationId xmlns:a16="http://schemas.microsoft.com/office/drawing/2014/main" id="{1AE16169-C293-492B-BD66-61C2E9EAF8F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5400000">
              <a:off x="4138323" y="2169852"/>
              <a:ext cx="753226" cy="949151"/>
            </a:xfrm>
            <a:prstGeom prst="rect">
              <a:avLst/>
            </a:prstGeom>
          </p:spPr>
        </p:pic>
        <p:sp>
          <p:nvSpPr>
            <p:cNvPr id="63" name="Rectangle 62">
              <a:extLst>
                <a:ext uri="{FF2B5EF4-FFF2-40B4-BE49-F238E27FC236}">
                  <a16:creationId xmlns:a16="http://schemas.microsoft.com/office/drawing/2014/main" id="{263CA1BA-C25E-4FBA-A05B-306013B72CF6}"/>
                </a:ext>
              </a:extLst>
            </p:cNvPr>
            <p:cNvSpPr/>
            <p:nvPr/>
          </p:nvSpPr>
          <p:spPr>
            <a:xfrm>
              <a:off x="5678395" y="2373237"/>
              <a:ext cx="4092967" cy="553998"/>
            </a:xfrm>
            <a:prstGeom prst="rect">
              <a:avLst/>
            </a:prstGeom>
          </p:spPr>
          <p:txBody>
            <a:bodyPr wrap="square">
              <a:spAutoFit/>
            </a:bodyPr>
            <a:lstStyle/>
            <a:p>
              <a:pPr lvl="0">
                <a:defRPr/>
              </a:pPr>
              <a:r>
                <a:rPr lang="en-US" sz="1600" dirty="0">
                  <a:solidFill>
                    <a:schemeClr val="accent1"/>
                  </a:solidFill>
                  <a:latin typeface="Segoe UI Semibold" panose="020B0702040204020203" pitchFamily="34" charset="0"/>
                  <a:cs typeface="Segoe UI Semibold" panose="020B0702040204020203" pitchFamily="34" charset="0"/>
                </a:rPr>
                <a:t>Gain unparalleled cost savings</a:t>
              </a:r>
            </a:p>
            <a:p>
              <a:pPr lvl="0">
                <a:defRPr/>
              </a:pPr>
              <a:r>
                <a:rPr lang="en-US" sz="1400" dirty="0">
                  <a:cs typeface="Segoe UI Semibold" panose="020B0702040204020203" pitchFamily="34" charset="0"/>
                </a:rPr>
                <a:t>Save up to 67% compared to AWS RIs*</a:t>
              </a:r>
            </a:p>
          </p:txBody>
        </p:sp>
      </p:grpSp>
      <p:sp>
        <p:nvSpPr>
          <p:cNvPr id="11" name="Rectangle 10">
            <a:extLst>
              <a:ext uri="{FF2B5EF4-FFF2-40B4-BE49-F238E27FC236}">
                <a16:creationId xmlns:a16="http://schemas.microsoft.com/office/drawing/2014/main" id="{B2444092-DEDE-4A18-A4FD-A7F9F2268A78}"/>
              </a:ext>
            </a:extLst>
          </p:cNvPr>
          <p:cNvSpPr/>
          <p:nvPr/>
        </p:nvSpPr>
        <p:spPr>
          <a:xfrm>
            <a:off x="3555445" y="6566111"/>
            <a:ext cx="8554315" cy="246221"/>
          </a:xfrm>
          <a:prstGeom prst="rect">
            <a:avLst/>
          </a:prstGeom>
        </p:spPr>
        <p:txBody>
          <a:bodyPr wrap="square">
            <a:spAutoFit/>
          </a:bodyPr>
          <a:lstStyle/>
          <a:p>
            <a:r>
              <a:rPr lang="en-US" sz="1000" dirty="0">
                <a:latin typeface="Segoe UI" panose="020B0502040204020203" pitchFamily="34" charset="0"/>
                <a:cs typeface="Segoe UI" panose="020B0502040204020203" pitchFamily="34" charset="0"/>
              </a:rPr>
              <a:t>Sources: * General Availability of Azure Reserved VM Instances (RIs) </a:t>
            </a:r>
            <a:r>
              <a:rPr lang="en-US" sz="1000" dirty="0">
                <a:latin typeface="Segoe UI" panose="020B0502040204020203" pitchFamily="34" charset="0"/>
                <a:cs typeface="Segoe UI" panose="020B0502040204020203" pitchFamily="34" charset="0"/>
                <a:hlinkClick r:id="rId11"/>
              </a:rPr>
              <a:t>announcement</a:t>
            </a:r>
            <a:r>
              <a:rPr lang="en-US" sz="1000" dirty="0">
                <a:latin typeface="Segoe UI" panose="020B0502040204020203" pitchFamily="34" charset="0"/>
                <a:cs typeface="Segoe UI" panose="020B0502040204020203" pitchFamily="34" charset="0"/>
              </a:rPr>
              <a:t> | **The Total Economic Impact Of Microsoft Azure IaaS, June 2017</a:t>
            </a:r>
            <a:endParaRPr lang="en-US" sz="1000" dirty="0"/>
          </a:p>
        </p:txBody>
      </p:sp>
      <p:sp>
        <p:nvSpPr>
          <p:cNvPr id="55" name="Rectangle 54">
            <a:extLst>
              <a:ext uri="{FF2B5EF4-FFF2-40B4-BE49-F238E27FC236}">
                <a16:creationId xmlns:a16="http://schemas.microsoft.com/office/drawing/2014/main" id="{FA4B58BD-DF86-48E8-95E2-ADBE2C04E94D}"/>
              </a:ext>
            </a:extLst>
          </p:cNvPr>
          <p:cNvSpPr/>
          <p:nvPr/>
        </p:nvSpPr>
        <p:spPr bwMode="auto">
          <a:xfrm>
            <a:off x="0" y="0"/>
            <a:ext cx="3429974"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2B290DA7-DD72-4A7F-8F97-8151044C0DB1}"/>
              </a:ext>
            </a:extLst>
          </p:cNvPr>
          <p:cNvGrpSpPr/>
          <p:nvPr/>
        </p:nvGrpSpPr>
        <p:grpSpPr>
          <a:xfrm>
            <a:off x="1360856" y="958806"/>
            <a:ext cx="2196979" cy="855156"/>
            <a:chOff x="1166446" y="1367437"/>
            <a:chExt cx="2645980" cy="855156"/>
          </a:xfrm>
        </p:grpSpPr>
        <p:sp>
          <p:nvSpPr>
            <p:cNvPr id="57" name="TextBox 56">
              <a:extLst>
                <a:ext uri="{FF2B5EF4-FFF2-40B4-BE49-F238E27FC236}">
                  <a16:creationId xmlns:a16="http://schemas.microsoft.com/office/drawing/2014/main" id="{ADFA0DBD-F33E-43D6-A222-3E39BF388B44}"/>
                </a:ext>
              </a:extLst>
            </p:cNvPr>
            <p:cNvSpPr txBox="1"/>
            <p:nvPr/>
          </p:nvSpPr>
          <p:spPr>
            <a:xfrm>
              <a:off x="1278738" y="1367437"/>
              <a:ext cx="2533688"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Infrastructure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for all workloads</a:t>
              </a:r>
            </a:p>
          </p:txBody>
        </p:sp>
        <p:cxnSp>
          <p:nvCxnSpPr>
            <p:cNvPr id="58" name="Straight Connector 57">
              <a:extLst>
                <a:ext uri="{FF2B5EF4-FFF2-40B4-BE49-F238E27FC236}">
                  <a16:creationId xmlns:a16="http://schemas.microsoft.com/office/drawing/2014/main" id="{3F3536D7-917C-4AF4-961A-01CBFF72C4D4}"/>
                </a:ext>
              </a:extLst>
            </p:cNvPr>
            <p:cNvCxnSpPr/>
            <p:nvPr/>
          </p:nvCxnSpPr>
          <p:spPr>
            <a:xfrm>
              <a:off x="1166446" y="162198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6162794-4DED-4165-857C-53E8CA1910FC}"/>
              </a:ext>
            </a:extLst>
          </p:cNvPr>
          <p:cNvGrpSpPr/>
          <p:nvPr/>
        </p:nvGrpSpPr>
        <p:grpSpPr>
          <a:xfrm>
            <a:off x="1360856" y="3793801"/>
            <a:ext cx="2058724" cy="849463"/>
            <a:chOff x="1166446" y="2981817"/>
            <a:chExt cx="2058724" cy="849463"/>
          </a:xfrm>
        </p:grpSpPr>
        <p:sp>
          <p:nvSpPr>
            <p:cNvPr id="64" name="TextBox 63">
              <a:extLst>
                <a:ext uri="{FF2B5EF4-FFF2-40B4-BE49-F238E27FC236}">
                  <a16:creationId xmlns:a16="http://schemas.microsoft.com/office/drawing/2014/main" id="{9245E8C1-AA6C-49A8-9732-52F75E3E615D}"/>
                </a:ext>
              </a:extLst>
            </p:cNvPr>
            <p:cNvSpPr txBox="1"/>
            <p:nvPr/>
          </p:nvSpPr>
          <p:spPr>
            <a:xfrm>
              <a:off x="1279366" y="2981817"/>
              <a:ext cx="1945804"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Secure &amp;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well managed</a:t>
              </a:r>
            </a:p>
          </p:txBody>
        </p:sp>
        <p:cxnSp>
          <p:nvCxnSpPr>
            <p:cNvPr id="65" name="Straight Connector 64">
              <a:extLst>
                <a:ext uri="{FF2B5EF4-FFF2-40B4-BE49-F238E27FC236}">
                  <a16:creationId xmlns:a16="http://schemas.microsoft.com/office/drawing/2014/main" id="{2D978723-E624-4A74-80AC-93B0F0AD3025}"/>
                </a:ext>
              </a:extLst>
            </p:cNvPr>
            <p:cNvCxnSpPr/>
            <p:nvPr/>
          </p:nvCxnSpPr>
          <p:spPr>
            <a:xfrm>
              <a:off x="1166446" y="310624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FE6ED977-C27B-4FE9-83CB-29975DB3DC42}"/>
              </a:ext>
            </a:extLst>
          </p:cNvPr>
          <p:cNvGrpSpPr/>
          <p:nvPr/>
        </p:nvGrpSpPr>
        <p:grpSpPr>
          <a:xfrm>
            <a:off x="1360857" y="5317510"/>
            <a:ext cx="2058724" cy="600609"/>
            <a:chOff x="1166446" y="4420547"/>
            <a:chExt cx="2630499" cy="600609"/>
          </a:xfrm>
        </p:grpSpPr>
        <p:sp>
          <p:nvSpPr>
            <p:cNvPr id="67" name="TextBox 66">
              <a:extLst>
                <a:ext uri="{FF2B5EF4-FFF2-40B4-BE49-F238E27FC236}">
                  <a16:creationId xmlns:a16="http://schemas.microsoft.com/office/drawing/2014/main" id="{B01A4DB0-5E53-449C-8A81-FD648481403B}"/>
                </a:ext>
              </a:extLst>
            </p:cNvPr>
            <p:cNvSpPr txBox="1"/>
            <p:nvPr/>
          </p:nvSpPr>
          <p:spPr>
            <a:xfrm>
              <a:off x="1235523" y="4423120"/>
              <a:ext cx="2561422"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Cost effective</a:t>
              </a:r>
            </a:p>
          </p:txBody>
        </p:sp>
        <p:cxnSp>
          <p:nvCxnSpPr>
            <p:cNvPr id="68" name="Straight Connector 67">
              <a:extLst>
                <a:ext uri="{FF2B5EF4-FFF2-40B4-BE49-F238E27FC236}">
                  <a16:creationId xmlns:a16="http://schemas.microsoft.com/office/drawing/2014/main" id="{FE7A7020-EAFF-4CE3-952F-DC66946359B3}"/>
                </a:ext>
              </a:extLst>
            </p:cNvPr>
            <p:cNvCxnSpPr/>
            <p:nvPr/>
          </p:nvCxnSpPr>
          <p:spPr>
            <a:xfrm>
              <a:off x="1166446" y="442054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9" name="money_2" title="Icon of a dollar sign with an arrow around it pointing clockwise">
            <a:extLst>
              <a:ext uri="{FF2B5EF4-FFF2-40B4-BE49-F238E27FC236}">
                <a16:creationId xmlns:a16="http://schemas.microsoft.com/office/drawing/2014/main" id="{A9402EB4-9E1F-4038-A2C6-5B583A6A9575}"/>
              </a:ext>
            </a:extLst>
          </p:cNvPr>
          <p:cNvSpPr>
            <a:spLocks noChangeAspect="1" noEditPoints="1"/>
          </p:cNvSpPr>
          <p:nvPr/>
        </p:nvSpPr>
        <p:spPr bwMode="auto">
          <a:xfrm>
            <a:off x="579910" y="5267993"/>
            <a:ext cx="616595" cy="65012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0" name="document_6" title="Icon of a document with a padlock in the lower right corner">
            <a:extLst>
              <a:ext uri="{FF2B5EF4-FFF2-40B4-BE49-F238E27FC236}">
                <a16:creationId xmlns:a16="http://schemas.microsoft.com/office/drawing/2014/main" id="{18CAEFF3-1374-453E-8C0B-828136C6804A}"/>
              </a:ext>
            </a:extLst>
          </p:cNvPr>
          <p:cNvSpPr>
            <a:spLocks noChangeAspect="1" noEditPoints="1"/>
          </p:cNvSpPr>
          <p:nvPr/>
        </p:nvSpPr>
        <p:spPr bwMode="auto">
          <a:xfrm>
            <a:off x="666014" y="3933995"/>
            <a:ext cx="444387" cy="555484"/>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nvGrpSpPr>
          <p:cNvPr id="71" name="Group 70">
            <a:extLst>
              <a:ext uri="{FF2B5EF4-FFF2-40B4-BE49-F238E27FC236}">
                <a16:creationId xmlns:a16="http://schemas.microsoft.com/office/drawing/2014/main" id="{70CF169B-BD7C-46B9-BBFE-8C6AB16B3AE7}"/>
              </a:ext>
            </a:extLst>
          </p:cNvPr>
          <p:cNvGrpSpPr/>
          <p:nvPr/>
        </p:nvGrpSpPr>
        <p:grpSpPr>
          <a:xfrm>
            <a:off x="505140" y="1226557"/>
            <a:ext cx="766134" cy="600609"/>
            <a:chOff x="4807116" y="2091494"/>
            <a:chExt cx="1435589" cy="1125425"/>
          </a:xfrm>
        </p:grpSpPr>
        <p:sp>
          <p:nvSpPr>
            <p:cNvPr id="72" name="network_3" title="Icon of a server connected to a network">
              <a:extLst>
                <a:ext uri="{FF2B5EF4-FFF2-40B4-BE49-F238E27FC236}">
                  <a16:creationId xmlns:a16="http://schemas.microsoft.com/office/drawing/2014/main" id="{9835578C-686A-4FA9-BD25-71235055FB32}"/>
                </a:ext>
              </a:extLst>
            </p:cNvPr>
            <p:cNvSpPr>
              <a:spLocks noChangeAspect="1" noEditPoints="1"/>
            </p:cNvSpPr>
            <p:nvPr/>
          </p:nvSpPr>
          <p:spPr bwMode="auto">
            <a:xfrm>
              <a:off x="4807116" y="20989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73" name="network_3" title="Icon of a server connected to a network">
              <a:extLst>
                <a:ext uri="{FF2B5EF4-FFF2-40B4-BE49-F238E27FC236}">
                  <a16:creationId xmlns:a16="http://schemas.microsoft.com/office/drawing/2014/main" id="{02120A2C-753C-4356-97B1-2935909CC64E}"/>
                </a:ext>
              </a:extLst>
            </p:cNvPr>
            <p:cNvSpPr>
              <a:spLocks noChangeAspect="1" noEditPoints="1"/>
            </p:cNvSpPr>
            <p:nvPr/>
          </p:nvSpPr>
          <p:spPr bwMode="auto">
            <a:xfrm>
              <a:off x="5658637" y="20914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74" name="network_3" title="Icon of a server connected to a network">
              <a:extLst>
                <a:ext uri="{FF2B5EF4-FFF2-40B4-BE49-F238E27FC236}">
                  <a16:creationId xmlns:a16="http://schemas.microsoft.com/office/drawing/2014/main" id="{9CCA6A53-6CEF-4B48-80BE-5ECCD7C9538D}"/>
                </a:ext>
              </a:extLst>
            </p:cNvPr>
            <p:cNvSpPr>
              <a:spLocks noChangeAspect="1" noEditPoints="1"/>
            </p:cNvSpPr>
            <p:nvPr/>
          </p:nvSpPr>
          <p:spPr bwMode="auto">
            <a:xfrm rot="10800000">
              <a:off x="5231943" y="2610813"/>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75" name="Rectangle 74">
            <a:extLst>
              <a:ext uri="{FF2B5EF4-FFF2-40B4-BE49-F238E27FC236}">
                <a16:creationId xmlns:a16="http://schemas.microsoft.com/office/drawing/2014/main" id="{AD88348B-DFAE-4697-984A-FBF4B1B97CE5}"/>
              </a:ext>
            </a:extLst>
          </p:cNvPr>
          <p:cNvSpPr/>
          <p:nvPr/>
        </p:nvSpPr>
        <p:spPr bwMode="auto">
          <a:xfrm>
            <a:off x="-1380" y="881550"/>
            <a:ext cx="3419579" cy="1190924"/>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43639834-1948-4F52-9DF1-260C93D2D7FD}"/>
              </a:ext>
            </a:extLst>
          </p:cNvPr>
          <p:cNvGrpSpPr/>
          <p:nvPr/>
        </p:nvGrpSpPr>
        <p:grpSpPr>
          <a:xfrm>
            <a:off x="609953" y="2521467"/>
            <a:ext cx="555510" cy="659041"/>
            <a:chOff x="8531043" y="2315384"/>
            <a:chExt cx="624430" cy="740806"/>
          </a:xfrm>
        </p:grpSpPr>
        <p:sp>
          <p:nvSpPr>
            <p:cNvPr id="42" name="cloud">
              <a:extLst>
                <a:ext uri="{FF2B5EF4-FFF2-40B4-BE49-F238E27FC236}">
                  <a16:creationId xmlns:a16="http://schemas.microsoft.com/office/drawing/2014/main" id="{0EAF1D9B-8C13-4466-B326-A3EA1A2D5E25}"/>
                </a:ext>
              </a:extLst>
            </p:cNvPr>
            <p:cNvSpPr>
              <a:spLocks noChangeAspect="1"/>
            </p:cNvSpPr>
            <p:nvPr/>
          </p:nvSpPr>
          <p:spPr bwMode="auto">
            <a:xfrm>
              <a:off x="8531043" y="2315384"/>
              <a:ext cx="624430" cy="39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chemeClr val="bg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sp>
          <p:nvSpPr>
            <p:cNvPr id="43" name="server">
              <a:extLst>
                <a:ext uri="{FF2B5EF4-FFF2-40B4-BE49-F238E27FC236}">
                  <a16:creationId xmlns:a16="http://schemas.microsoft.com/office/drawing/2014/main" id="{49CCD2B5-BB71-453F-8CD2-FDD78BD6429A}"/>
                </a:ext>
              </a:extLst>
            </p:cNvPr>
            <p:cNvSpPr>
              <a:spLocks noChangeAspect="1" noEditPoints="1"/>
            </p:cNvSpPr>
            <p:nvPr/>
          </p:nvSpPr>
          <p:spPr bwMode="auto">
            <a:xfrm>
              <a:off x="8735923" y="2572791"/>
              <a:ext cx="214670" cy="4833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002050"/>
            </a:solidFill>
            <a:ln w="19050">
              <a:solidFill>
                <a:schemeClr val="bg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grpSp>
      <p:sp>
        <p:nvSpPr>
          <p:cNvPr id="44" name="TextBox 43">
            <a:extLst>
              <a:ext uri="{FF2B5EF4-FFF2-40B4-BE49-F238E27FC236}">
                <a16:creationId xmlns:a16="http://schemas.microsoft.com/office/drawing/2014/main" id="{E35AB820-57CC-4171-89EE-720BC7839D05}"/>
              </a:ext>
            </a:extLst>
          </p:cNvPr>
          <p:cNvSpPr txBox="1"/>
          <p:nvPr/>
        </p:nvSpPr>
        <p:spPr>
          <a:xfrm>
            <a:off x="1514479" y="2576984"/>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Hybrid</a:t>
            </a:r>
          </a:p>
        </p:txBody>
      </p:sp>
      <p:cxnSp>
        <p:nvCxnSpPr>
          <p:cNvPr id="45" name="Straight Connector 44">
            <a:extLst>
              <a:ext uri="{FF2B5EF4-FFF2-40B4-BE49-F238E27FC236}">
                <a16:creationId xmlns:a16="http://schemas.microsoft.com/office/drawing/2014/main" id="{5A1B1AE1-5B2C-467D-B2DB-8A9F2DD518FA}"/>
              </a:ext>
            </a:extLst>
          </p:cNvPr>
          <p:cNvCxnSpPr/>
          <p:nvPr/>
        </p:nvCxnSpPr>
        <p:spPr>
          <a:xfrm>
            <a:off x="1369751" y="2609515"/>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9675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2" descr="Gradle"/>
          <p:cNvSpPr>
            <a:spLocks noChangeAspect="1" noChangeArrowheads="1"/>
          </p:cNvSpPr>
          <p:nvPr/>
        </p:nvSpPr>
        <p:spPr bwMode="auto">
          <a:xfrm>
            <a:off x="11179480" y="96373"/>
            <a:ext cx="2745871" cy="91529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7867" tIns="43934" rIns="87867" bIns="43934" numCol="1" anchor="t" anchorCtr="0" compatLnSpc="1">
            <a:prstTxWarp prst="textNoShape">
              <a:avLst/>
            </a:prstTxWarp>
          </a:bodyPr>
          <a:lstStyle/>
          <a:p>
            <a:pPr defTabSz="878559">
              <a:defRPr/>
            </a:pPr>
            <a:endParaRPr lang="en-US" sz="1729" kern="0">
              <a:solidFill>
                <a:sysClr val="windowText" lastClr="000000"/>
              </a:solidFill>
              <a:latin typeface="Segoe UI"/>
            </a:endParaRPr>
          </a:p>
        </p:txBody>
      </p:sp>
      <p:pic>
        <p:nvPicPr>
          <p:cNvPr id="22" name="Picture 21"/>
          <p:cNvPicPr>
            <a:picLocks noChangeAspect="1"/>
          </p:cNvPicPr>
          <p:nvPr/>
        </p:nvPicPr>
        <p:blipFill rotWithShape="1">
          <a:blip r:embed="rId3"/>
          <a:srcRect r="706" b="484"/>
          <a:stretch/>
        </p:blipFill>
        <p:spPr>
          <a:xfrm>
            <a:off x="3472260" y="0"/>
            <a:ext cx="6749143" cy="6858000"/>
          </a:xfrm>
          <a:prstGeom prst="rect">
            <a:avLst/>
          </a:prstGeom>
          <a:ln w="6350">
            <a:solidFill>
              <a:schemeClr val="tx1">
                <a:lumMod val="20000"/>
                <a:lumOff val="80000"/>
              </a:schemeClr>
            </a:solidFill>
            <a:miter lim="800000"/>
          </a:ln>
        </p:spPr>
      </p:pic>
      <p:sp>
        <p:nvSpPr>
          <p:cNvPr id="25" name="Rectangle 24">
            <a:extLst>
              <a:ext uri="{FF2B5EF4-FFF2-40B4-BE49-F238E27FC236}">
                <a16:creationId xmlns:a16="http://schemas.microsoft.com/office/drawing/2014/main" id="{9EBE6F96-2754-470E-ABBF-82B290A109D9}"/>
              </a:ext>
            </a:extLst>
          </p:cNvPr>
          <p:cNvSpPr/>
          <p:nvPr/>
        </p:nvSpPr>
        <p:spPr bwMode="auto">
          <a:xfrm>
            <a:off x="10263689" y="0"/>
            <a:ext cx="1928311"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p:cNvGrpSpPr/>
          <p:nvPr/>
        </p:nvGrpSpPr>
        <p:grpSpPr>
          <a:xfrm>
            <a:off x="10277247" y="2400065"/>
            <a:ext cx="1914753" cy="2453585"/>
            <a:chOff x="-1935871" y="3474954"/>
            <a:chExt cx="4860081" cy="1980024"/>
          </a:xfrm>
        </p:grpSpPr>
        <p:sp>
          <p:nvSpPr>
            <p:cNvPr id="19" name="TextBox 18"/>
            <p:cNvSpPr txBox="1"/>
            <p:nvPr/>
          </p:nvSpPr>
          <p:spPr>
            <a:xfrm>
              <a:off x="-1935871" y="3474954"/>
              <a:ext cx="4540510" cy="682580"/>
            </a:xfrm>
            <a:prstGeom prst="rect">
              <a:avLst/>
            </a:prstGeom>
            <a:noFill/>
          </p:spPr>
          <p:txBody>
            <a:bodyPr wrap="none" lIns="143428" tIns="89642" rIns="143428" bIns="89642"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2">
                <a:defRPr/>
              </a:pPr>
              <a:r>
                <a:rPr lang="en-US" sz="4800" kern="0" spc="-412" dirty="0">
                  <a:solidFill>
                    <a:schemeClr val="bg1"/>
                  </a:solidFill>
                  <a:cs typeface="Segoe UI Semibold" panose="020B0702040204020203" pitchFamily="34" charset="0"/>
                </a:rPr>
                <a:t>&gt;4,000</a:t>
              </a:r>
            </a:p>
          </p:txBody>
        </p:sp>
        <p:sp>
          <p:nvSpPr>
            <p:cNvPr id="20" name="TextBox 19"/>
            <p:cNvSpPr txBox="1"/>
            <p:nvPr/>
          </p:nvSpPr>
          <p:spPr>
            <a:xfrm>
              <a:off x="-1935871" y="4148254"/>
              <a:ext cx="4860081" cy="1306724"/>
            </a:xfrm>
            <a:prstGeom prst="rect">
              <a:avLst/>
            </a:prstGeom>
            <a:noFill/>
          </p:spPr>
          <p:txBody>
            <a:bodyPr wrap="square" lIns="179285" tIns="143428" rIns="179285" bIns="143428"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14192">
                <a:defRPr/>
              </a:pPr>
              <a:r>
                <a:rPr lang="en-US" sz="1600" b="1" dirty="0">
                  <a:solidFill>
                    <a:schemeClr val="bg1"/>
                  </a:solidFill>
                  <a:latin typeface="Segoe UI Semibold" panose="020B0702040204020203" pitchFamily="34" charset="0"/>
                  <a:cs typeface="Segoe UI Semibold" panose="020B0702040204020203" pitchFamily="34" charset="0"/>
                </a:rPr>
                <a:t>Certified</a:t>
              </a:r>
              <a:r>
                <a:rPr lang="en-US" sz="1600" dirty="0">
                  <a:solidFill>
                    <a:schemeClr val="bg1"/>
                  </a:solidFill>
                  <a:latin typeface="Segoe UI Semibold" panose="020B0702040204020203" pitchFamily="34" charset="0"/>
                  <a:cs typeface="Segoe UI Semibold" panose="020B0702040204020203" pitchFamily="34" charset="0"/>
                </a:rPr>
                <a:t>, </a:t>
              </a:r>
              <a:br>
                <a:rPr lang="en-US" sz="1600" dirty="0">
                  <a:solidFill>
                    <a:schemeClr val="bg1"/>
                  </a:solidFill>
                  <a:latin typeface="Segoe UI Semibold" panose="020B0702040204020203" pitchFamily="34" charset="0"/>
                  <a:cs typeface="Segoe UI Semibold" panose="020B0702040204020203" pitchFamily="34" charset="0"/>
                </a:rPr>
              </a:br>
              <a:r>
                <a:rPr lang="en-US" sz="1600" b="1" dirty="0">
                  <a:solidFill>
                    <a:schemeClr val="bg1"/>
                  </a:solidFill>
                  <a:latin typeface="Segoe UI Semibold" panose="020B0702040204020203" pitchFamily="34" charset="0"/>
                  <a:cs typeface="Segoe UI Semibold" panose="020B0702040204020203" pitchFamily="34" charset="0"/>
                </a:rPr>
                <a:t>pre-configured</a:t>
              </a:r>
              <a:r>
                <a:rPr lang="en-US" sz="1600" dirty="0">
                  <a:solidFill>
                    <a:schemeClr val="bg1"/>
                  </a:solidFill>
                  <a:latin typeface="Segoe UI Semibold" panose="020B0702040204020203" pitchFamily="34" charset="0"/>
                  <a:cs typeface="Segoe UI Semibold" panose="020B0702040204020203" pitchFamily="34" charset="0"/>
                </a:rPr>
                <a:t> for Microsoft Azure </a:t>
              </a:r>
              <a:r>
                <a:rPr lang="en-US" sz="1600" kern="0"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Solutions in </a:t>
              </a:r>
              <a:r>
                <a:rPr lang="en-US" sz="1600" b="1" kern="0" dirty="0">
                  <a:solidFill>
                    <a:schemeClr val="bg1"/>
                  </a:solidFill>
                  <a:latin typeface="Segoe UI Semibold" panose="020B0702040204020203" pitchFamily="34" charset="0"/>
                  <a:ea typeface="MS PGothic" panose="020B0600070205080204" pitchFamily="34" charset="-128"/>
                  <a:cs typeface="Segoe UI Semibold" panose="020B0702040204020203" pitchFamily="34" charset="0"/>
                </a:rPr>
                <a:t>Azure Marketplace</a:t>
              </a:r>
            </a:p>
          </p:txBody>
        </p:sp>
      </p:grpSp>
      <p:sp>
        <p:nvSpPr>
          <p:cNvPr id="31" name="Rectangle 30">
            <a:extLst>
              <a:ext uri="{FF2B5EF4-FFF2-40B4-BE49-F238E27FC236}">
                <a16:creationId xmlns:a16="http://schemas.microsoft.com/office/drawing/2014/main" id="{9E3A52B3-8410-4F6D-A78E-B0F241EACF0D}"/>
              </a:ext>
            </a:extLst>
          </p:cNvPr>
          <p:cNvSpPr/>
          <p:nvPr/>
        </p:nvSpPr>
        <p:spPr bwMode="auto">
          <a:xfrm>
            <a:off x="0" y="0"/>
            <a:ext cx="3429974"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BF6E3B75-25B0-4C74-93EB-D83650377CB3}"/>
              </a:ext>
            </a:extLst>
          </p:cNvPr>
          <p:cNvGrpSpPr/>
          <p:nvPr/>
        </p:nvGrpSpPr>
        <p:grpSpPr>
          <a:xfrm>
            <a:off x="1360856" y="958806"/>
            <a:ext cx="2196979" cy="855156"/>
            <a:chOff x="1166446" y="1367437"/>
            <a:chExt cx="2645980" cy="855156"/>
          </a:xfrm>
        </p:grpSpPr>
        <p:sp>
          <p:nvSpPr>
            <p:cNvPr id="33" name="TextBox 32">
              <a:extLst>
                <a:ext uri="{FF2B5EF4-FFF2-40B4-BE49-F238E27FC236}">
                  <a16:creationId xmlns:a16="http://schemas.microsoft.com/office/drawing/2014/main" id="{8F7E9CB3-0B01-4537-A09E-3B04629253DF}"/>
                </a:ext>
              </a:extLst>
            </p:cNvPr>
            <p:cNvSpPr txBox="1"/>
            <p:nvPr/>
          </p:nvSpPr>
          <p:spPr>
            <a:xfrm>
              <a:off x="1278738" y="1367437"/>
              <a:ext cx="2533688"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Infrastructure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for all workloads</a:t>
              </a:r>
            </a:p>
          </p:txBody>
        </p:sp>
        <p:cxnSp>
          <p:nvCxnSpPr>
            <p:cNvPr id="34" name="Straight Connector 33">
              <a:extLst>
                <a:ext uri="{FF2B5EF4-FFF2-40B4-BE49-F238E27FC236}">
                  <a16:creationId xmlns:a16="http://schemas.microsoft.com/office/drawing/2014/main" id="{9C4981A0-CB5D-4E1F-AC97-B42F884C8411}"/>
                </a:ext>
              </a:extLst>
            </p:cNvPr>
            <p:cNvCxnSpPr/>
            <p:nvPr/>
          </p:nvCxnSpPr>
          <p:spPr>
            <a:xfrm>
              <a:off x="1166446" y="162198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86E8F6F7-0E18-4C56-BC6B-C41DBC1E0185}"/>
              </a:ext>
            </a:extLst>
          </p:cNvPr>
          <p:cNvGrpSpPr/>
          <p:nvPr/>
        </p:nvGrpSpPr>
        <p:grpSpPr>
          <a:xfrm>
            <a:off x="1360856" y="3793801"/>
            <a:ext cx="2058724" cy="849463"/>
            <a:chOff x="1166446" y="2981817"/>
            <a:chExt cx="2058724" cy="849463"/>
          </a:xfrm>
        </p:grpSpPr>
        <p:sp>
          <p:nvSpPr>
            <p:cNvPr id="36" name="TextBox 35">
              <a:extLst>
                <a:ext uri="{FF2B5EF4-FFF2-40B4-BE49-F238E27FC236}">
                  <a16:creationId xmlns:a16="http://schemas.microsoft.com/office/drawing/2014/main" id="{C3D488C8-3D58-4C06-AB9A-014A374C6250}"/>
                </a:ext>
              </a:extLst>
            </p:cNvPr>
            <p:cNvSpPr txBox="1"/>
            <p:nvPr/>
          </p:nvSpPr>
          <p:spPr>
            <a:xfrm>
              <a:off x="1279366" y="2981817"/>
              <a:ext cx="1945804"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Secure &amp;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well managed</a:t>
              </a:r>
            </a:p>
          </p:txBody>
        </p:sp>
        <p:cxnSp>
          <p:nvCxnSpPr>
            <p:cNvPr id="37" name="Straight Connector 36">
              <a:extLst>
                <a:ext uri="{FF2B5EF4-FFF2-40B4-BE49-F238E27FC236}">
                  <a16:creationId xmlns:a16="http://schemas.microsoft.com/office/drawing/2014/main" id="{41A42073-A2F7-444A-9517-C433B00F6BF5}"/>
                </a:ext>
              </a:extLst>
            </p:cNvPr>
            <p:cNvCxnSpPr/>
            <p:nvPr/>
          </p:nvCxnSpPr>
          <p:spPr>
            <a:xfrm>
              <a:off x="1166446" y="310624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5AB365B-7120-4EF9-846D-FE982CA7F273}"/>
              </a:ext>
            </a:extLst>
          </p:cNvPr>
          <p:cNvGrpSpPr/>
          <p:nvPr/>
        </p:nvGrpSpPr>
        <p:grpSpPr>
          <a:xfrm>
            <a:off x="1360857" y="5317510"/>
            <a:ext cx="2058724" cy="600609"/>
            <a:chOff x="1166446" y="4420547"/>
            <a:chExt cx="2630499" cy="600609"/>
          </a:xfrm>
        </p:grpSpPr>
        <p:sp>
          <p:nvSpPr>
            <p:cNvPr id="39" name="TextBox 38">
              <a:extLst>
                <a:ext uri="{FF2B5EF4-FFF2-40B4-BE49-F238E27FC236}">
                  <a16:creationId xmlns:a16="http://schemas.microsoft.com/office/drawing/2014/main" id="{551B623F-DDC3-4AE5-A4A5-0EBF394CE531}"/>
                </a:ext>
              </a:extLst>
            </p:cNvPr>
            <p:cNvSpPr txBox="1"/>
            <p:nvPr/>
          </p:nvSpPr>
          <p:spPr>
            <a:xfrm>
              <a:off x="1235523" y="4423120"/>
              <a:ext cx="2561422"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Cost effective</a:t>
              </a:r>
            </a:p>
          </p:txBody>
        </p:sp>
        <p:cxnSp>
          <p:nvCxnSpPr>
            <p:cNvPr id="40" name="Straight Connector 39">
              <a:extLst>
                <a:ext uri="{FF2B5EF4-FFF2-40B4-BE49-F238E27FC236}">
                  <a16:creationId xmlns:a16="http://schemas.microsoft.com/office/drawing/2014/main" id="{9C9F8B52-CBAC-4FA5-B1F1-B4269EEF1301}"/>
                </a:ext>
              </a:extLst>
            </p:cNvPr>
            <p:cNvCxnSpPr/>
            <p:nvPr/>
          </p:nvCxnSpPr>
          <p:spPr>
            <a:xfrm>
              <a:off x="1166446" y="442054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1" name="money_2" title="Icon of a dollar sign with an arrow around it pointing clockwise">
            <a:extLst>
              <a:ext uri="{FF2B5EF4-FFF2-40B4-BE49-F238E27FC236}">
                <a16:creationId xmlns:a16="http://schemas.microsoft.com/office/drawing/2014/main" id="{2192585C-D57A-4571-B7F7-8C967B30B6D3}"/>
              </a:ext>
            </a:extLst>
          </p:cNvPr>
          <p:cNvSpPr>
            <a:spLocks noChangeAspect="1" noEditPoints="1"/>
          </p:cNvSpPr>
          <p:nvPr/>
        </p:nvSpPr>
        <p:spPr bwMode="auto">
          <a:xfrm>
            <a:off x="579910" y="5267993"/>
            <a:ext cx="616595" cy="65012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2" name="document_6" title="Icon of a document with a padlock in the lower right corner">
            <a:extLst>
              <a:ext uri="{FF2B5EF4-FFF2-40B4-BE49-F238E27FC236}">
                <a16:creationId xmlns:a16="http://schemas.microsoft.com/office/drawing/2014/main" id="{5A8E1448-3F03-4621-BD0F-E0CFB16F0DDE}"/>
              </a:ext>
            </a:extLst>
          </p:cNvPr>
          <p:cNvSpPr>
            <a:spLocks noChangeAspect="1" noEditPoints="1"/>
          </p:cNvSpPr>
          <p:nvPr/>
        </p:nvSpPr>
        <p:spPr bwMode="auto">
          <a:xfrm>
            <a:off x="666014" y="3933995"/>
            <a:ext cx="444387" cy="555484"/>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nvGrpSpPr>
          <p:cNvPr id="43" name="Group 42">
            <a:extLst>
              <a:ext uri="{FF2B5EF4-FFF2-40B4-BE49-F238E27FC236}">
                <a16:creationId xmlns:a16="http://schemas.microsoft.com/office/drawing/2014/main" id="{5FDD2237-CCD7-4785-A66C-FE9410C0F636}"/>
              </a:ext>
            </a:extLst>
          </p:cNvPr>
          <p:cNvGrpSpPr/>
          <p:nvPr/>
        </p:nvGrpSpPr>
        <p:grpSpPr>
          <a:xfrm>
            <a:off x="505140" y="1226557"/>
            <a:ext cx="766134" cy="600609"/>
            <a:chOff x="4807116" y="2091494"/>
            <a:chExt cx="1435589" cy="1125425"/>
          </a:xfrm>
        </p:grpSpPr>
        <p:sp>
          <p:nvSpPr>
            <p:cNvPr id="44" name="network_3" title="Icon of a server connected to a network">
              <a:extLst>
                <a:ext uri="{FF2B5EF4-FFF2-40B4-BE49-F238E27FC236}">
                  <a16:creationId xmlns:a16="http://schemas.microsoft.com/office/drawing/2014/main" id="{A97FC546-FA39-42E1-86F7-30FA898981A7}"/>
                </a:ext>
              </a:extLst>
            </p:cNvPr>
            <p:cNvSpPr>
              <a:spLocks noChangeAspect="1" noEditPoints="1"/>
            </p:cNvSpPr>
            <p:nvPr/>
          </p:nvSpPr>
          <p:spPr bwMode="auto">
            <a:xfrm>
              <a:off x="4807116" y="20989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5" name="network_3" title="Icon of a server connected to a network">
              <a:extLst>
                <a:ext uri="{FF2B5EF4-FFF2-40B4-BE49-F238E27FC236}">
                  <a16:creationId xmlns:a16="http://schemas.microsoft.com/office/drawing/2014/main" id="{CBC13DC6-C955-4191-A05C-369DF94F9C8A}"/>
                </a:ext>
              </a:extLst>
            </p:cNvPr>
            <p:cNvSpPr>
              <a:spLocks noChangeAspect="1" noEditPoints="1"/>
            </p:cNvSpPr>
            <p:nvPr/>
          </p:nvSpPr>
          <p:spPr bwMode="auto">
            <a:xfrm>
              <a:off x="5658637" y="20914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6" name="network_3" title="Icon of a server connected to a network">
              <a:extLst>
                <a:ext uri="{FF2B5EF4-FFF2-40B4-BE49-F238E27FC236}">
                  <a16:creationId xmlns:a16="http://schemas.microsoft.com/office/drawing/2014/main" id="{45D3E5E1-83CD-4743-87D2-C5A028EFD6EE}"/>
                </a:ext>
              </a:extLst>
            </p:cNvPr>
            <p:cNvSpPr>
              <a:spLocks noChangeAspect="1" noEditPoints="1"/>
            </p:cNvSpPr>
            <p:nvPr/>
          </p:nvSpPr>
          <p:spPr bwMode="auto">
            <a:xfrm rot="10800000">
              <a:off x="5231943" y="2610813"/>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47" name="Rectangle 46">
            <a:extLst>
              <a:ext uri="{FF2B5EF4-FFF2-40B4-BE49-F238E27FC236}">
                <a16:creationId xmlns:a16="http://schemas.microsoft.com/office/drawing/2014/main" id="{775D386B-EB27-4182-B8C8-02730D0D9D29}"/>
              </a:ext>
            </a:extLst>
          </p:cNvPr>
          <p:cNvSpPr/>
          <p:nvPr/>
        </p:nvSpPr>
        <p:spPr bwMode="auto">
          <a:xfrm>
            <a:off x="-1380" y="881550"/>
            <a:ext cx="3419579" cy="1190924"/>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FAFA9CA1-247E-4B63-9C50-A749D02FBE9D}"/>
              </a:ext>
            </a:extLst>
          </p:cNvPr>
          <p:cNvGrpSpPr/>
          <p:nvPr/>
        </p:nvGrpSpPr>
        <p:grpSpPr>
          <a:xfrm>
            <a:off x="609953" y="2521467"/>
            <a:ext cx="555510" cy="659041"/>
            <a:chOff x="8531043" y="2315384"/>
            <a:chExt cx="624430" cy="740806"/>
          </a:xfrm>
        </p:grpSpPr>
        <p:sp>
          <p:nvSpPr>
            <p:cNvPr id="53" name="cloud">
              <a:extLst>
                <a:ext uri="{FF2B5EF4-FFF2-40B4-BE49-F238E27FC236}">
                  <a16:creationId xmlns:a16="http://schemas.microsoft.com/office/drawing/2014/main" id="{DC6FCBA0-B3AE-4058-89E2-049AA859D79B}"/>
                </a:ext>
              </a:extLst>
            </p:cNvPr>
            <p:cNvSpPr>
              <a:spLocks noChangeAspect="1"/>
            </p:cNvSpPr>
            <p:nvPr/>
          </p:nvSpPr>
          <p:spPr bwMode="auto">
            <a:xfrm>
              <a:off x="8531043" y="2315384"/>
              <a:ext cx="624430" cy="39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chemeClr val="bg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sp>
          <p:nvSpPr>
            <p:cNvPr id="54" name="server">
              <a:extLst>
                <a:ext uri="{FF2B5EF4-FFF2-40B4-BE49-F238E27FC236}">
                  <a16:creationId xmlns:a16="http://schemas.microsoft.com/office/drawing/2014/main" id="{64EB12A1-E402-452A-A768-DBB8F5EE7C56}"/>
                </a:ext>
              </a:extLst>
            </p:cNvPr>
            <p:cNvSpPr>
              <a:spLocks noChangeAspect="1" noEditPoints="1"/>
            </p:cNvSpPr>
            <p:nvPr/>
          </p:nvSpPr>
          <p:spPr bwMode="auto">
            <a:xfrm>
              <a:off x="8735923" y="2572791"/>
              <a:ext cx="214670" cy="4833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002050"/>
            </a:solidFill>
            <a:ln w="19050">
              <a:solidFill>
                <a:schemeClr val="bg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grpSp>
      <p:sp>
        <p:nvSpPr>
          <p:cNvPr id="55" name="TextBox 54">
            <a:extLst>
              <a:ext uri="{FF2B5EF4-FFF2-40B4-BE49-F238E27FC236}">
                <a16:creationId xmlns:a16="http://schemas.microsoft.com/office/drawing/2014/main" id="{8B12BB1D-4900-484E-86C5-AD4246D32A6D}"/>
              </a:ext>
            </a:extLst>
          </p:cNvPr>
          <p:cNvSpPr txBox="1"/>
          <p:nvPr/>
        </p:nvSpPr>
        <p:spPr>
          <a:xfrm>
            <a:off x="1514479" y="2576984"/>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Hybrid</a:t>
            </a:r>
          </a:p>
        </p:txBody>
      </p:sp>
      <p:cxnSp>
        <p:nvCxnSpPr>
          <p:cNvPr id="56" name="Straight Connector 55">
            <a:extLst>
              <a:ext uri="{FF2B5EF4-FFF2-40B4-BE49-F238E27FC236}">
                <a16:creationId xmlns:a16="http://schemas.microsoft.com/office/drawing/2014/main" id="{190BC9B1-3910-406B-BDC6-78951A515C00}"/>
              </a:ext>
            </a:extLst>
          </p:cNvPr>
          <p:cNvCxnSpPr/>
          <p:nvPr/>
        </p:nvCxnSpPr>
        <p:spPr>
          <a:xfrm>
            <a:off x="1369751" y="2609515"/>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131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a/a7/Rockwell_Automation_Headquarters.jpg"/>
          <p:cNvPicPr>
            <a:picLocks noChangeAspect="1" noChangeArrowheads="1"/>
          </p:cNvPicPr>
          <p:nvPr/>
        </p:nvPicPr>
        <p:blipFill rotWithShape="1">
          <a:blip r:embed="rId3">
            <a:extLst>
              <a:ext uri="{28A0092B-C50C-407E-A947-70E740481C1C}">
                <a14:useLocalDpi xmlns:a14="http://schemas.microsoft.com/office/drawing/2010/main" val="0"/>
              </a:ext>
            </a:extLst>
          </a:blip>
          <a:srcRect l="24441" t="19761" r="40974" b="-1"/>
          <a:stretch/>
        </p:blipFill>
        <p:spPr bwMode="auto">
          <a:xfrm>
            <a:off x="1" y="976"/>
            <a:ext cx="4751363" cy="685605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5734132" y="-137600"/>
            <a:ext cx="896170" cy="896170"/>
          </a:xfrm>
          <a:prstGeom prst="rect">
            <a:avLst/>
          </a:prstGeom>
          <a:noFill/>
        </p:spPr>
        <p:txBody>
          <a:bodyPr wrap="none" lIns="179234" tIns="143387" rIns="179234" bIns="143387" rtlCol="0">
            <a:noAutofit/>
          </a:bodyPr>
          <a:lstStyle/>
          <a:p>
            <a:pPr defTabSz="914049">
              <a:lnSpc>
                <a:spcPct val="90000"/>
              </a:lnSpc>
              <a:spcAft>
                <a:spcPts val="588"/>
              </a:spcAft>
              <a:defRPr/>
            </a:pPr>
            <a:endParaRPr lang="en-US" sz="2353">
              <a:gradFill>
                <a:gsLst>
                  <a:gs pos="2917">
                    <a:srgbClr val="505050"/>
                  </a:gs>
                  <a:gs pos="30000">
                    <a:srgbClr val="505050"/>
                  </a:gs>
                </a:gsLst>
                <a:lin ang="5400000" scaled="0"/>
              </a:gradFill>
              <a:latin typeface="Segoe UI Light"/>
            </a:endParaRPr>
          </a:p>
        </p:txBody>
      </p:sp>
      <p:sp>
        <p:nvSpPr>
          <p:cNvPr id="6" name="Rectangle 5">
            <a:extLst>
              <a:ext uri="{FF2B5EF4-FFF2-40B4-BE49-F238E27FC236}">
                <a16:creationId xmlns:a16="http://schemas.microsoft.com/office/drawing/2014/main" id="{2E4E02BB-9F25-490D-9BEB-D73976EA3BBA}"/>
              </a:ext>
            </a:extLst>
          </p:cNvPr>
          <p:cNvSpPr/>
          <p:nvPr/>
        </p:nvSpPr>
        <p:spPr>
          <a:xfrm>
            <a:off x="5047183" y="2248635"/>
            <a:ext cx="6947293" cy="3092695"/>
          </a:xfrm>
          <a:prstGeom prst="rect">
            <a:avLst/>
          </a:prstGeom>
        </p:spPr>
        <p:txBody>
          <a:bodyPr wrap="square">
            <a:spAutoFit/>
          </a:bodyPr>
          <a:lstStyle/>
          <a:p>
            <a:pPr marL="115139" indent="-174264">
              <a:spcAft>
                <a:spcPts val="1175"/>
              </a:spcAft>
              <a:defRPr/>
            </a:pPr>
            <a:r>
              <a:rPr lang="en-US" sz="3235" dirty="0">
                <a:gradFill>
                  <a:gsLst>
                    <a:gs pos="5310">
                      <a:schemeClr val="tx1"/>
                    </a:gs>
                    <a:gs pos="100000">
                      <a:schemeClr val="tx1"/>
                    </a:gs>
                  </a:gsLst>
                  <a:lin ang="5400000" scaled="1"/>
                </a:gradFill>
              </a:rPr>
              <a:t>“Azure provides us the scalability, security and level of services needed to confidently run our most demanding SAP HANA and Big Data applications.”</a:t>
            </a:r>
          </a:p>
          <a:p>
            <a:pPr marL="112027" indent="-112027">
              <a:tabLst>
                <a:tab pos="3199171" algn="l"/>
              </a:tabLst>
              <a:defRPr/>
            </a:pPr>
            <a:r>
              <a:rPr lang="en-US" sz="1961" dirty="0">
                <a:gradFill>
                  <a:gsLst>
                    <a:gs pos="5310">
                      <a:schemeClr val="tx2"/>
                    </a:gs>
                    <a:gs pos="100000">
                      <a:schemeClr val="tx2"/>
                    </a:gs>
                  </a:gsLst>
                  <a:lin ang="5400000" scaled="1"/>
                </a:gradFill>
                <a:latin typeface="Segoe UI Semilight"/>
              </a:rPr>
              <a:t> </a:t>
            </a:r>
            <a:r>
              <a:rPr lang="en-US" sz="2353" dirty="0">
                <a:gradFill>
                  <a:gsLst>
                    <a:gs pos="5310">
                      <a:schemeClr val="tx2"/>
                    </a:gs>
                    <a:gs pos="100000">
                      <a:schemeClr val="tx2"/>
                    </a:gs>
                  </a:gsLst>
                  <a:lin ang="5400000" scaled="1"/>
                </a:gradFill>
                <a:latin typeface="Segoe UI Semilight"/>
              </a:rPr>
              <a:t>—Sujeet Chand, Senior VP and CTO</a:t>
            </a:r>
          </a:p>
        </p:txBody>
      </p:sp>
      <p:cxnSp>
        <p:nvCxnSpPr>
          <p:cNvPr id="8" name="Straight Connector 7">
            <a:extLst>
              <a:ext uri="{FF2B5EF4-FFF2-40B4-BE49-F238E27FC236}">
                <a16:creationId xmlns:a16="http://schemas.microsoft.com/office/drawing/2014/main" id="{6E5E8E3A-AE8B-48FA-9CC7-207BCB669C8A}"/>
              </a:ext>
            </a:extLst>
          </p:cNvPr>
          <p:cNvCxnSpPr>
            <a:cxnSpLocks/>
          </p:cNvCxnSpPr>
          <p:nvPr/>
        </p:nvCxnSpPr>
        <p:spPr>
          <a:xfrm>
            <a:off x="5108985" y="1365436"/>
            <a:ext cx="6650414" cy="0"/>
          </a:xfrm>
          <a:prstGeom prst="line">
            <a:avLst/>
          </a:prstGeom>
          <a:ln w="12700" cap="rnd">
            <a:solidFill>
              <a:schemeClr val="tx1">
                <a:alpha val="3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pic>
        <p:nvPicPr>
          <p:cNvPr id="10242" name="Picture 2" descr="Image result for rockwell automation">
            <a:extLst>
              <a:ext uri="{FF2B5EF4-FFF2-40B4-BE49-F238E27FC236}">
                <a16:creationId xmlns:a16="http://schemas.microsoft.com/office/drawing/2014/main" id="{91B91EF3-C545-4C71-B1E2-B02A73217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3027" y="394106"/>
            <a:ext cx="2906618" cy="771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00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2746ED72-64CD-47A7-BBE2-E938E53C6FBB}"/>
              </a:ext>
            </a:extLst>
          </p:cNvPr>
          <p:cNvSpPr/>
          <p:nvPr/>
        </p:nvSpPr>
        <p:spPr bwMode="auto">
          <a:xfrm>
            <a:off x="3419578" y="3243847"/>
            <a:ext cx="8766976" cy="1254467"/>
          </a:xfrm>
          <a:prstGeom prst="rect">
            <a:avLst/>
          </a:prstGeom>
          <a:solidFill>
            <a:schemeClr val="bg1">
              <a:lumMod val="85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86BE5DE3-52BA-4544-A53D-BE10E85E03BB}"/>
              </a:ext>
            </a:extLst>
          </p:cNvPr>
          <p:cNvGrpSpPr/>
          <p:nvPr/>
        </p:nvGrpSpPr>
        <p:grpSpPr>
          <a:xfrm>
            <a:off x="7893048" y="1575806"/>
            <a:ext cx="1900421" cy="4542900"/>
            <a:chOff x="8034565" y="1940477"/>
            <a:chExt cx="1900421" cy="4542900"/>
          </a:xfrm>
        </p:grpSpPr>
        <p:grpSp>
          <p:nvGrpSpPr>
            <p:cNvPr id="25" name="Group 24">
              <a:extLst>
                <a:ext uri="{FF2B5EF4-FFF2-40B4-BE49-F238E27FC236}">
                  <a16:creationId xmlns:a16="http://schemas.microsoft.com/office/drawing/2014/main" id="{E5EFA30A-D3B2-4494-86D5-27670677FD7E}"/>
                </a:ext>
              </a:extLst>
            </p:cNvPr>
            <p:cNvGrpSpPr/>
            <p:nvPr/>
          </p:nvGrpSpPr>
          <p:grpSpPr>
            <a:xfrm>
              <a:off x="8034565" y="1940477"/>
              <a:ext cx="1900421" cy="4542900"/>
              <a:chOff x="8034565" y="1940477"/>
              <a:chExt cx="1900421" cy="4542900"/>
            </a:xfrm>
          </p:grpSpPr>
          <p:sp>
            <p:nvSpPr>
              <p:cNvPr id="104" name="Rectangle 103">
                <a:extLst>
                  <a:ext uri="{FF2B5EF4-FFF2-40B4-BE49-F238E27FC236}">
                    <a16:creationId xmlns:a16="http://schemas.microsoft.com/office/drawing/2014/main" id="{781A6DCA-A406-45C8-B894-C7C2E0263795}"/>
                  </a:ext>
                </a:extLst>
              </p:cNvPr>
              <p:cNvSpPr/>
              <p:nvPr/>
            </p:nvSpPr>
            <p:spPr>
              <a:xfrm>
                <a:off x="8034565" y="1940477"/>
                <a:ext cx="1900421" cy="525004"/>
              </a:xfrm>
              <a:prstGeom prst="rect">
                <a:avLst/>
              </a:prstGeom>
              <a:ln>
                <a:noFill/>
              </a:ln>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2050"/>
                    </a:solidFill>
                    <a:effectLst/>
                    <a:uLnTx/>
                    <a:uFillTx/>
                    <a:latin typeface="Segoe UI Light"/>
                    <a:ea typeface="+mn-ea"/>
                    <a:cs typeface="Segoe UI" panose="020B0502040204020203" pitchFamily="34" charset="0"/>
                  </a:rPr>
                  <a:t>Azure</a:t>
                </a:r>
                <a:br>
                  <a:rPr kumimoji="0" lang="en-US" sz="1600" b="0" i="0" u="none" strike="noStrike" kern="1200" cap="none" spc="0" normalizeH="0" baseline="0" noProof="0">
                    <a:ln>
                      <a:noFill/>
                    </a:ln>
                    <a:solidFill>
                      <a:srgbClr val="002050"/>
                    </a:solidFill>
                    <a:effectLst/>
                    <a:uLnTx/>
                    <a:uFillTx/>
                    <a:latin typeface="Segoe UI Light"/>
                    <a:ea typeface="+mn-ea"/>
                    <a:cs typeface="Segoe UI" panose="020B0502040204020203" pitchFamily="34" charset="0"/>
                  </a:rPr>
                </a:br>
                <a:r>
                  <a:rPr kumimoji="0" lang="en-US" sz="1600" b="0" i="0" u="none" strike="noStrike" kern="1200" cap="none" spc="0" normalizeH="0" baseline="0" noProof="0">
                    <a:ln>
                      <a:noFill/>
                    </a:ln>
                    <a:solidFill>
                      <a:srgbClr val="002050"/>
                    </a:solidFill>
                    <a:effectLst/>
                    <a:uLnTx/>
                    <a:uFillTx/>
                    <a:latin typeface="Segoe UI Light"/>
                    <a:ea typeface="+mn-ea"/>
                    <a:cs typeface="Segoe UI" panose="020B0502040204020203" pitchFamily="34" charset="0"/>
                  </a:rPr>
                  <a:t>Services</a:t>
                </a:r>
              </a:p>
            </p:txBody>
          </p:sp>
          <p:sp>
            <p:nvSpPr>
              <p:cNvPr id="105" name="cloud">
                <a:extLst>
                  <a:ext uri="{FF2B5EF4-FFF2-40B4-BE49-F238E27FC236}">
                    <a16:creationId xmlns:a16="http://schemas.microsoft.com/office/drawing/2014/main" id="{32225578-17F5-4D77-A682-922499C23560}"/>
                  </a:ext>
                </a:extLst>
              </p:cNvPr>
              <p:cNvSpPr>
                <a:spLocks noChangeAspect="1"/>
              </p:cNvSpPr>
              <p:nvPr/>
            </p:nvSpPr>
            <p:spPr bwMode="auto">
              <a:xfrm>
                <a:off x="8672560" y="2680055"/>
                <a:ext cx="624430" cy="39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chemeClr val="accent3"/>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sp>
            <p:nvSpPr>
              <p:cNvPr id="106" name="Rectangle 105">
                <a:extLst>
                  <a:ext uri="{FF2B5EF4-FFF2-40B4-BE49-F238E27FC236}">
                    <a16:creationId xmlns:a16="http://schemas.microsoft.com/office/drawing/2014/main" id="{86913C55-8C6C-4256-8425-C56C2A44C071}"/>
                  </a:ext>
                </a:extLst>
              </p:cNvPr>
              <p:cNvSpPr/>
              <p:nvPr/>
            </p:nvSpPr>
            <p:spPr>
              <a:xfrm>
                <a:off x="8034565" y="5958373"/>
                <a:ext cx="1900421" cy="525004"/>
              </a:xfrm>
              <a:prstGeom prst="rect">
                <a:avLst/>
              </a:prstGeom>
              <a:ln>
                <a:noFill/>
              </a:ln>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2050"/>
                    </a:solidFill>
                    <a:effectLst/>
                    <a:uLnTx/>
                    <a:uFillTx/>
                    <a:latin typeface="Segoe UI Light"/>
                    <a:ea typeface="+mn-ea"/>
                    <a:cs typeface="Segoe UI" panose="020B0502040204020203" pitchFamily="34" charset="0"/>
                  </a:rPr>
                  <a:t>Azure</a:t>
                </a:r>
                <a:br>
                  <a:rPr kumimoji="0" lang="en-US" sz="1600" b="0" i="0" u="none" strike="noStrike" kern="1200" cap="none" spc="0" normalizeH="0" baseline="0" noProof="0">
                    <a:ln>
                      <a:noFill/>
                    </a:ln>
                    <a:solidFill>
                      <a:srgbClr val="002050"/>
                    </a:solidFill>
                    <a:effectLst/>
                    <a:uLnTx/>
                    <a:uFillTx/>
                    <a:latin typeface="Segoe UI Light"/>
                    <a:ea typeface="+mn-ea"/>
                    <a:cs typeface="Segoe UI" panose="020B0502040204020203" pitchFamily="34" charset="0"/>
                  </a:rPr>
                </a:br>
                <a:r>
                  <a:rPr kumimoji="0" lang="en-US" sz="1600" b="0" i="0" u="none" strike="noStrike" kern="1200" cap="none" spc="0" normalizeH="0" baseline="0" noProof="0">
                    <a:ln>
                      <a:noFill/>
                    </a:ln>
                    <a:solidFill>
                      <a:srgbClr val="002050"/>
                    </a:solidFill>
                    <a:effectLst/>
                    <a:uLnTx/>
                    <a:uFillTx/>
                    <a:latin typeface="Segoe UI Light"/>
                    <a:ea typeface="+mn-ea"/>
                    <a:cs typeface="Segoe UI" panose="020B0502040204020203" pitchFamily="34" charset="0"/>
                  </a:rPr>
                  <a:t>Stack</a:t>
                </a:r>
              </a:p>
            </p:txBody>
          </p:sp>
          <p:grpSp>
            <p:nvGrpSpPr>
              <p:cNvPr id="107" name="Group 106">
                <a:extLst>
                  <a:ext uri="{FF2B5EF4-FFF2-40B4-BE49-F238E27FC236}">
                    <a16:creationId xmlns:a16="http://schemas.microsoft.com/office/drawing/2014/main" id="{6FD1B6ED-C01E-45C9-B497-5933C4E78DD8}"/>
                  </a:ext>
                </a:extLst>
              </p:cNvPr>
              <p:cNvGrpSpPr/>
              <p:nvPr/>
            </p:nvGrpSpPr>
            <p:grpSpPr>
              <a:xfrm>
                <a:off x="8748891" y="5251593"/>
                <a:ext cx="471768" cy="471768"/>
                <a:chOff x="10262067" y="5357124"/>
                <a:chExt cx="426425" cy="426425"/>
              </a:xfrm>
            </p:grpSpPr>
            <p:sp>
              <p:nvSpPr>
                <p:cNvPr id="108" name="cloud">
                  <a:extLst>
                    <a:ext uri="{FF2B5EF4-FFF2-40B4-BE49-F238E27FC236}">
                      <a16:creationId xmlns:a16="http://schemas.microsoft.com/office/drawing/2014/main" id="{D1FC838A-883B-45AD-ADD6-D717B1F7A40B}"/>
                    </a:ext>
                  </a:extLst>
                </p:cNvPr>
                <p:cNvSpPr>
                  <a:spLocks noChangeAspect="1"/>
                </p:cNvSpPr>
                <p:nvPr/>
              </p:nvSpPr>
              <p:spPr bwMode="auto">
                <a:xfrm>
                  <a:off x="10322563" y="5473699"/>
                  <a:ext cx="305432" cy="19327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chemeClr val="accent3"/>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sp>
              <p:nvSpPr>
                <p:cNvPr id="109" name="Rectangle 108">
                  <a:extLst>
                    <a:ext uri="{FF2B5EF4-FFF2-40B4-BE49-F238E27FC236}">
                      <a16:creationId xmlns:a16="http://schemas.microsoft.com/office/drawing/2014/main" id="{6BDC0563-E9A8-4F2D-A59F-8E2018F5ECA0}"/>
                    </a:ext>
                  </a:extLst>
                </p:cNvPr>
                <p:cNvSpPr/>
                <p:nvPr/>
              </p:nvSpPr>
              <p:spPr bwMode="auto">
                <a:xfrm>
                  <a:off x="10262067" y="5357124"/>
                  <a:ext cx="426425" cy="426425"/>
                </a:xfrm>
                <a:prstGeom prst="rect">
                  <a:avLst/>
                </a:prstGeom>
                <a:noFill/>
                <a:ln w="19050">
                  <a:solidFill>
                    <a:schemeClr val="accent3"/>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grpSp>
          <p:sp>
            <p:nvSpPr>
              <p:cNvPr id="122" name="Rectangle 121">
                <a:extLst>
                  <a:ext uri="{FF2B5EF4-FFF2-40B4-BE49-F238E27FC236}">
                    <a16:creationId xmlns:a16="http://schemas.microsoft.com/office/drawing/2014/main" id="{39DF168C-EB46-4470-BD9E-1BD0AEDD5068}"/>
                  </a:ext>
                </a:extLst>
              </p:cNvPr>
              <p:cNvSpPr/>
              <p:nvPr/>
            </p:nvSpPr>
            <p:spPr bwMode="auto">
              <a:xfrm>
                <a:off x="8035095" y="3822475"/>
                <a:ext cx="1899360" cy="811443"/>
              </a:xfrm>
              <a:prstGeom prst="rect">
                <a:avLst/>
              </a:prstGeom>
              <a:no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2050"/>
                    </a:solidFill>
                    <a:effectLst/>
                    <a:uLnTx/>
                    <a:uFillTx/>
                    <a:latin typeface="Segoe UI Light"/>
                    <a:ea typeface="+mn-ea"/>
                    <a:cs typeface="Segoe UI" panose="020B0502040204020203" pitchFamily="34" charset="0"/>
                  </a:rPr>
                  <a:t>Unified </a:t>
                </a:r>
                <a:br>
                  <a:rPr kumimoji="0" lang="en-US" sz="1600" b="0" i="0" u="none" strike="noStrike" kern="1200" cap="none" spc="0" normalizeH="0" baseline="0" noProof="0" dirty="0">
                    <a:ln>
                      <a:noFill/>
                    </a:ln>
                    <a:solidFill>
                      <a:srgbClr val="002050"/>
                    </a:solidFill>
                    <a:effectLst/>
                    <a:uLnTx/>
                    <a:uFillTx/>
                    <a:latin typeface="Segoe UI Light"/>
                    <a:ea typeface="+mn-ea"/>
                    <a:cs typeface="Segoe UI" panose="020B0502040204020203" pitchFamily="34" charset="0"/>
                  </a:rPr>
                </a:br>
                <a:r>
                  <a:rPr kumimoji="0" lang="en-US" sz="1600" b="0" i="0" u="none" strike="noStrike" kern="1200" cap="none" spc="0" normalizeH="0" baseline="0" noProof="0" dirty="0">
                    <a:ln>
                      <a:noFill/>
                    </a:ln>
                    <a:solidFill>
                      <a:srgbClr val="002050"/>
                    </a:solidFill>
                    <a:effectLst/>
                    <a:uLnTx/>
                    <a:uFillTx/>
                    <a:latin typeface="Segoe UI Light"/>
                    <a:ea typeface="+mn-ea"/>
                    <a:cs typeface="Segoe UI" panose="020B0502040204020203" pitchFamily="34" charset="0"/>
                  </a:rPr>
                  <a:t>Development</a:t>
                </a:r>
              </a:p>
            </p:txBody>
          </p:sp>
          <p:sp>
            <p:nvSpPr>
              <p:cNvPr id="126" name="arrow">
                <a:extLst>
                  <a:ext uri="{FF2B5EF4-FFF2-40B4-BE49-F238E27FC236}">
                    <a16:creationId xmlns:a16="http://schemas.microsoft.com/office/drawing/2014/main" id="{06EC573C-EF8B-4EF1-BC88-66C8E5971C7A}"/>
                  </a:ext>
                </a:extLst>
              </p:cNvPr>
              <p:cNvSpPr>
                <a:spLocks noChangeAspect="1" noEditPoints="1"/>
              </p:cNvSpPr>
              <p:nvPr/>
            </p:nvSpPr>
            <p:spPr bwMode="auto">
              <a:xfrm rot="16200000">
                <a:off x="8877938" y="3470947"/>
                <a:ext cx="213675"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accent3"/>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endParaRPr>
              </a:p>
            </p:txBody>
          </p:sp>
          <p:sp>
            <p:nvSpPr>
              <p:cNvPr id="127" name="arrow">
                <a:extLst>
                  <a:ext uri="{FF2B5EF4-FFF2-40B4-BE49-F238E27FC236}">
                    <a16:creationId xmlns:a16="http://schemas.microsoft.com/office/drawing/2014/main" id="{62F673C4-4667-4A8F-89E4-54927DD127AD}"/>
                  </a:ext>
                </a:extLst>
              </p:cNvPr>
              <p:cNvSpPr>
                <a:spLocks noChangeAspect="1" noEditPoints="1"/>
              </p:cNvSpPr>
              <p:nvPr/>
            </p:nvSpPr>
            <p:spPr bwMode="auto">
              <a:xfrm rot="5400000" flipV="1">
                <a:off x="8877939" y="4711240"/>
                <a:ext cx="213672"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no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endParaRPr>
              </a:p>
            </p:txBody>
          </p:sp>
        </p:grpSp>
        <p:sp>
          <p:nvSpPr>
            <p:cNvPr id="135" name="arrow">
              <a:extLst>
                <a:ext uri="{FF2B5EF4-FFF2-40B4-BE49-F238E27FC236}">
                  <a16:creationId xmlns:a16="http://schemas.microsoft.com/office/drawing/2014/main" id="{6CB65C2E-EB4F-4503-A57C-E3EC13D45315}"/>
                </a:ext>
              </a:extLst>
            </p:cNvPr>
            <p:cNvSpPr>
              <a:spLocks noChangeAspect="1" noEditPoints="1"/>
            </p:cNvSpPr>
            <p:nvPr/>
          </p:nvSpPr>
          <p:spPr bwMode="auto">
            <a:xfrm rot="5400000" flipV="1">
              <a:off x="8877939" y="4751936"/>
              <a:ext cx="213672"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accent3"/>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grpSp>
      <p:grpSp>
        <p:nvGrpSpPr>
          <p:cNvPr id="5" name="Group 4">
            <a:extLst>
              <a:ext uri="{FF2B5EF4-FFF2-40B4-BE49-F238E27FC236}">
                <a16:creationId xmlns:a16="http://schemas.microsoft.com/office/drawing/2014/main" id="{06D47A32-1AF4-465F-85F4-026B235541E1}"/>
              </a:ext>
            </a:extLst>
          </p:cNvPr>
          <p:cNvGrpSpPr/>
          <p:nvPr/>
        </p:nvGrpSpPr>
        <p:grpSpPr>
          <a:xfrm>
            <a:off x="9861806" y="1575806"/>
            <a:ext cx="1900421" cy="4542900"/>
            <a:chOff x="10003323" y="1940477"/>
            <a:chExt cx="1900421" cy="4542900"/>
          </a:xfrm>
        </p:grpSpPr>
        <p:grpSp>
          <p:nvGrpSpPr>
            <p:cNvPr id="26" name="Group 25">
              <a:extLst>
                <a:ext uri="{FF2B5EF4-FFF2-40B4-BE49-F238E27FC236}">
                  <a16:creationId xmlns:a16="http://schemas.microsoft.com/office/drawing/2014/main" id="{E44881D0-14CD-4C5F-81A5-A2A5A118BABA}"/>
                </a:ext>
              </a:extLst>
            </p:cNvPr>
            <p:cNvGrpSpPr/>
            <p:nvPr/>
          </p:nvGrpSpPr>
          <p:grpSpPr>
            <a:xfrm>
              <a:off x="10003323" y="1940477"/>
              <a:ext cx="1900421" cy="4542900"/>
              <a:chOff x="10003323" y="1940477"/>
              <a:chExt cx="1900421" cy="4542900"/>
            </a:xfrm>
          </p:grpSpPr>
          <p:sp>
            <p:nvSpPr>
              <p:cNvPr id="110" name="Rectangle 109">
                <a:extLst>
                  <a:ext uri="{FF2B5EF4-FFF2-40B4-BE49-F238E27FC236}">
                    <a16:creationId xmlns:a16="http://schemas.microsoft.com/office/drawing/2014/main" id="{58AD44FE-DA02-47FD-8195-C79BEB445442}"/>
                  </a:ext>
                </a:extLst>
              </p:cNvPr>
              <p:cNvSpPr/>
              <p:nvPr/>
            </p:nvSpPr>
            <p:spPr>
              <a:xfrm>
                <a:off x="10003323" y="1940477"/>
                <a:ext cx="1900421" cy="525004"/>
              </a:xfrm>
              <a:prstGeom prst="rect">
                <a:avLst/>
              </a:prstGeom>
              <a:ln>
                <a:noFill/>
              </a:ln>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2050"/>
                    </a:solidFill>
                    <a:effectLst/>
                    <a:uLnTx/>
                    <a:uFillTx/>
                    <a:latin typeface="Segoe UI Light"/>
                    <a:ea typeface="+mn-ea"/>
                    <a:cs typeface="Segoe UI" panose="020B0502040204020203" pitchFamily="34" charset="0"/>
                  </a:rPr>
                  <a:t>Azure Security</a:t>
                </a:r>
                <a:br>
                  <a:rPr kumimoji="0" lang="en-US" sz="1600" b="0" i="0" u="none" strike="noStrike" kern="1200" cap="none" spc="0" normalizeH="0" baseline="0" noProof="0">
                    <a:ln>
                      <a:noFill/>
                    </a:ln>
                    <a:solidFill>
                      <a:srgbClr val="002050"/>
                    </a:solidFill>
                    <a:effectLst/>
                    <a:uLnTx/>
                    <a:uFillTx/>
                    <a:latin typeface="Segoe UI Light"/>
                    <a:ea typeface="+mn-ea"/>
                    <a:cs typeface="Segoe UI" panose="020B0502040204020203" pitchFamily="34" charset="0"/>
                  </a:rPr>
                </a:br>
                <a:r>
                  <a:rPr kumimoji="0" lang="en-US" sz="1600" b="0" i="0" u="none" strike="noStrike" kern="1200" cap="none" spc="0" normalizeH="0" baseline="0" noProof="0">
                    <a:ln>
                      <a:noFill/>
                    </a:ln>
                    <a:solidFill>
                      <a:srgbClr val="002050"/>
                    </a:solidFill>
                    <a:effectLst/>
                    <a:uLnTx/>
                    <a:uFillTx/>
                    <a:latin typeface="Segoe UI Light"/>
                    <a:ea typeface="+mn-ea"/>
                    <a:cs typeface="Segoe UI" panose="020B0502040204020203" pitchFamily="34" charset="0"/>
                  </a:rPr>
                  <a:t>&amp; Management</a:t>
                </a:r>
              </a:p>
            </p:txBody>
          </p:sp>
          <p:sp>
            <p:nvSpPr>
              <p:cNvPr id="111" name="DeveloperTools_EC7A">
                <a:extLst>
                  <a:ext uri="{FF2B5EF4-FFF2-40B4-BE49-F238E27FC236}">
                    <a16:creationId xmlns:a16="http://schemas.microsoft.com/office/drawing/2014/main" id="{3567C6BD-4322-4F37-BAB1-44E9767880EC}"/>
                  </a:ext>
                </a:extLst>
              </p:cNvPr>
              <p:cNvSpPr>
                <a:spLocks noChangeAspect="1" noEditPoints="1"/>
              </p:cNvSpPr>
              <p:nvPr/>
            </p:nvSpPr>
            <p:spPr bwMode="auto">
              <a:xfrm>
                <a:off x="10817311" y="2686741"/>
                <a:ext cx="272444" cy="429281"/>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9050">
                <a:solidFill>
                  <a:schemeClr val="accent3"/>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sp>
            <p:nvSpPr>
              <p:cNvPr id="112" name="Rectangle 111">
                <a:extLst>
                  <a:ext uri="{FF2B5EF4-FFF2-40B4-BE49-F238E27FC236}">
                    <a16:creationId xmlns:a16="http://schemas.microsoft.com/office/drawing/2014/main" id="{53FD0076-D0C3-47DD-B518-3A9EA9EE3D2D}"/>
                  </a:ext>
                </a:extLst>
              </p:cNvPr>
              <p:cNvSpPr/>
              <p:nvPr/>
            </p:nvSpPr>
            <p:spPr>
              <a:xfrm>
                <a:off x="10003323" y="5958373"/>
                <a:ext cx="1900421" cy="525004"/>
              </a:xfrm>
              <a:prstGeom prst="rect">
                <a:avLst/>
              </a:prstGeom>
              <a:ln>
                <a:noFill/>
              </a:ln>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2050"/>
                    </a:solidFill>
                    <a:effectLst/>
                    <a:uLnTx/>
                    <a:uFillTx/>
                    <a:latin typeface="Segoe UI Light"/>
                    <a:ea typeface="+mn-ea"/>
                    <a:cs typeface="Segoe UI" panose="020B0502040204020203" pitchFamily="34" charset="0"/>
                  </a:rPr>
                  <a:t>On-premises</a:t>
                </a:r>
                <a:br>
                  <a:rPr kumimoji="0" lang="en-US" sz="1600" b="0" i="0" u="none" strike="noStrike" kern="1200" cap="none" spc="0" normalizeH="0" baseline="0" noProof="0">
                    <a:ln>
                      <a:noFill/>
                    </a:ln>
                    <a:solidFill>
                      <a:srgbClr val="002050"/>
                    </a:solidFill>
                    <a:effectLst/>
                    <a:uLnTx/>
                    <a:uFillTx/>
                    <a:latin typeface="Segoe UI Light"/>
                    <a:ea typeface="+mn-ea"/>
                    <a:cs typeface="Segoe UI" panose="020B0502040204020203" pitchFamily="34" charset="0"/>
                  </a:rPr>
                </a:br>
                <a:r>
                  <a:rPr kumimoji="0" lang="en-US" sz="1600" b="0" i="0" u="none" strike="noStrike" kern="1200" cap="none" spc="0" normalizeH="0" baseline="0" noProof="0">
                    <a:ln>
                      <a:noFill/>
                    </a:ln>
                    <a:solidFill>
                      <a:srgbClr val="002050"/>
                    </a:solidFill>
                    <a:effectLst/>
                    <a:uLnTx/>
                    <a:uFillTx/>
                    <a:latin typeface="Segoe UI Light"/>
                    <a:ea typeface="+mn-ea"/>
                    <a:cs typeface="Segoe UI" panose="020B0502040204020203" pitchFamily="34" charset="0"/>
                  </a:rPr>
                  <a:t>Infrastructure</a:t>
                </a:r>
              </a:p>
            </p:txBody>
          </p:sp>
          <p:sp>
            <p:nvSpPr>
              <p:cNvPr id="113" name="server">
                <a:extLst>
                  <a:ext uri="{FF2B5EF4-FFF2-40B4-BE49-F238E27FC236}">
                    <a16:creationId xmlns:a16="http://schemas.microsoft.com/office/drawing/2014/main" id="{7F0D0643-916D-47C4-BA63-B368F1AA0CA2}"/>
                  </a:ext>
                </a:extLst>
              </p:cNvPr>
              <p:cNvSpPr>
                <a:spLocks noChangeAspect="1" noEditPoints="1"/>
              </p:cNvSpPr>
              <p:nvPr/>
            </p:nvSpPr>
            <p:spPr bwMode="auto">
              <a:xfrm>
                <a:off x="10846198" y="5245776"/>
                <a:ext cx="214670" cy="4833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a:solidFill>
                  <a:schemeClr val="accent3"/>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sp>
            <p:nvSpPr>
              <p:cNvPr id="123" name="Rectangle 122">
                <a:extLst>
                  <a:ext uri="{FF2B5EF4-FFF2-40B4-BE49-F238E27FC236}">
                    <a16:creationId xmlns:a16="http://schemas.microsoft.com/office/drawing/2014/main" id="{51AA34CD-701D-4917-9CB2-FD3F9933C41F}"/>
                  </a:ext>
                </a:extLst>
              </p:cNvPr>
              <p:cNvSpPr/>
              <p:nvPr/>
            </p:nvSpPr>
            <p:spPr bwMode="auto">
              <a:xfrm>
                <a:off x="10003853" y="3822475"/>
                <a:ext cx="1899360" cy="811443"/>
              </a:xfrm>
              <a:prstGeom prst="rect">
                <a:avLst/>
              </a:prstGeom>
              <a:no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6" rIns="0" bIns="143366"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2050"/>
                    </a:solidFill>
                    <a:effectLst/>
                    <a:uLnTx/>
                    <a:uFillTx/>
                    <a:latin typeface="Segoe UI Light"/>
                    <a:ea typeface="+mn-ea"/>
                    <a:cs typeface="Segoe UI" panose="020B0502040204020203" pitchFamily="34" charset="0"/>
                  </a:rPr>
                  <a:t>Security &amp; Management</a:t>
                </a:r>
              </a:p>
            </p:txBody>
          </p:sp>
          <p:sp>
            <p:nvSpPr>
              <p:cNvPr id="128" name="arrow">
                <a:extLst>
                  <a:ext uri="{FF2B5EF4-FFF2-40B4-BE49-F238E27FC236}">
                    <a16:creationId xmlns:a16="http://schemas.microsoft.com/office/drawing/2014/main" id="{A716DC92-536D-44D5-A520-0F9E94ED1EEF}"/>
                  </a:ext>
                </a:extLst>
              </p:cNvPr>
              <p:cNvSpPr>
                <a:spLocks noChangeAspect="1" noEditPoints="1"/>
              </p:cNvSpPr>
              <p:nvPr/>
            </p:nvSpPr>
            <p:spPr bwMode="auto">
              <a:xfrm rot="16200000" flipV="1">
                <a:off x="10846698" y="3470949"/>
                <a:ext cx="213670" cy="19716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accent3"/>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endParaRPr>
              </a:p>
            </p:txBody>
          </p:sp>
          <p:sp>
            <p:nvSpPr>
              <p:cNvPr id="129" name="arrow">
                <a:extLst>
                  <a:ext uri="{FF2B5EF4-FFF2-40B4-BE49-F238E27FC236}">
                    <a16:creationId xmlns:a16="http://schemas.microsoft.com/office/drawing/2014/main" id="{23924F3E-CEC6-41B6-BEDB-2F1D08E25922}"/>
                  </a:ext>
                </a:extLst>
              </p:cNvPr>
              <p:cNvSpPr>
                <a:spLocks noChangeAspect="1" noEditPoints="1"/>
              </p:cNvSpPr>
              <p:nvPr/>
            </p:nvSpPr>
            <p:spPr bwMode="auto">
              <a:xfrm rot="5400000">
                <a:off x="10846699" y="4711243"/>
                <a:ext cx="213668" cy="19716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no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endParaRPr>
              </a:p>
            </p:txBody>
          </p:sp>
        </p:grpSp>
        <p:sp>
          <p:nvSpPr>
            <p:cNvPr id="136" name="arrow">
              <a:extLst>
                <a:ext uri="{FF2B5EF4-FFF2-40B4-BE49-F238E27FC236}">
                  <a16:creationId xmlns:a16="http://schemas.microsoft.com/office/drawing/2014/main" id="{197CF6D1-1309-47EA-BD7A-B5AABE792633}"/>
                </a:ext>
              </a:extLst>
            </p:cNvPr>
            <p:cNvSpPr>
              <a:spLocks noChangeAspect="1" noEditPoints="1"/>
            </p:cNvSpPr>
            <p:nvPr/>
          </p:nvSpPr>
          <p:spPr bwMode="auto">
            <a:xfrm rot="5400000">
              <a:off x="10846699" y="4751939"/>
              <a:ext cx="213668" cy="197168"/>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accent3"/>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grpSp>
      <p:grpSp>
        <p:nvGrpSpPr>
          <p:cNvPr id="3" name="Group 2">
            <a:extLst>
              <a:ext uri="{FF2B5EF4-FFF2-40B4-BE49-F238E27FC236}">
                <a16:creationId xmlns:a16="http://schemas.microsoft.com/office/drawing/2014/main" id="{865B2D63-C43D-4553-9394-6555562FE7A8}"/>
              </a:ext>
            </a:extLst>
          </p:cNvPr>
          <p:cNvGrpSpPr/>
          <p:nvPr/>
        </p:nvGrpSpPr>
        <p:grpSpPr>
          <a:xfrm>
            <a:off x="5923759" y="1575806"/>
            <a:ext cx="1900421" cy="4542900"/>
            <a:chOff x="6065276" y="1940477"/>
            <a:chExt cx="1900421" cy="4542900"/>
          </a:xfrm>
        </p:grpSpPr>
        <p:grpSp>
          <p:nvGrpSpPr>
            <p:cNvPr id="22" name="Group 21">
              <a:extLst>
                <a:ext uri="{FF2B5EF4-FFF2-40B4-BE49-F238E27FC236}">
                  <a16:creationId xmlns:a16="http://schemas.microsoft.com/office/drawing/2014/main" id="{CF5D16E9-CF33-4C87-A77A-0FF973C28C62}"/>
                </a:ext>
              </a:extLst>
            </p:cNvPr>
            <p:cNvGrpSpPr/>
            <p:nvPr/>
          </p:nvGrpSpPr>
          <p:grpSpPr>
            <a:xfrm>
              <a:off x="6065276" y="1940477"/>
              <a:ext cx="1900421" cy="4542900"/>
              <a:chOff x="6065276" y="1940477"/>
              <a:chExt cx="1900421" cy="4542900"/>
            </a:xfrm>
          </p:grpSpPr>
          <p:sp>
            <p:nvSpPr>
              <p:cNvPr id="114" name="Rectangle 113">
                <a:extLst>
                  <a:ext uri="{FF2B5EF4-FFF2-40B4-BE49-F238E27FC236}">
                    <a16:creationId xmlns:a16="http://schemas.microsoft.com/office/drawing/2014/main" id="{BB069DDE-C947-4502-B9AA-7956801F5E25}"/>
                  </a:ext>
                </a:extLst>
              </p:cNvPr>
              <p:cNvSpPr/>
              <p:nvPr/>
            </p:nvSpPr>
            <p:spPr>
              <a:xfrm>
                <a:off x="6065276" y="1940477"/>
                <a:ext cx="1900421" cy="525004"/>
              </a:xfrm>
              <a:prstGeom prst="rect">
                <a:avLst/>
              </a:prstGeom>
              <a:ln>
                <a:noFill/>
              </a:ln>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2050"/>
                    </a:solidFill>
                    <a:effectLst/>
                    <a:uLnTx/>
                    <a:uFillTx/>
                    <a:latin typeface="Segoe UI Light"/>
                    <a:ea typeface="+mn-ea"/>
                    <a:cs typeface="Segoe UI" panose="020B0502040204020203" pitchFamily="34" charset="0"/>
                  </a:rPr>
                  <a:t>Azure</a:t>
                </a:r>
                <a:br>
                  <a:rPr kumimoji="0" lang="en-US" sz="1600" b="0" i="0" u="none" strike="noStrike" kern="1200" cap="none" spc="0" normalizeH="0" baseline="0" noProof="0">
                    <a:ln>
                      <a:noFill/>
                    </a:ln>
                    <a:solidFill>
                      <a:srgbClr val="002050"/>
                    </a:solidFill>
                    <a:effectLst/>
                    <a:uLnTx/>
                    <a:uFillTx/>
                    <a:latin typeface="Segoe UI Light"/>
                    <a:ea typeface="+mn-ea"/>
                    <a:cs typeface="Segoe UI" panose="020B0502040204020203" pitchFamily="34" charset="0"/>
                  </a:rPr>
                </a:br>
                <a:r>
                  <a:rPr kumimoji="0" lang="en-US" sz="1600" b="0" i="0" u="none" strike="noStrike" kern="1200" cap="none" spc="0" normalizeH="0" baseline="0" noProof="0">
                    <a:ln>
                      <a:noFill/>
                    </a:ln>
                    <a:solidFill>
                      <a:srgbClr val="002050"/>
                    </a:solidFill>
                    <a:effectLst/>
                    <a:uLnTx/>
                    <a:uFillTx/>
                    <a:latin typeface="Segoe UI Light"/>
                    <a:ea typeface="+mn-ea"/>
                    <a:cs typeface="Segoe UI" panose="020B0502040204020203" pitchFamily="34" charset="0"/>
                  </a:rPr>
                  <a:t>Data Services</a:t>
                </a:r>
              </a:p>
            </p:txBody>
          </p:sp>
          <p:sp>
            <p:nvSpPr>
              <p:cNvPr id="115" name="binary">
                <a:extLst>
                  <a:ext uri="{FF2B5EF4-FFF2-40B4-BE49-F238E27FC236}">
                    <a16:creationId xmlns:a16="http://schemas.microsoft.com/office/drawing/2014/main" id="{54603A9A-E13E-405C-B176-C4073B452CBC}"/>
                  </a:ext>
                </a:extLst>
              </p:cNvPr>
              <p:cNvSpPr>
                <a:spLocks noChangeAspect="1" noEditPoints="1"/>
              </p:cNvSpPr>
              <p:nvPr/>
            </p:nvSpPr>
            <p:spPr bwMode="auto">
              <a:xfrm>
                <a:off x="6776083" y="2680055"/>
                <a:ext cx="478807" cy="41344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a:solidFill>
                  <a:schemeClr val="accent3"/>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sp>
            <p:nvSpPr>
              <p:cNvPr id="116" name="Rectangle 115">
                <a:extLst>
                  <a:ext uri="{FF2B5EF4-FFF2-40B4-BE49-F238E27FC236}">
                    <a16:creationId xmlns:a16="http://schemas.microsoft.com/office/drawing/2014/main" id="{C03AE08D-6BE4-4AF4-AEA2-42E139B56039}"/>
                  </a:ext>
                </a:extLst>
              </p:cNvPr>
              <p:cNvSpPr/>
              <p:nvPr/>
            </p:nvSpPr>
            <p:spPr>
              <a:xfrm>
                <a:off x="6065276" y="5958373"/>
                <a:ext cx="1900421" cy="525004"/>
              </a:xfrm>
              <a:prstGeom prst="rect">
                <a:avLst/>
              </a:prstGeom>
              <a:ln>
                <a:noFill/>
              </a:ln>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2050"/>
                    </a:solidFill>
                    <a:effectLst/>
                    <a:uLnTx/>
                    <a:uFillTx/>
                    <a:latin typeface="Segoe UI Light"/>
                    <a:ea typeface="+mn-ea"/>
                    <a:cs typeface="Segoe UI" panose="020B0502040204020203" pitchFamily="34" charset="0"/>
                  </a:rPr>
                  <a:t>SQL</a:t>
                </a:r>
                <a:br>
                  <a:rPr kumimoji="0" lang="en-US" sz="1600" b="0" i="0" u="none" strike="noStrike" kern="1200" cap="none" spc="0" normalizeH="0" baseline="0" noProof="0">
                    <a:ln>
                      <a:noFill/>
                    </a:ln>
                    <a:solidFill>
                      <a:srgbClr val="002050"/>
                    </a:solidFill>
                    <a:effectLst/>
                    <a:uLnTx/>
                    <a:uFillTx/>
                    <a:latin typeface="Segoe UI Light"/>
                    <a:ea typeface="+mn-ea"/>
                    <a:cs typeface="Segoe UI" panose="020B0502040204020203" pitchFamily="34" charset="0"/>
                  </a:rPr>
                </a:br>
                <a:r>
                  <a:rPr kumimoji="0" lang="en-US" sz="1600" b="0" i="0" u="none" strike="noStrike" kern="1200" cap="none" spc="0" normalizeH="0" baseline="0" noProof="0">
                    <a:ln>
                      <a:noFill/>
                    </a:ln>
                    <a:solidFill>
                      <a:srgbClr val="002050"/>
                    </a:solidFill>
                    <a:effectLst/>
                    <a:uLnTx/>
                    <a:uFillTx/>
                    <a:latin typeface="Segoe UI Light"/>
                    <a:ea typeface="+mn-ea"/>
                    <a:cs typeface="Segoe UI" panose="020B0502040204020203" pitchFamily="34" charset="0"/>
                  </a:rPr>
                  <a:t>Server</a:t>
                </a:r>
              </a:p>
            </p:txBody>
          </p:sp>
          <p:sp>
            <p:nvSpPr>
              <p:cNvPr id="117" name="Database_EFC7">
                <a:extLst>
                  <a:ext uri="{FF2B5EF4-FFF2-40B4-BE49-F238E27FC236}">
                    <a16:creationId xmlns:a16="http://schemas.microsoft.com/office/drawing/2014/main" id="{2C057A99-4F74-4FDE-AEA7-CD4DB3C5B93D}"/>
                  </a:ext>
                </a:extLst>
              </p:cNvPr>
              <p:cNvSpPr>
                <a:spLocks noChangeAspect="1" noEditPoints="1"/>
              </p:cNvSpPr>
              <p:nvPr/>
            </p:nvSpPr>
            <p:spPr bwMode="auto">
              <a:xfrm>
                <a:off x="6841616" y="5238850"/>
                <a:ext cx="347740" cy="45200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a:solidFill>
                  <a:schemeClr val="accent3"/>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sp>
            <p:nvSpPr>
              <p:cNvPr id="124" name="Rectangle 123">
                <a:extLst>
                  <a:ext uri="{FF2B5EF4-FFF2-40B4-BE49-F238E27FC236}">
                    <a16:creationId xmlns:a16="http://schemas.microsoft.com/office/drawing/2014/main" id="{754B8685-D7DD-4A5E-991B-8B38CA55BA66}"/>
                  </a:ext>
                </a:extLst>
              </p:cNvPr>
              <p:cNvSpPr/>
              <p:nvPr/>
            </p:nvSpPr>
            <p:spPr bwMode="auto">
              <a:xfrm>
                <a:off x="6065806" y="3822475"/>
                <a:ext cx="1899360" cy="811443"/>
              </a:xfrm>
              <a:prstGeom prst="rect">
                <a:avLst/>
              </a:prstGeom>
              <a:no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2050"/>
                    </a:solidFill>
                    <a:effectLst/>
                    <a:uLnTx/>
                    <a:uFillTx/>
                    <a:latin typeface="Segoe UI Light"/>
                    <a:ea typeface="+mn-ea"/>
                    <a:cs typeface="Segoe UI" panose="020B0502040204020203" pitchFamily="34" charset="0"/>
                  </a:rPr>
                  <a:t>Data </a:t>
                </a:r>
                <a:br>
                  <a:rPr kumimoji="0" lang="en-US" sz="1600" b="0" i="0" u="none" strike="noStrike" kern="1200" cap="none" spc="0" normalizeH="0" baseline="0" noProof="0" dirty="0">
                    <a:ln>
                      <a:noFill/>
                    </a:ln>
                    <a:solidFill>
                      <a:srgbClr val="002050"/>
                    </a:solidFill>
                    <a:effectLst/>
                    <a:uLnTx/>
                    <a:uFillTx/>
                    <a:latin typeface="Segoe UI Light"/>
                    <a:ea typeface="+mn-ea"/>
                    <a:cs typeface="Segoe UI" panose="020B0502040204020203" pitchFamily="34" charset="0"/>
                  </a:rPr>
                </a:br>
                <a:r>
                  <a:rPr kumimoji="0" lang="en-US" sz="1600" b="0" i="0" u="none" strike="noStrike" kern="1200" cap="none" spc="0" normalizeH="0" baseline="0" noProof="0" dirty="0">
                    <a:ln>
                      <a:noFill/>
                    </a:ln>
                    <a:solidFill>
                      <a:srgbClr val="002050"/>
                    </a:solidFill>
                    <a:effectLst/>
                    <a:uLnTx/>
                    <a:uFillTx/>
                    <a:latin typeface="Segoe UI Light"/>
                    <a:ea typeface="+mn-ea"/>
                    <a:cs typeface="Segoe UI" panose="020B0502040204020203" pitchFamily="34" charset="0"/>
                  </a:rPr>
                  <a:t>Platform</a:t>
                </a:r>
              </a:p>
            </p:txBody>
          </p:sp>
          <p:sp>
            <p:nvSpPr>
              <p:cNvPr id="130" name="arrow">
                <a:extLst>
                  <a:ext uri="{FF2B5EF4-FFF2-40B4-BE49-F238E27FC236}">
                    <a16:creationId xmlns:a16="http://schemas.microsoft.com/office/drawing/2014/main" id="{915F6D40-F8B7-4A13-9CCA-416D7132A326}"/>
                  </a:ext>
                </a:extLst>
              </p:cNvPr>
              <p:cNvSpPr>
                <a:spLocks noChangeAspect="1" noEditPoints="1"/>
              </p:cNvSpPr>
              <p:nvPr/>
            </p:nvSpPr>
            <p:spPr bwMode="auto">
              <a:xfrm rot="16200000">
                <a:off x="6908649" y="3470947"/>
                <a:ext cx="213675"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accent3"/>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endParaRPr>
              </a:p>
            </p:txBody>
          </p:sp>
          <p:sp>
            <p:nvSpPr>
              <p:cNvPr id="131" name="arrow">
                <a:extLst>
                  <a:ext uri="{FF2B5EF4-FFF2-40B4-BE49-F238E27FC236}">
                    <a16:creationId xmlns:a16="http://schemas.microsoft.com/office/drawing/2014/main" id="{C21622D1-88B8-4610-8D40-E5E0C19F4BAB}"/>
                  </a:ext>
                </a:extLst>
              </p:cNvPr>
              <p:cNvSpPr>
                <a:spLocks noChangeAspect="1" noEditPoints="1"/>
              </p:cNvSpPr>
              <p:nvPr/>
            </p:nvSpPr>
            <p:spPr bwMode="auto">
              <a:xfrm rot="5400000" flipV="1">
                <a:off x="6908650" y="4711240"/>
                <a:ext cx="213672"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no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endParaRPr>
              </a:p>
            </p:txBody>
          </p:sp>
        </p:grpSp>
        <p:sp>
          <p:nvSpPr>
            <p:cNvPr id="137" name="arrow">
              <a:extLst>
                <a:ext uri="{FF2B5EF4-FFF2-40B4-BE49-F238E27FC236}">
                  <a16:creationId xmlns:a16="http://schemas.microsoft.com/office/drawing/2014/main" id="{DF722FCF-9497-44A7-89D1-4F44A99FABD9}"/>
                </a:ext>
              </a:extLst>
            </p:cNvPr>
            <p:cNvSpPr>
              <a:spLocks noChangeAspect="1" noEditPoints="1"/>
            </p:cNvSpPr>
            <p:nvPr/>
          </p:nvSpPr>
          <p:spPr bwMode="auto">
            <a:xfrm rot="5400000" flipV="1">
              <a:off x="6908650" y="4751936"/>
              <a:ext cx="213672"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accent3"/>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grpSp>
      <p:grpSp>
        <p:nvGrpSpPr>
          <p:cNvPr id="2" name="Group 1">
            <a:extLst>
              <a:ext uri="{FF2B5EF4-FFF2-40B4-BE49-F238E27FC236}">
                <a16:creationId xmlns:a16="http://schemas.microsoft.com/office/drawing/2014/main" id="{F97B51CA-5F46-4FE7-8487-AFA23A4B9FAF}"/>
              </a:ext>
            </a:extLst>
          </p:cNvPr>
          <p:cNvGrpSpPr/>
          <p:nvPr/>
        </p:nvGrpSpPr>
        <p:grpSpPr>
          <a:xfrm>
            <a:off x="3954471" y="1575806"/>
            <a:ext cx="1900421" cy="4542900"/>
            <a:chOff x="4095988" y="1940477"/>
            <a:chExt cx="1900421" cy="4542900"/>
          </a:xfrm>
        </p:grpSpPr>
        <p:grpSp>
          <p:nvGrpSpPr>
            <p:cNvPr id="19" name="Group 18">
              <a:extLst>
                <a:ext uri="{FF2B5EF4-FFF2-40B4-BE49-F238E27FC236}">
                  <a16:creationId xmlns:a16="http://schemas.microsoft.com/office/drawing/2014/main" id="{66E1C5E3-3B6E-44E8-A8C6-1EDA63C0CDB5}"/>
                </a:ext>
              </a:extLst>
            </p:cNvPr>
            <p:cNvGrpSpPr/>
            <p:nvPr/>
          </p:nvGrpSpPr>
          <p:grpSpPr>
            <a:xfrm>
              <a:off x="4095988" y="1940477"/>
              <a:ext cx="1900421" cy="4542900"/>
              <a:chOff x="4095988" y="1940477"/>
              <a:chExt cx="1900421" cy="4542900"/>
            </a:xfrm>
          </p:grpSpPr>
          <p:sp>
            <p:nvSpPr>
              <p:cNvPr id="118" name="Rectangle 117">
                <a:extLst>
                  <a:ext uri="{FF2B5EF4-FFF2-40B4-BE49-F238E27FC236}">
                    <a16:creationId xmlns:a16="http://schemas.microsoft.com/office/drawing/2014/main" id="{38BFD13B-1424-4043-9FEE-3A6E462AF9CF}"/>
                  </a:ext>
                </a:extLst>
              </p:cNvPr>
              <p:cNvSpPr/>
              <p:nvPr/>
            </p:nvSpPr>
            <p:spPr>
              <a:xfrm>
                <a:off x="4095988" y="1940477"/>
                <a:ext cx="1900421" cy="525004"/>
              </a:xfrm>
              <a:prstGeom prst="rect">
                <a:avLst/>
              </a:prstGeom>
              <a:ln>
                <a:noFill/>
              </a:ln>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2050"/>
                    </a:solidFill>
                    <a:effectLst/>
                    <a:uLnTx/>
                    <a:uFillTx/>
                    <a:latin typeface="Segoe UI Light"/>
                    <a:ea typeface="+mn-ea"/>
                    <a:cs typeface="Segoe UI" panose="020B0502040204020203" pitchFamily="34" charset="0"/>
                  </a:rPr>
                  <a:t>Azure Active</a:t>
                </a:r>
                <a:br>
                  <a:rPr kumimoji="0" lang="en-US" sz="1600" b="0" i="0" u="none" strike="noStrike" kern="1200" cap="none" spc="0" normalizeH="0" baseline="0" noProof="0">
                    <a:ln>
                      <a:noFill/>
                    </a:ln>
                    <a:solidFill>
                      <a:srgbClr val="002050"/>
                    </a:solidFill>
                    <a:effectLst/>
                    <a:uLnTx/>
                    <a:uFillTx/>
                    <a:latin typeface="Segoe UI Light"/>
                    <a:ea typeface="+mn-ea"/>
                    <a:cs typeface="Segoe UI" panose="020B0502040204020203" pitchFamily="34" charset="0"/>
                  </a:rPr>
                </a:br>
                <a:r>
                  <a:rPr kumimoji="0" lang="en-US" sz="1600" b="0" i="0" u="none" strike="noStrike" kern="1200" cap="none" spc="0" normalizeH="0" baseline="0" noProof="0">
                    <a:ln>
                      <a:noFill/>
                    </a:ln>
                    <a:solidFill>
                      <a:srgbClr val="002050"/>
                    </a:solidFill>
                    <a:effectLst/>
                    <a:uLnTx/>
                    <a:uFillTx/>
                    <a:latin typeface="Segoe UI Light"/>
                    <a:ea typeface="+mn-ea"/>
                    <a:cs typeface="Segoe UI" panose="020B0502040204020203" pitchFamily="34" charset="0"/>
                  </a:rPr>
                  <a:t>Directory</a:t>
                </a:r>
              </a:p>
            </p:txBody>
          </p:sp>
          <p:sp>
            <p:nvSpPr>
              <p:cNvPr id="119" name="people_5">
                <a:extLst>
                  <a:ext uri="{FF2B5EF4-FFF2-40B4-BE49-F238E27FC236}">
                    <a16:creationId xmlns:a16="http://schemas.microsoft.com/office/drawing/2014/main" id="{C60D1C7F-05B9-4982-BCC7-4B4114B79DA7}"/>
                  </a:ext>
                </a:extLst>
              </p:cNvPr>
              <p:cNvSpPr>
                <a:spLocks noChangeAspect="1" noEditPoints="1"/>
              </p:cNvSpPr>
              <p:nvPr/>
            </p:nvSpPr>
            <p:spPr bwMode="auto">
              <a:xfrm>
                <a:off x="4810542" y="2683468"/>
                <a:ext cx="471313" cy="469445"/>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9050">
                <a:solidFill>
                  <a:schemeClr val="accent3"/>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sp>
            <p:nvSpPr>
              <p:cNvPr id="120" name="Rectangle 119">
                <a:extLst>
                  <a:ext uri="{FF2B5EF4-FFF2-40B4-BE49-F238E27FC236}">
                    <a16:creationId xmlns:a16="http://schemas.microsoft.com/office/drawing/2014/main" id="{AD03F3B2-51AC-4074-AB6C-FF445E1CA8B2}"/>
                  </a:ext>
                </a:extLst>
              </p:cNvPr>
              <p:cNvSpPr/>
              <p:nvPr/>
            </p:nvSpPr>
            <p:spPr>
              <a:xfrm>
                <a:off x="4095988" y="5958373"/>
                <a:ext cx="1900421" cy="525004"/>
              </a:xfrm>
              <a:prstGeom prst="rect">
                <a:avLst/>
              </a:prstGeom>
              <a:ln>
                <a:noFill/>
              </a:ln>
            </p:spPr>
            <p:txBody>
              <a:bodyPr wrap="none" anchor="t">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2050"/>
                    </a:solidFill>
                    <a:effectLst/>
                    <a:uLnTx/>
                    <a:uFillTx/>
                    <a:latin typeface="Segoe UI Light"/>
                    <a:ea typeface="+mn-ea"/>
                    <a:cs typeface="Segoe UI" panose="020B0502040204020203" pitchFamily="34" charset="0"/>
                  </a:rPr>
                  <a:t>Active</a:t>
                </a:r>
                <a:br>
                  <a:rPr kumimoji="0" lang="en-US" sz="1600" b="0" i="0" u="none" strike="noStrike" kern="1200" cap="none" spc="0" normalizeH="0" baseline="0" noProof="0">
                    <a:ln>
                      <a:noFill/>
                    </a:ln>
                    <a:solidFill>
                      <a:srgbClr val="002050"/>
                    </a:solidFill>
                    <a:effectLst/>
                    <a:uLnTx/>
                    <a:uFillTx/>
                    <a:latin typeface="Segoe UI Light"/>
                    <a:ea typeface="+mn-ea"/>
                    <a:cs typeface="Segoe UI" panose="020B0502040204020203" pitchFamily="34" charset="0"/>
                  </a:rPr>
                </a:br>
                <a:r>
                  <a:rPr kumimoji="0" lang="en-US" sz="1600" b="0" i="0" u="none" strike="noStrike" kern="1200" cap="none" spc="0" normalizeH="0" baseline="0" noProof="0">
                    <a:ln>
                      <a:noFill/>
                    </a:ln>
                    <a:solidFill>
                      <a:srgbClr val="002050"/>
                    </a:solidFill>
                    <a:effectLst/>
                    <a:uLnTx/>
                    <a:uFillTx/>
                    <a:latin typeface="Segoe UI Light"/>
                    <a:ea typeface="+mn-ea"/>
                    <a:cs typeface="Segoe UI" panose="020B0502040204020203" pitchFamily="34" charset="0"/>
                  </a:rPr>
                  <a:t>Directory</a:t>
                </a:r>
              </a:p>
            </p:txBody>
          </p:sp>
          <p:sp>
            <p:nvSpPr>
              <p:cNvPr id="121" name="people_5">
                <a:extLst>
                  <a:ext uri="{FF2B5EF4-FFF2-40B4-BE49-F238E27FC236}">
                    <a16:creationId xmlns:a16="http://schemas.microsoft.com/office/drawing/2014/main" id="{8D8F055E-2CD8-4918-A8BD-BC9750E25C6A}"/>
                  </a:ext>
                </a:extLst>
              </p:cNvPr>
              <p:cNvSpPr>
                <a:spLocks noChangeAspect="1" noEditPoints="1"/>
              </p:cNvSpPr>
              <p:nvPr/>
            </p:nvSpPr>
            <p:spPr bwMode="auto">
              <a:xfrm>
                <a:off x="4810542" y="5221412"/>
                <a:ext cx="471313" cy="469445"/>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9050">
                <a:solidFill>
                  <a:schemeClr val="accent3"/>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sp>
            <p:nvSpPr>
              <p:cNvPr id="125" name="Rectangle 124">
                <a:extLst>
                  <a:ext uri="{FF2B5EF4-FFF2-40B4-BE49-F238E27FC236}">
                    <a16:creationId xmlns:a16="http://schemas.microsoft.com/office/drawing/2014/main" id="{BE7750B4-8A87-4753-B28A-A9C5E0DF364A}"/>
                  </a:ext>
                </a:extLst>
              </p:cNvPr>
              <p:cNvSpPr/>
              <p:nvPr/>
            </p:nvSpPr>
            <p:spPr bwMode="auto">
              <a:xfrm>
                <a:off x="4096518" y="3822475"/>
                <a:ext cx="1899360" cy="811443"/>
              </a:xfrm>
              <a:prstGeom prst="rect">
                <a:avLst/>
              </a:prstGeom>
              <a:noFill/>
              <a:ln w="19050" cap="sq">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52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2050"/>
                    </a:solidFill>
                    <a:effectLst/>
                    <a:uLnTx/>
                    <a:uFillTx/>
                    <a:latin typeface="Segoe UI Light"/>
                    <a:ea typeface="+mn-ea"/>
                    <a:cs typeface="Segoe UI" panose="020B0502040204020203" pitchFamily="34" charset="0"/>
                  </a:rPr>
                  <a:t>Common </a:t>
                </a:r>
                <a:br>
                  <a:rPr kumimoji="0" lang="en-US" sz="1600" b="0" i="0" u="none" strike="noStrike" kern="1200" cap="none" spc="0" normalizeH="0" baseline="0" noProof="0" dirty="0">
                    <a:ln>
                      <a:noFill/>
                    </a:ln>
                    <a:solidFill>
                      <a:srgbClr val="002050"/>
                    </a:solidFill>
                    <a:effectLst/>
                    <a:uLnTx/>
                    <a:uFillTx/>
                    <a:latin typeface="Segoe UI Light"/>
                    <a:ea typeface="+mn-ea"/>
                    <a:cs typeface="Segoe UI" panose="020B0502040204020203" pitchFamily="34" charset="0"/>
                  </a:rPr>
                </a:br>
                <a:r>
                  <a:rPr kumimoji="0" lang="en-US" sz="1600" b="0" i="0" u="none" strike="noStrike" kern="1200" cap="none" spc="0" normalizeH="0" baseline="0" noProof="0" dirty="0">
                    <a:ln>
                      <a:noFill/>
                    </a:ln>
                    <a:solidFill>
                      <a:srgbClr val="002050"/>
                    </a:solidFill>
                    <a:effectLst/>
                    <a:uLnTx/>
                    <a:uFillTx/>
                    <a:latin typeface="Segoe UI Light"/>
                    <a:ea typeface="+mn-ea"/>
                    <a:cs typeface="Segoe UI" panose="020B0502040204020203" pitchFamily="34" charset="0"/>
                  </a:rPr>
                  <a:t>Identity</a:t>
                </a:r>
              </a:p>
            </p:txBody>
          </p:sp>
          <p:sp>
            <p:nvSpPr>
              <p:cNvPr id="132" name="arrow">
                <a:extLst>
                  <a:ext uri="{FF2B5EF4-FFF2-40B4-BE49-F238E27FC236}">
                    <a16:creationId xmlns:a16="http://schemas.microsoft.com/office/drawing/2014/main" id="{A6E56756-9A32-41C1-898E-CDABB9FFD5BE}"/>
                  </a:ext>
                </a:extLst>
              </p:cNvPr>
              <p:cNvSpPr>
                <a:spLocks noChangeAspect="1" noEditPoints="1"/>
              </p:cNvSpPr>
              <p:nvPr/>
            </p:nvSpPr>
            <p:spPr bwMode="auto">
              <a:xfrm rot="16200000">
                <a:off x="4939362" y="3470948"/>
                <a:ext cx="213672" cy="197171"/>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accent3"/>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endParaRPr>
              </a:p>
            </p:txBody>
          </p:sp>
          <p:sp>
            <p:nvSpPr>
              <p:cNvPr id="133" name="arrow">
                <a:extLst>
                  <a:ext uri="{FF2B5EF4-FFF2-40B4-BE49-F238E27FC236}">
                    <a16:creationId xmlns:a16="http://schemas.microsoft.com/office/drawing/2014/main" id="{75EBDEF2-307E-4F0A-8633-93DC46942CD4}"/>
                  </a:ext>
                </a:extLst>
              </p:cNvPr>
              <p:cNvSpPr>
                <a:spLocks noChangeAspect="1" noEditPoints="1"/>
              </p:cNvSpPr>
              <p:nvPr/>
            </p:nvSpPr>
            <p:spPr bwMode="auto">
              <a:xfrm rot="5400000" flipV="1">
                <a:off x="4939362" y="4711240"/>
                <a:ext cx="213672"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no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endParaRPr>
              </a:p>
            </p:txBody>
          </p:sp>
        </p:grpSp>
        <p:sp>
          <p:nvSpPr>
            <p:cNvPr id="138" name="arrow">
              <a:extLst>
                <a:ext uri="{FF2B5EF4-FFF2-40B4-BE49-F238E27FC236}">
                  <a16:creationId xmlns:a16="http://schemas.microsoft.com/office/drawing/2014/main" id="{DE72433D-4254-4472-AC3B-90C9E4EF33C2}"/>
                </a:ext>
              </a:extLst>
            </p:cNvPr>
            <p:cNvSpPr>
              <a:spLocks noChangeAspect="1" noEditPoints="1"/>
            </p:cNvSpPr>
            <p:nvPr/>
          </p:nvSpPr>
          <p:spPr bwMode="auto">
            <a:xfrm rot="5400000" flipV="1">
              <a:off x="4939362" y="4751936"/>
              <a:ext cx="213672" cy="19717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accent3"/>
              </a:solidFill>
              <a:prstDash val="solid"/>
              <a:miter lim="800000"/>
              <a:headEnd/>
              <a:tailEnd/>
            </a:ln>
            <a:extLst/>
          </p:spPr>
          <p:txBody>
            <a:bodyPr vert="horz" wrap="square" lIns="89642" tIns="44821" rIns="89642" bIns="44821"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88" b="0" i="0" u="none" strike="noStrike" kern="1200" cap="none" spc="0" normalizeH="0" baseline="0" noProof="0">
                <a:ln>
                  <a:noFill/>
                </a:ln>
                <a:gradFill>
                  <a:gsLst>
                    <a:gs pos="0">
                      <a:srgbClr val="505050"/>
                    </a:gs>
                    <a:gs pos="100000">
                      <a:srgbClr val="505050"/>
                    </a:gs>
                  </a:gsLst>
                  <a:lin ang="5400000" scaled="1"/>
                </a:gradFill>
                <a:effectLst/>
                <a:uLnTx/>
                <a:uFillTx/>
                <a:latin typeface="Segoe UI" panose="020B0502040204020203" pitchFamily="34" charset="0"/>
                <a:ea typeface="+mn-ea"/>
                <a:cs typeface="Segoe UI" panose="020B0502040204020203" pitchFamily="34" charset="0"/>
              </a:endParaRPr>
            </a:p>
          </p:txBody>
        </p:sp>
      </p:grpSp>
      <p:sp>
        <p:nvSpPr>
          <p:cNvPr id="139" name="Title 1">
            <a:extLst>
              <a:ext uri="{FF2B5EF4-FFF2-40B4-BE49-F238E27FC236}">
                <a16:creationId xmlns:a16="http://schemas.microsoft.com/office/drawing/2014/main" id="{4E8D3588-4E71-4995-A1F4-C3285EA88126}"/>
              </a:ext>
            </a:extLst>
          </p:cNvPr>
          <p:cNvSpPr txBox="1">
            <a:spLocks/>
          </p:cNvSpPr>
          <p:nvPr/>
        </p:nvSpPr>
        <p:spPr>
          <a:xfrm>
            <a:off x="3593748" y="327038"/>
            <a:ext cx="8485871"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68BB"/>
                </a:solidFill>
                <a:effectLst/>
                <a:uLnTx/>
                <a:uFillTx/>
                <a:latin typeface="Segoe UI Light" panose="020B0502040204020203" pitchFamily="34" charset="0"/>
                <a:ea typeface="+mj-ea"/>
                <a:cs typeface="Segoe UI Light" panose="020B0502040204020203" pitchFamily="34" charset="0"/>
              </a:rPr>
              <a:t>Consistent Hybrid Environment</a:t>
            </a:r>
          </a:p>
        </p:txBody>
      </p:sp>
      <p:sp>
        <p:nvSpPr>
          <p:cNvPr id="67" name="Rectangle 66">
            <a:extLst>
              <a:ext uri="{FF2B5EF4-FFF2-40B4-BE49-F238E27FC236}">
                <a16:creationId xmlns:a16="http://schemas.microsoft.com/office/drawing/2014/main" id="{FB4D8791-0535-4107-9809-C1C2310C98B4}"/>
              </a:ext>
            </a:extLst>
          </p:cNvPr>
          <p:cNvSpPr/>
          <p:nvPr/>
        </p:nvSpPr>
        <p:spPr bwMode="auto">
          <a:xfrm>
            <a:off x="0" y="0"/>
            <a:ext cx="3429974"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64ABB2AD-0400-4AD0-8B7F-2D41FD2B4F91}"/>
              </a:ext>
            </a:extLst>
          </p:cNvPr>
          <p:cNvGrpSpPr/>
          <p:nvPr/>
        </p:nvGrpSpPr>
        <p:grpSpPr>
          <a:xfrm>
            <a:off x="1360856" y="958806"/>
            <a:ext cx="2196979" cy="855156"/>
            <a:chOff x="1166446" y="1367437"/>
            <a:chExt cx="2645980" cy="855156"/>
          </a:xfrm>
        </p:grpSpPr>
        <p:sp>
          <p:nvSpPr>
            <p:cNvPr id="69" name="TextBox 68">
              <a:extLst>
                <a:ext uri="{FF2B5EF4-FFF2-40B4-BE49-F238E27FC236}">
                  <a16:creationId xmlns:a16="http://schemas.microsoft.com/office/drawing/2014/main" id="{582D5DD1-B1B4-48E6-B06A-3CD504A0EC05}"/>
                </a:ext>
              </a:extLst>
            </p:cNvPr>
            <p:cNvSpPr txBox="1"/>
            <p:nvPr/>
          </p:nvSpPr>
          <p:spPr>
            <a:xfrm>
              <a:off x="1278738" y="1367437"/>
              <a:ext cx="2533688"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Infrastructure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for all workloads</a:t>
              </a:r>
            </a:p>
          </p:txBody>
        </p:sp>
        <p:cxnSp>
          <p:nvCxnSpPr>
            <p:cNvPr id="70" name="Straight Connector 69">
              <a:extLst>
                <a:ext uri="{FF2B5EF4-FFF2-40B4-BE49-F238E27FC236}">
                  <a16:creationId xmlns:a16="http://schemas.microsoft.com/office/drawing/2014/main" id="{9DA48E65-B817-4889-8001-F4C75A37B487}"/>
                </a:ext>
              </a:extLst>
            </p:cNvPr>
            <p:cNvCxnSpPr/>
            <p:nvPr/>
          </p:nvCxnSpPr>
          <p:spPr>
            <a:xfrm>
              <a:off x="1166446" y="162198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E08359C7-FA5B-494D-B281-19581C7FC5B8}"/>
              </a:ext>
            </a:extLst>
          </p:cNvPr>
          <p:cNvGrpSpPr/>
          <p:nvPr/>
        </p:nvGrpSpPr>
        <p:grpSpPr>
          <a:xfrm>
            <a:off x="1360856" y="3793801"/>
            <a:ext cx="2058724" cy="849463"/>
            <a:chOff x="1166446" y="2981817"/>
            <a:chExt cx="2058724" cy="849463"/>
          </a:xfrm>
        </p:grpSpPr>
        <p:sp>
          <p:nvSpPr>
            <p:cNvPr id="72" name="TextBox 71">
              <a:extLst>
                <a:ext uri="{FF2B5EF4-FFF2-40B4-BE49-F238E27FC236}">
                  <a16:creationId xmlns:a16="http://schemas.microsoft.com/office/drawing/2014/main" id="{0BD9DD31-689A-4AA5-9697-843F372C8CB1}"/>
                </a:ext>
              </a:extLst>
            </p:cNvPr>
            <p:cNvSpPr txBox="1"/>
            <p:nvPr/>
          </p:nvSpPr>
          <p:spPr>
            <a:xfrm>
              <a:off x="1279366" y="2981817"/>
              <a:ext cx="1945804"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Secure &amp;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well managed</a:t>
              </a:r>
            </a:p>
          </p:txBody>
        </p:sp>
        <p:cxnSp>
          <p:nvCxnSpPr>
            <p:cNvPr id="73" name="Straight Connector 72">
              <a:extLst>
                <a:ext uri="{FF2B5EF4-FFF2-40B4-BE49-F238E27FC236}">
                  <a16:creationId xmlns:a16="http://schemas.microsoft.com/office/drawing/2014/main" id="{EA754A04-090A-477E-9C75-2DB206F8E275}"/>
                </a:ext>
              </a:extLst>
            </p:cNvPr>
            <p:cNvCxnSpPr/>
            <p:nvPr/>
          </p:nvCxnSpPr>
          <p:spPr>
            <a:xfrm>
              <a:off x="1166446" y="310624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5331BD92-6BEA-4D34-8EFE-291347C039A1}"/>
              </a:ext>
            </a:extLst>
          </p:cNvPr>
          <p:cNvGrpSpPr/>
          <p:nvPr/>
        </p:nvGrpSpPr>
        <p:grpSpPr>
          <a:xfrm>
            <a:off x="1360857" y="5317510"/>
            <a:ext cx="2058724" cy="600609"/>
            <a:chOff x="1166446" y="4420547"/>
            <a:chExt cx="2630499" cy="600609"/>
          </a:xfrm>
        </p:grpSpPr>
        <p:sp>
          <p:nvSpPr>
            <p:cNvPr id="75" name="TextBox 74">
              <a:extLst>
                <a:ext uri="{FF2B5EF4-FFF2-40B4-BE49-F238E27FC236}">
                  <a16:creationId xmlns:a16="http://schemas.microsoft.com/office/drawing/2014/main" id="{F949BABB-667C-4CCF-B091-F960BB5398BD}"/>
                </a:ext>
              </a:extLst>
            </p:cNvPr>
            <p:cNvSpPr txBox="1"/>
            <p:nvPr/>
          </p:nvSpPr>
          <p:spPr>
            <a:xfrm>
              <a:off x="1235523" y="4423120"/>
              <a:ext cx="2561422"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Cost effective</a:t>
              </a:r>
            </a:p>
          </p:txBody>
        </p:sp>
        <p:cxnSp>
          <p:nvCxnSpPr>
            <p:cNvPr id="76" name="Straight Connector 75">
              <a:extLst>
                <a:ext uri="{FF2B5EF4-FFF2-40B4-BE49-F238E27FC236}">
                  <a16:creationId xmlns:a16="http://schemas.microsoft.com/office/drawing/2014/main" id="{9CFE909B-7793-4E0D-BA4F-B956FFEDAC14}"/>
                </a:ext>
              </a:extLst>
            </p:cNvPr>
            <p:cNvCxnSpPr/>
            <p:nvPr/>
          </p:nvCxnSpPr>
          <p:spPr>
            <a:xfrm>
              <a:off x="1166446" y="442054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3" name="money_2" title="Icon of a dollar sign with an arrow around it pointing clockwise">
            <a:extLst>
              <a:ext uri="{FF2B5EF4-FFF2-40B4-BE49-F238E27FC236}">
                <a16:creationId xmlns:a16="http://schemas.microsoft.com/office/drawing/2014/main" id="{E7BF1ED7-B185-4CC5-8F43-34705B9F015B}"/>
              </a:ext>
            </a:extLst>
          </p:cNvPr>
          <p:cNvSpPr>
            <a:spLocks noChangeAspect="1" noEditPoints="1"/>
          </p:cNvSpPr>
          <p:nvPr/>
        </p:nvSpPr>
        <p:spPr bwMode="auto">
          <a:xfrm>
            <a:off x="579910" y="5267993"/>
            <a:ext cx="616595" cy="65012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4" name="document_6" title="Icon of a document with a padlock in the lower right corner">
            <a:extLst>
              <a:ext uri="{FF2B5EF4-FFF2-40B4-BE49-F238E27FC236}">
                <a16:creationId xmlns:a16="http://schemas.microsoft.com/office/drawing/2014/main" id="{0B2D6BFA-F665-4CA9-9E74-89FE30CF8E90}"/>
              </a:ext>
            </a:extLst>
          </p:cNvPr>
          <p:cNvSpPr>
            <a:spLocks noChangeAspect="1" noEditPoints="1"/>
          </p:cNvSpPr>
          <p:nvPr/>
        </p:nvSpPr>
        <p:spPr bwMode="auto">
          <a:xfrm>
            <a:off x="666014" y="3933995"/>
            <a:ext cx="444387" cy="555484"/>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nvGrpSpPr>
          <p:cNvPr id="95" name="Group 94">
            <a:extLst>
              <a:ext uri="{FF2B5EF4-FFF2-40B4-BE49-F238E27FC236}">
                <a16:creationId xmlns:a16="http://schemas.microsoft.com/office/drawing/2014/main" id="{295F2BEF-EA33-4BD9-A7DE-1323695755FF}"/>
              </a:ext>
            </a:extLst>
          </p:cNvPr>
          <p:cNvGrpSpPr/>
          <p:nvPr/>
        </p:nvGrpSpPr>
        <p:grpSpPr>
          <a:xfrm>
            <a:off x="505140" y="1226557"/>
            <a:ext cx="766134" cy="600609"/>
            <a:chOff x="4807116" y="2091494"/>
            <a:chExt cx="1435589" cy="1125425"/>
          </a:xfrm>
        </p:grpSpPr>
        <p:sp>
          <p:nvSpPr>
            <p:cNvPr id="96" name="network_3" title="Icon of a server connected to a network">
              <a:extLst>
                <a:ext uri="{FF2B5EF4-FFF2-40B4-BE49-F238E27FC236}">
                  <a16:creationId xmlns:a16="http://schemas.microsoft.com/office/drawing/2014/main" id="{B621788C-AC58-486F-B685-BD472D0B8C15}"/>
                </a:ext>
              </a:extLst>
            </p:cNvPr>
            <p:cNvSpPr>
              <a:spLocks noChangeAspect="1" noEditPoints="1"/>
            </p:cNvSpPr>
            <p:nvPr/>
          </p:nvSpPr>
          <p:spPr bwMode="auto">
            <a:xfrm>
              <a:off x="4807116" y="20989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97" name="network_3" title="Icon of a server connected to a network">
              <a:extLst>
                <a:ext uri="{FF2B5EF4-FFF2-40B4-BE49-F238E27FC236}">
                  <a16:creationId xmlns:a16="http://schemas.microsoft.com/office/drawing/2014/main" id="{679C0A19-6256-4770-AA87-373DBA4E5AA9}"/>
                </a:ext>
              </a:extLst>
            </p:cNvPr>
            <p:cNvSpPr>
              <a:spLocks noChangeAspect="1" noEditPoints="1"/>
            </p:cNvSpPr>
            <p:nvPr/>
          </p:nvSpPr>
          <p:spPr bwMode="auto">
            <a:xfrm>
              <a:off x="5658637" y="20914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98" name="network_3" title="Icon of a server connected to a network">
              <a:extLst>
                <a:ext uri="{FF2B5EF4-FFF2-40B4-BE49-F238E27FC236}">
                  <a16:creationId xmlns:a16="http://schemas.microsoft.com/office/drawing/2014/main" id="{991FAF17-9501-4659-A1BB-2597BA64E443}"/>
                </a:ext>
              </a:extLst>
            </p:cNvPr>
            <p:cNvSpPr>
              <a:spLocks noChangeAspect="1" noEditPoints="1"/>
            </p:cNvSpPr>
            <p:nvPr/>
          </p:nvSpPr>
          <p:spPr bwMode="auto">
            <a:xfrm rot="10800000">
              <a:off x="5231943" y="2610813"/>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99" name="Rectangle 98">
            <a:extLst>
              <a:ext uri="{FF2B5EF4-FFF2-40B4-BE49-F238E27FC236}">
                <a16:creationId xmlns:a16="http://schemas.microsoft.com/office/drawing/2014/main" id="{A0BB8803-D303-4F57-BCC4-96CB8326015A}"/>
              </a:ext>
            </a:extLst>
          </p:cNvPr>
          <p:cNvSpPr/>
          <p:nvPr/>
        </p:nvSpPr>
        <p:spPr bwMode="auto">
          <a:xfrm>
            <a:off x="10395" y="2278394"/>
            <a:ext cx="3419579" cy="1190924"/>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4B89F7FC-A7DB-4B47-AC2B-A325B24C0849}"/>
              </a:ext>
            </a:extLst>
          </p:cNvPr>
          <p:cNvGrpSpPr/>
          <p:nvPr/>
        </p:nvGrpSpPr>
        <p:grpSpPr>
          <a:xfrm>
            <a:off x="609953" y="2521467"/>
            <a:ext cx="555510" cy="659041"/>
            <a:chOff x="8531043" y="2315384"/>
            <a:chExt cx="624430" cy="740806"/>
          </a:xfrm>
        </p:grpSpPr>
        <p:sp>
          <p:nvSpPr>
            <p:cNvPr id="78" name="cloud">
              <a:extLst>
                <a:ext uri="{FF2B5EF4-FFF2-40B4-BE49-F238E27FC236}">
                  <a16:creationId xmlns:a16="http://schemas.microsoft.com/office/drawing/2014/main" id="{13A23F43-F9C9-4825-BE06-737B3519EAF3}"/>
                </a:ext>
              </a:extLst>
            </p:cNvPr>
            <p:cNvSpPr>
              <a:spLocks noChangeAspect="1"/>
            </p:cNvSpPr>
            <p:nvPr/>
          </p:nvSpPr>
          <p:spPr bwMode="auto">
            <a:xfrm>
              <a:off x="8531043" y="2315384"/>
              <a:ext cx="624430" cy="39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chemeClr val="bg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sp>
          <p:nvSpPr>
            <p:cNvPr id="79" name="server">
              <a:extLst>
                <a:ext uri="{FF2B5EF4-FFF2-40B4-BE49-F238E27FC236}">
                  <a16:creationId xmlns:a16="http://schemas.microsoft.com/office/drawing/2014/main" id="{426F2CB5-2054-4B2D-872E-624271A98781}"/>
                </a:ext>
              </a:extLst>
            </p:cNvPr>
            <p:cNvSpPr>
              <a:spLocks noChangeAspect="1" noEditPoints="1"/>
            </p:cNvSpPr>
            <p:nvPr/>
          </p:nvSpPr>
          <p:spPr bwMode="auto">
            <a:xfrm>
              <a:off x="8735923" y="2572791"/>
              <a:ext cx="214670" cy="4833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4D6385"/>
            </a:solidFill>
            <a:ln w="19050">
              <a:solidFill>
                <a:schemeClr val="bg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grpSp>
      <p:sp>
        <p:nvSpPr>
          <p:cNvPr id="80" name="TextBox 79">
            <a:extLst>
              <a:ext uri="{FF2B5EF4-FFF2-40B4-BE49-F238E27FC236}">
                <a16:creationId xmlns:a16="http://schemas.microsoft.com/office/drawing/2014/main" id="{0978C1F9-5A59-4B5E-ADAF-6D1D238E7980}"/>
              </a:ext>
            </a:extLst>
          </p:cNvPr>
          <p:cNvSpPr txBox="1"/>
          <p:nvPr/>
        </p:nvSpPr>
        <p:spPr>
          <a:xfrm>
            <a:off x="1514479" y="2576984"/>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Hybrid</a:t>
            </a:r>
          </a:p>
        </p:txBody>
      </p:sp>
      <p:cxnSp>
        <p:nvCxnSpPr>
          <p:cNvPr id="81" name="Straight Connector 80">
            <a:extLst>
              <a:ext uri="{FF2B5EF4-FFF2-40B4-BE49-F238E27FC236}">
                <a16:creationId xmlns:a16="http://schemas.microsoft.com/office/drawing/2014/main" id="{5342901B-0307-43CD-98DC-A099B0C92C08}"/>
              </a:ext>
            </a:extLst>
          </p:cNvPr>
          <p:cNvCxnSpPr/>
          <p:nvPr/>
        </p:nvCxnSpPr>
        <p:spPr>
          <a:xfrm>
            <a:off x="1369751" y="2609515"/>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5353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Horizontal)">
                                      <p:cBhvr>
                                        <p:cTn id="11" dur="500"/>
                                        <p:tgtEl>
                                          <p:spTgt spid="3"/>
                                        </p:tgtEl>
                                      </p:cBhvr>
                                    </p:animEffect>
                                  </p:childTnLst>
                                </p:cTn>
                              </p:par>
                            </p:childTnLst>
                          </p:cTn>
                        </p:par>
                        <p:par>
                          <p:cTn id="12" fill="hold">
                            <p:stCondLst>
                              <p:cond delay="1000"/>
                            </p:stCondLst>
                            <p:childTnLst>
                              <p:par>
                                <p:cTn id="13" presetID="16" presetClass="entr" presetSubtype="42"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outHorizontal)">
                                      <p:cBhvr>
                                        <p:cTn id="15" dur="500"/>
                                        <p:tgtEl>
                                          <p:spTgt spid="4"/>
                                        </p:tgtEl>
                                      </p:cBhvr>
                                    </p:animEffect>
                                  </p:childTnLst>
                                </p:cTn>
                              </p:par>
                            </p:childTnLst>
                          </p:cTn>
                        </p:par>
                        <p:par>
                          <p:cTn id="16" fill="hold">
                            <p:stCondLst>
                              <p:cond delay="1500"/>
                            </p:stCondLst>
                            <p:childTnLst>
                              <p:par>
                                <p:cTn id="17" presetID="16" presetClass="entr" presetSubtype="42"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outHorizont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itle 1">
            <a:extLst>
              <a:ext uri="{FF2B5EF4-FFF2-40B4-BE49-F238E27FC236}">
                <a16:creationId xmlns:a16="http://schemas.microsoft.com/office/drawing/2014/main" id="{4E8D3588-4E71-4995-A1F4-C3285EA88126}"/>
              </a:ext>
            </a:extLst>
          </p:cNvPr>
          <p:cNvSpPr txBox="1">
            <a:spLocks/>
          </p:cNvSpPr>
          <p:nvPr/>
        </p:nvSpPr>
        <p:spPr>
          <a:xfrm>
            <a:off x="3593748" y="327038"/>
            <a:ext cx="8485871"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068BB"/>
                </a:solidFill>
                <a:effectLst/>
                <a:uLnTx/>
                <a:uFillTx/>
                <a:latin typeface="Segoe UI Light" panose="020B0502040204020203" pitchFamily="34" charset="0"/>
                <a:ea typeface="+mj-ea"/>
                <a:cs typeface="Segoe UI Light" panose="020B0502040204020203" pitchFamily="34" charset="0"/>
              </a:rPr>
              <a:t>Azure Stack is an extension of Azure</a:t>
            </a:r>
          </a:p>
        </p:txBody>
      </p:sp>
      <p:sp>
        <p:nvSpPr>
          <p:cNvPr id="67" name="Rectangle 66">
            <a:extLst>
              <a:ext uri="{FF2B5EF4-FFF2-40B4-BE49-F238E27FC236}">
                <a16:creationId xmlns:a16="http://schemas.microsoft.com/office/drawing/2014/main" id="{FB4D8791-0535-4107-9809-C1C2310C98B4}"/>
              </a:ext>
            </a:extLst>
          </p:cNvPr>
          <p:cNvSpPr/>
          <p:nvPr/>
        </p:nvSpPr>
        <p:spPr bwMode="auto">
          <a:xfrm>
            <a:off x="0" y="0"/>
            <a:ext cx="3429974"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64ABB2AD-0400-4AD0-8B7F-2D41FD2B4F91}"/>
              </a:ext>
            </a:extLst>
          </p:cNvPr>
          <p:cNvGrpSpPr/>
          <p:nvPr/>
        </p:nvGrpSpPr>
        <p:grpSpPr>
          <a:xfrm>
            <a:off x="1360856" y="958806"/>
            <a:ext cx="2196979" cy="855156"/>
            <a:chOff x="1166446" y="1367437"/>
            <a:chExt cx="2645980" cy="855156"/>
          </a:xfrm>
        </p:grpSpPr>
        <p:sp>
          <p:nvSpPr>
            <p:cNvPr id="69" name="TextBox 68">
              <a:extLst>
                <a:ext uri="{FF2B5EF4-FFF2-40B4-BE49-F238E27FC236}">
                  <a16:creationId xmlns:a16="http://schemas.microsoft.com/office/drawing/2014/main" id="{582D5DD1-B1B4-48E6-B06A-3CD504A0EC05}"/>
                </a:ext>
              </a:extLst>
            </p:cNvPr>
            <p:cNvSpPr txBox="1"/>
            <p:nvPr/>
          </p:nvSpPr>
          <p:spPr>
            <a:xfrm>
              <a:off x="1278738" y="1367437"/>
              <a:ext cx="2533688"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Infrastructure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for all workloads</a:t>
              </a:r>
            </a:p>
          </p:txBody>
        </p:sp>
        <p:cxnSp>
          <p:nvCxnSpPr>
            <p:cNvPr id="70" name="Straight Connector 69">
              <a:extLst>
                <a:ext uri="{FF2B5EF4-FFF2-40B4-BE49-F238E27FC236}">
                  <a16:creationId xmlns:a16="http://schemas.microsoft.com/office/drawing/2014/main" id="{9DA48E65-B817-4889-8001-F4C75A37B487}"/>
                </a:ext>
              </a:extLst>
            </p:cNvPr>
            <p:cNvCxnSpPr/>
            <p:nvPr/>
          </p:nvCxnSpPr>
          <p:spPr>
            <a:xfrm>
              <a:off x="1166446" y="162198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E08359C7-FA5B-494D-B281-19581C7FC5B8}"/>
              </a:ext>
            </a:extLst>
          </p:cNvPr>
          <p:cNvGrpSpPr/>
          <p:nvPr/>
        </p:nvGrpSpPr>
        <p:grpSpPr>
          <a:xfrm>
            <a:off x="1360856" y="3793801"/>
            <a:ext cx="2058724" cy="849463"/>
            <a:chOff x="1166446" y="2981817"/>
            <a:chExt cx="2058724" cy="849463"/>
          </a:xfrm>
        </p:grpSpPr>
        <p:sp>
          <p:nvSpPr>
            <p:cNvPr id="72" name="TextBox 71">
              <a:extLst>
                <a:ext uri="{FF2B5EF4-FFF2-40B4-BE49-F238E27FC236}">
                  <a16:creationId xmlns:a16="http://schemas.microsoft.com/office/drawing/2014/main" id="{0BD9DD31-689A-4AA5-9697-843F372C8CB1}"/>
                </a:ext>
              </a:extLst>
            </p:cNvPr>
            <p:cNvSpPr txBox="1"/>
            <p:nvPr/>
          </p:nvSpPr>
          <p:spPr>
            <a:xfrm>
              <a:off x="1279366" y="2981817"/>
              <a:ext cx="1945804"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Secure &amp;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well managed</a:t>
              </a:r>
            </a:p>
          </p:txBody>
        </p:sp>
        <p:cxnSp>
          <p:nvCxnSpPr>
            <p:cNvPr id="73" name="Straight Connector 72">
              <a:extLst>
                <a:ext uri="{FF2B5EF4-FFF2-40B4-BE49-F238E27FC236}">
                  <a16:creationId xmlns:a16="http://schemas.microsoft.com/office/drawing/2014/main" id="{EA754A04-090A-477E-9C75-2DB206F8E275}"/>
                </a:ext>
              </a:extLst>
            </p:cNvPr>
            <p:cNvCxnSpPr/>
            <p:nvPr/>
          </p:nvCxnSpPr>
          <p:spPr>
            <a:xfrm>
              <a:off x="1166446" y="310624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5331BD92-6BEA-4D34-8EFE-291347C039A1}"/>
              </a:ext>
            </a:extLst>
          </p:cNvPr>
          <p:cNvGrpSpPr/>
          <p:nvPr/>
        </p:nvGrpSpPr>
        <p:grpSpPr>
          <a:xfrm>
            <a:off x="1360857" y="5317510"/>
            <a:ext cx="2058724" cy="600609"/>
            <a:chOff x="1166446" y="4420547"/>
            <a:chExt cx="2630499" cy="600609"/>
          </a:xfrm>
        </p:grpSpPr>
        <p:sp>
          <p:nvSpPr>
            <p:cNvPr id="75" name="TextBox 74">
              <a:extLst>
                <a:ext uri="{FF2B5EF4-FFF2-40B4-BE49-F238E27FC236}">
                  <a16:creationId xmlns:a16="http://schemas.microsoft.com/office/drawing/2014/main" id="{F949BABB-667C-4CCF-B091-F960BB5398BD}"/>
                </a:ext>
              </a:extLst>
            </p:cNvPr>
            <p:cNvSpPr txBox="1"/>
            <p:nvPr/>
          </p:nvSpPr>
          <p:spPr>
            <a:xfrm>
              <a:off x="1235523" y="4423120"/>
              <a:ext cx="2561422"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Cost effective</a:t>
              </a:r>
            </a:p>
          </p:txBody>
        </p:sp>
        <p:cxnSp>
          <p:nvCxnSpPr>
            <p:cNvPr id="76" name="Straight Connector 75">
              <a:extLst>
                <a:ext uri="{FF2B5EF4-FFF2-40B4-BE49-F238E27FC236}">
                  <a16:creationId xmlns:a16="http://schemas.microsoft.com/office/drawing/2014/main" id="{9CFE909B-7793-4E0D-BA4F-B956FFEDAC14}"/>
                </a:ext>
              </a:extLst>
            </p:cNvPr>
            <p:cNvCxnSpPr/>
            <p:nvPr/>
          </p:nvCxnSpPr>
          <p:spPr>
            <a:xfrm>
              <a:off x="1166446" y="442054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3" name="money_2" title="Icon of a dollar sign with an arrow around it pointing clockwise">
            <a:extLst>
              <a:ext uri="{FF2B5EF4-FFF2-40B4-BE49-F238E27FC236}">
                <a16:creationId xmlns:a16="http://schemas.microsoft.com/office/drawing/2014/main" id="{E7BF1ED7-B185-4CC5-8F43-34705B9F015B}"/>
              </a:ext>
            </a:extLst>
          </p:cNvPr>
          <p:cNvSpPr>
            <a:spLocks noChangeAspect="1" noEditPoints="1"/>
          </p:cNvSpPr>
          <p:nvPr/>
        </p:nvSpPr>
        <p:spPr bwMode="auto">
          <a:xfrm>
            <a:off x="579910" y="5267993"/>
            <a:ext cx="616595" cy="65012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4" name="document_6" title="Icon of a document with a padlock in the lower right corner">
            <a:extLst>
              <a:ext uri="{FF2B5EF4-FFF2-40B4-BE49-F238E27FC236}">
                <a16:creationId xmlns:a16="http://schemas.microsoft.com/office/drawing/2014/main" id="{0B2D6BFA-F665-4CA9-9E74-89FE30CF8E90}"/>
              </a:ext>
            </a:extLst>
          </p:cNvPr>
          <p:cNvSpPr>
            <a:spLocks noChangeAspect="1" noEditPoints="1"/>
          </p:cNvSpPr>
          <p:nvPr/>
        </p:nvSpPr>
        <p:spPr bwMode="auto">
          <a:xfrm>
            <a:off x="666014" y="3933995"/>
            <a:ext cx="444387" cy="555484"/>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nvGrpSpPr>
          <p:cNvPr id="95" name="Group 94">
            <a:extLst>
              <a:ext uri="{FF2B5EF4-FFF2-40B4-BE49-F238E27FC236}">
                <a16:creationId xmlns:a16="http://schemas.microsoft.com/office/drawing/2014/main" id="{295F2BEF-EA33-4BD9-A7DE-1323695755FF}"/>
              </a:ext>
            </a:extLst>
          </p:cNvPr>
          <p:cNvGrpSpPr/>
          <p:nvPr/>
        </p:nvGrpSpPr>
        <p:grpSpPr>
          <a:xfrm>
            <a:off x="505140" y="1226557"/>
            <a:ext cx="766134" cy="600609"/>
            <a:chOff x="4807116" y="2091494"/>
            <a:chExt cx="1435589" cy="1125425"/>
          </a:xfrm>
        </p:grpSpPr>
        <p:sp>
          <p:nvSpPr>
            <p:cNvPr id="96" name="network_3" title="Icon of a server connected to a network">
              <a:extLst>
                <a:ext uri="{FF2B5EF4-FFF2-40B4-BE49-F238E27FC236}">
                  <a16:creationId xmlns:a16="http://schemas.microsoft.com/office/drawing/2014/main" id="{B621788C-AC58-486F-B685-BD472D0B8C15}"/>
                </a:ext>
              </a:extLst>
            </p:cNvPr>
            <p:cNvSpPr>
              <a:spLocks noChangeAspect="1" noEditPoints="1"/>
            </p:cNvSpPr>
            <p:nvPr/>
          </p:nvSpPr>
          <p:spPr bwMode="auto">
            <a:xfrm>
              <a:off x="4807116" y="20989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97" name="network_3" title="Icon of a server connected to a network">
              <a:extLst>
                <a:ext uri="{FF2B5EF4-FFF2-40B4-BE49-F238E27FC236}">
                  <a16:creationId xmlns:a16="http://schemas.microsoft.com/office/drawing/2014/main" id="{679C0A19-6256-4770-AA87-373DBA4E5AA9}"/>
                </a:ext>
              </a:extLst>
            </p:cNvPr>
            <p:cNvSpPr>
              <a:spLocks noChangeAspect="1" noEditPoints="1"/>
            </p:cNvSpPr>
            <p:nvPr/>
          </p:nvSpPr>
          <p:spPr bwMode="auto">
            <a:xfrm>
              <a:off x="5658637" y="20914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98" name="network_3" title="Icon of a server connected to a network">
              <a:extLst>
                <a:ext uri="{FF2B5EF4-FFF2-40B4-BE49-F238E27FC236}">
                  <a16:creationId xmlns:a16="http://schemas.microsoft.com/office/drawing/2014/main" id="{991FAF17-9501-4659-A1BB-2597BA64E443}"/>
                </a:ext>
              </a:extLst>
            </p:cNvPr>
            <p:cNvSpPr>
              <a:spLocks noChangeAspect="1" noEditPoints="1"/>
            </p:cNvSpPr>
            <p:nvPr/>
          </p:nvSpPr>
          <p:spPr bwMode="auto">
            <a:xfrm rot="10800000">
              <a:off x="5231943" y="2610813"/>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99" name="Rectangle 98">
            <a:extLst>
              <a:ext uri="{FF2B5EF4-FFF2-40B4-BE49-F238E27FC236}">
                <a16:creationId xmlns:a16="http://schemas.microsoft.com/office/drawing/2014/main" id="{A0BB8803-D303-4F57-BCC4-96CB8326015A}"/>
              </a:ext>
            </a:extLst>
          </p:cNvPr>
          <p:cNvSpPr/>
          <p:nvPr/>
        </p:nvSpPr>
        <p:spPr bwMode="auto">
          <a:xfrm>
            <a:off x="10395" y="2278394"/>
            <a:ext cx="3419579" cy="1190924"/>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4B89F7FC-A7DB-4B47-AC2B-A325B24C0849}"/>
              </a:ext>
            </a:extLst>
          </p:cNvPr>
          <p:cNvGrpSpPr/>
          <p:nvPr/>
        </p:nvGrpSpPr>
        <p:grpSpPr>
          <a:xfrm>
            <a:off x="609953" y="2521467"/>
            <a:ext cx="555510" cy="659041"/>
            <a:chOff x="8531043" y="2315384"/>
            <a:chExt cx="624430" cy="740806"/>
          </a:xfrm>
        </p:grpSpPr>
        <p:sp>
          <p:nvSpPr>
            <p:cNvPr id="78" name="cloud">
              <a:extLst>
                <a:ext uri="{FF2B5EF4-FFF2-40B4-BE49-F238E27FC236}">
                  <a16:creationId xmlns:a16="http://schemas.microsoft.com/office/drawing/2014/main" id="{13A23F43-F9C9-4825-BE06-737B3519EAF3}"/>
                </a:ext>
              </a:extLst>
            </p:cNvPr>
            <p:cNvSpPr>
              <a:spLocks noChangeAspect="1"/>
            </p:cNvSpPr>
            <p:nvPr/>
          </p:nvSpPr>
          <p:spPr bwMode="auto">
            <a:xfrm>
              <a:off x="8531043" y="2315384"/>
              <a:ext cx="624430" cy="39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chemeClr val="bg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sp>
          <p:nvSpPr>
            <p:cNvPr id="79" name="server">
              <a:extLst>
                <a:ext uri="{FF2B5EF4-FFF2-40B4-BE49-F238E27FC236}">
                  <a16:creationId xmlns:a16="http://schemas.microsoft.com/office/drawing/2014/main" id="{426F2CB5-2054-4B2D-872E-624271A98781}"/>
                </a:ext>
              </a:extLst>
            </p:cNvPr>
            <p:cNvSpPr>
              <a:spLocks noChangeAspect="1" noEditPoints="1"/>
            </p:cNvSpPr>
            <p:nvPr/>
          </p:nvSpPr>
          <p:spPr bwMode="auto">
            <a:xfrm>
              <a:off x="8735923" y="2572791"/>
              <a:ext cx="214670" cy="4833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4D6385"/>
            </a:solidFill>
            <a:ln w="19050">
              <a:solidFill>
                <a:schemeClr val="bg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grpSp>
      <p:sp>
        <p:nvSpPr>
          <p:cNvPr id="80" name="TextBox 79">
            <a:extLst>
              <a:ext uri="{FF2B5EF4-FFF2-40B4-BE49-F238E27FC236}">
                <a16:creationId xmlns:a16="http://schemas.microsoft.com/office/drawing/2014/main" id="{0978C1F9-5A59-4B5E-ADAF-6D1D238E7980}"/>
              </a:ext>
            </a:extLst>
          </p:cNvPr>
          <p:cNvSpPr txBox="1"/>
          <p:nvPr/>
        </p:nvSpPr>
        <p:spPr>
          <a:xfrm>
            <a:off x="1514479" y="2576984"/>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Hybrid</a:t>
            </a:r>
          </a:p>
        </p:txBody>
      </p:sp>
      <p:cxnSp>
        <p:nvCxnSpPr>
          <p:cNvPr id="81" name="Straight Connector 80">
            <a:extLst>
              <a:ext uri="{FF2B5EF4-FFF2-40B4-BE49-F238E27FC236}">
                <a16:creationId xmlns:a16="http://schemas.microsoft.com/office/drawing/2014/main" id="{5342901B-0307-43CD-98DC-A099B0C92C08}"/>
              </a:ext>
            </a:extLst>
          </p:cNvPr>
          <p:cNvCxnSpPr/>
          <p:nvPr/>
        </p:nvCxnSpPr>
        <p:spPr>
          <a:xfrm>
            <a:off x="1369751" y="2609515"/>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5" name="cloud">
            <a:extLst>
              <a:ext uri="{FF2B5EF4-FFF2-40B4-BE49-F238E27FC236}">
                <a16:creationId xmlns:a16="http://schemas.microsoft.com/office/drawing/2014/main" id="{86E2413A-E962-4C78-AD14-17A232B9563E}"/>
              </a:ext>
            </a:extLst>
          </p:cNvPr>
          <p:cNvSpPr>
            <a:spLocks noChangeAspect="1"/>
          </p:cNvSpPr>
          <p:nvPr/>
        </p:nvSpPr>
        <p:spPr bwMode="auto">
          <a:xfrm>
            <a:off x="4403892" y="3060800"/>
            <a:ext cx="1553099" cy="98277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2F2F2"/>
          </a:solidFill>
          <a:ln w="19050">
            <a:solidFill>
              <a:schemeClr val="accent3"/>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2050"/>
                </a:solidFill>
                <a:effectLst/>
                <a:uLnTx/>
                <a:uFillTx/>
                <a:latin typeface="Segoe UI Semibold" panose="020B0702040204020203" pitchFamily="34" charset="0"/>
                <a:cs typeface="Segoe UI Semibold" panose="020B0702040204020203" pitchFamily="34" charset="0"/>
              </a:rPr>
              <a:t>Azure</a:t>
            </a:r>
          </a:p>
        </p:txBody>
      </p:sp>
      <p:sp>
        <p:nvSpPr>
          <p:cNvPr id="87" name="building_7" title="Icon of a building with a curved section protruding from it">
            <a:extLst>
              <a:ext uri="{FF2B5EF4-FFF2-40B4-BE49-F238E27FC236}">
                <a16:creationId xmlns:a16="http://schemas.microsoft.com/office/drawing/2014/main" id="{BDBBE41A-1260-4D72-8F6E-2132BEDA9A0B}"/>
              </a:ext>
            </a:extLst>
          </p:cNvPr>
          <p:cNvSpPr>
            <a:spLocks noChangeAspect="1" noEditPoints="1"/>
          </p:cNvSpPr>
          <p:nvPr/>
        </p:nvSpPr>
        <p:spPr bwMode="auto">
          <a:xfrm>
            <a:off x="9928383" y="2719153"/>
            <a:ext cx="1471397" cy="1666072"/>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9" name="cloud">
            <a:extLst>
              <a:ext uri="{FF2B5EF4-FFF2-40B4-BE49-F238E27FC236}">
                <a16:creationId xmlns:a16="http://schemas.microsoft.com/office/drawing/2014/main" id="{0E8F5C18-2D55-487A-ADF9-B7EEA4E4AEF7}"/>
              </a:ext>
            </a:extLst>
          </p:cNvPr>
          <p:cNvSpPr>
            <a:spLocks noChangeAspect="1"/>
          </p:cNvSpPr>
          <p:nvPr/>
        </p:nvSpPr>
        <p:spPr bwMode="auto">
          <a:xfrm>
            <a:off x="8806745" y="3060800"/>
            <a:ext cx="1553099" cy="98277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2F2F2"/>
          </a:solidFill>
          <a:ln w="19050">
            <a:solidFill>
              <a:schemeClr val="accent3"/>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2050"/>
                </a:solidFill>
                <a:effectLst/>
                <a:uLnTx/>
                <a:uFillTx/>
                <a:latin typeface="Segoe UI Semibold" panose="020B0702040204020203" pitchFamily="34" charset="0"/>
                <a:cs typeface="Segoe UI Semibold" panose="020B0702040204020203" pitchFamily="34" charset="0"/>
              </a:rPr>
              <a:t>Azure </a:t>
            </a:r>
            <a:br>
              <a:rPr kumimoji="0" lang="en-US" sz="1600" b="0" i="0" u="none" strike="noStrike" kern="1200" cap="none" spc="0" normalizeH="0" baseline="0" noProof="0" dirty="0">
                <a:ln>
                  <a:noFill/>
                </a:ln>
                <a:solidFill>
                  <a:srgbClr val="002050"/>
                </a:solidFill>
                <a:effectLst/>
                <a:uLnTx/>
                <a:uFillTx/>
                <a:latin typeface="Segoe UI Semibold" panose="020B0702040204020203" pitchFamily="34" charset="0"/>
                <a:cs typeface="Segoe UI Semibold" panose="020B0702040204020203" pitchFamily="34" charset="0"/>
              </a:rPr>
            </a:br>
            <a:r>
              <a:rPr kumimoji="0" lang="en-US" sz="1600" b="0" i="0" u="none" strike="noStrike" kern="1200" cap="none" spc="0" normalizeH="0" baseline="0" noProof="0" dirty="0">
                <a:ln>
                  <a:noFill/>
                </a:ln>
                <a:solidFill>
                  <a:srgbClr val="002050"/>
                </a:solidFill>
                <a:effectLst/>
                <a:uLnTx/>
                <a:uFillTx/>
                <a:latin typeface="Segoe UI Semibold" panose="020B0702040204020203" pitchFamily="34" charset="0"/>
                <a:cs typeface="Segoe UI Semibold" panose="020B0702040204020203" pitchFamily="34" charset="0"/>
              </a:rPr>
              <a:t>Stack</a:t>
            </a:r>
          </a:p>
        </p:txBody>
      </p:sp>
      <p:sp>
        <p:nvSpPr>
          <p:cNvPr id="90" name="arrow_11" title="Icon of a circle made of two curved arrows">
            <a:extLst>
              <a:ext uri="{FF2B5EF4-FFF2-40B4-BE49-F238E27FC236}">
                <a16:creationId xmlns:a16="http://schemas.microsoft.com/office/drawing/2014/main" id="{A9B23729-7E71-4D24-AA0C-D91DEBCA4B73}"/>
              </a:ext>
            </a:extLst>
          </p:cNvPr>
          <p:cNvSpPr>
            <a:spLocks noChangeAspect="1" noEditPoints="1"/>
          </p:cNvSpPr>
          <p:nvPr/>
        </p:nvSpPr>
        <p:spPr bwMode="auto">
          <a:xfrm>
            <a:off x="6811854" y="3020814"/>
            <a:ext cx="1140028" cy="1190923"/>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2857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6" name="TextBox 5">
            <a:extLst>
              <a:ext uri="{FF2B5EF4-FFF2-40B4-BE49-F238E27FC236}">
                <a16:creationId xmlns:a16="http://schemas.microsoft.com/office/drawing/2014/main" id="{FADC8A72-532F-4E16-909F-68DE7EADB710}"/>
              </a:ext>
            </a:extLst>
          </p:cNvPr>
          <p:cNvSpPr txBox="1"/>
          <p:nvPr/>
        </p:nvSpPr>
        <p:spPr>
          <a:xfrm>
            <a:off x="6646378" y="3357742"/>
            <a:ext cx="1470980"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accent1"/>
                </a:solidFill>
                <a:latin typeface="Segoe UI Semibold" panose="020B0702040204020203" pitchFamily="34" charset="0"/>
                <a:cs typeface="Segoe UI Semibold" panose="020B0702040204020203" pitchFamily="34" charset="0"/>
              </a:rPr>
              <a:t>Consistency</a:t>
            </a:r>
          </a:p>
        </p:txBody>
      </p:sp>
    </p:spTree>
    <p:extLst>
      <p:ext uri="{BB962C8B-B14F-4D97-AF65-F5344CB8AC3E}">
        <p14:creationId xmlns:p14="http://schemas.microsoft.com/office/powerpoint/2010/main" val="12985084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itle 1">
            <a:extLst>
              <a:ext uri="{FF2B5EF4-FFF2-40B4-BE49-F238E27FC236}">
                <a16:creationId xmlns:a16="http://schemas.microsoft.com/office/drawing/2014/main" id="{4E8D3588-4E71-4995-A1F4-C3285EA88126}"/>
              </a:ext>
            </a:extLst>
          </p:cNvPr>
          <p:cNvSpPr txBox="1">
            <a:spLocks/>
          </p:cNvSpPr>
          <p:nvPr/>
        </p:nvSpPr>
        <p:spPr>
          <a:xfrm>
            <a:off x="3593748" y="327038"/>
            <a:ext cx="8485871"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068BB"/>
                </a:solidFill>
                <a:effectLst/>
                <a:uLnTx/>
                <a:uFillTx/>
                <a:latin typeface="Segoe UI Light" panose="020B0502040204020203" pitchFamily="34" charset="0"/>
                <a:ea typeface="+mj-ea"/>
                <a:cs typeface="Segoe UI Light" panose="020B0502040204020203" pitchFamily="34" charset="0"/>
              </a:rPr>
              <a:t>Hybrid Use Cases: Azure and Azure Stack</a:t>
            </a:r>
          </a:p>
        </p:txBody>
      </p:sp>
      <p:sp>
        <p:nvSpPr>
          <p:cNvPr id="67" name="Rectangle 66">
            <a:extLst>
              <a:ext uri="{FF2B5EF4-FFF2-40B4-BE49-F238E27FC236}">
                <a16:creationId xmlns:a16="http://schemas.microsoft.com/office/drawing/2014/main" id="{FB4D8791-0535-4107-9809-C1C2310C98B4}"/>
              </a:ext>
            </a:extLst>
          </p:cNvPr>
          <p:cNvSpPr/>
          <p:nvPr/>
        </p:nvSpPr>
        <p:spPr bwMode="auto">
          <a:xfrm>
            <a:off x="0" y="0"/>
            <a:ext cx="3429974"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64ABB2AD-0400-4AD0-8B7F-2D41FD2B4F91}"/>
              </a:ext>
            </a:extLst>
          </p:cNvPr>
          <p:cNvGrpSpPr/>
          <p:nvPr/>
        </p:nvGrpSpPr>
        <p:grpSpPr>
          <a:xfrm>
            <a:off x="1360856" y="958806"/>
            <a:ext cx="2196979" cy="855156"/>
            <a:chOff x="1166446" y="1367437"/>
            <a:chExt cx="2645980" cy="855156"/>
          </a:xfrm>
        </p:grpSpPr>
        <p:sp>
          <p:nvSpPr>
            <p:cNvPr id="69" name="TextBox 68">
              <a:extLst>
                <a:ext uri="{FF2B5EF4-FFF2-40B4-BE49-F238E27FC236}">
                  <a16:creationId xmlns:a16="http://schemas.microsoft.com/office/drawing/2014/main" id="{582D5DD1-B1B4-48E6-B06A-3CD504A0EC05}"/>
                </a:ext>
              </a:extLst>
            </p:cNvPr>
            <p:cNvSpPr txBox="1"/>
            <p:nvPr/>
          </p:nvSpPr>
          <p:spPr>
            <a:xfrm>
              <a:off x="1278738" y="1367437"/>
              <a:ext cx="2533688"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Infrastructure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for all workloads</a:t>
              </a:r>
            </a:p>
          </p:txBody>
        </p:sp>
        <p:cxnSp>
          <p:nvCxnSpPr>
            <p:cNvPr id="70" name="Straight Connector 69">
              <a:extLst>
                <a:ext uri="{FF2B5EF4-FFF2-40B4-BE49-F238E27FC236}">
                  <a16:creationId xmlns:a16="http://schemas.microsoft.com/office/drawing/2014/main" id="{9DA48E65-B817-4889-8001-F4C75A37B487}"/>
                </a:ext>
              </a:extLst>
            </p:cNvPr>
            <p:cNvCxnSpPr/>
            <p:nvPr/>
          </p:nvCxnSpPr>
          <p:spPr>
            <a:xfrm>
              <a:off x="1166446" y="162198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E08359C7-FA5B-494D-B281-19581C7FC5B8}"/>
              </a:ext>
            </a:extLst>
          </p:cNvPr>
          <p:cNvGrpSpPr/>
          <p:nvPr/>
        </p:nvGrpSpPr>
        <p:grpSpPr>
          <a:xfrm>
            <a:off x="1360856" y="3793801"/>
            <a:ext cx="2058724" cy="849463"/>
            <a:chOff x="1166446" y="2981817"/>
            <a:chExt cx="2058724" cy="849463"/>
          </a:xfrm>
        </p:grpSpPr>
        <p:sp>
          <p:nvSpPr>
            <p:cNvPr id="72" name="TextBox 71">
              <a:extLst>
                <a:ext uri="{FF2B5EF4-FFF2-40B4-BE49-F238E27FC236}">
                  <a16:creationId xmlns:a16="http://schemas.microsoft.com/office/drawing/2014/main" id="{0BD9DD31-689A-4AA5-9697-843F372C8CB1}"/>
                </a:ext>
              </a:extLst>
            </p:cNvPr>
            <p:cNvSpPr txBox="1"/>
            <p:nvPr/>
          </p:nvSpPr>
          <p:spPr>
            <a:xfrm>
              <a:off x="1279366" y="2981817"/>
              <a:ext cx="1945804"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Secure &amp;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well managed</a:t>
              </a:r>
            </a:p>
          </p:txBody>
        </p:sp>
        <p:cxnSp>
          <p:nvCxnSpPr>
            <p:cNvPr id="73" name="Straight Connector 72">
              <a:extLst>
                <a:ext uri="{FF2B5EF4-FFF2-40B4-BE49-F238E27FC236}">
                  <a16:creationId xmlns:a16="http://schemas.microsoft.com/office/drawing/2014/main" id="{EA754A04-090A-477E-9C75-2DB206F8E275}"/>
                </a:ext>
              </a:extLst>
            </p:cNvPr>
            <p:cNvCxnSpPr/>
            <p:nvPr/>
          </p:nvCxnSpPr>
          <p:spPr>
            <a:xfrm>
              <a:off x="1166446" y="310624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5331BD92-6BEA-4D34-8EFE-291347C039A1}"/>
              </a:ext>
            </a:extLst>
          </p:cNvPr>
          <p:cNvGrpSpPr/>
          <p:nvPr/>
        </p:nvGrpSpPr>
        <p:grpSpPr>
          <a:xfrm>
            <a:off x="1360857" y="5317510"/>
            <a:ext cx="2058724" cy="600609"/>
            <a:chOff x="1166446" y="4420547"/>
            <a:chExt cx="2630499" cy="600609"/>
          </a:xfrm>
        </p:grpSpPr>
        <p:sp>
          <p:nvSpPr>
            <p:cNvPr id="75" name="TextBox 74">
              <a:extLst>
                <a:ext uri="{FF2B5EF4-FFF2-40B4-BE49-F238E27FC236}">
                  <a16:creationId xmlns:a16="http://schemas.microsoft.com/office/drawing/2014/main" id="{F949BABB-667C-4CCF-B091-F960BB5398BD}"/>
                </a:ext>
              </a:extLst>
            </p:cNvPr>
            <p:cNvSpPr txBox="1"/>
            <p:nvPr/>
          </p:nvSpPr>
          <p:spPr>
            <a:xfrm>
              <a:off x="1235523" y="4423120"/>
              <a:ext cx="2561422"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Cost effective</a:t>
              </a:r>
            </a:p>
          </p:txBody>
        </p:sp>
        <p:cxnSp>
          <p:nvCxnSpPr>
            <p:cNvPr id="76" name="Straight Connector 75">
              <a:extLst>
                <a:ext uri="{FF2B5EF4-FFF2-40B4-BE49-F238E27FC236}">
                  <a16:creationId xmlns:a16="http://schemas.microsoft.com/office/drawing/2014/main" id="{9CFE909B-7793-4E0D-BA4F-B956FFEDAC14}"/>
                </a:ext>
              </a:extLst>
            </p:cNvPr>
            <p:cNvCxnSpPr/>
            <p:nvPr/>
          </p:nvCxnSpPr>
          <p:spPr>
            <a:xfrm>
              <a:off x="1166446" y="442054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3" name="money_2" title="Icon of a dollar sign with an arrow around it pointing clockwise">
            <a:extLst>
              <a:ext uri="{FF2B5EF4-FFF2-40B4-BE49-F238E27FC236}">
                <a16:creationId xmlns:a16="http://schemas.microsoft.com/office/drawing/2014/main" id="{E7BF1ED7-B185-4CC5-8F43-34705B9F015B}"/>
              </a:ext>
            </a:extLst>
          </p:cNvPr>
          <p:cNvSpPr>
            <a:spLocks noChangeAspect="1" noEditPoints="1"/>
          </p:cNvSpPr>
          <p:nvPr/>
        </p:nvSpPr>
        <p:spPr bwMode="auto">
          <a:xfrm>
            <a:off x="579910" y="5267993"/>
            <a:ext cx="616595" cy="65012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4" name="document_6" title="Icon of a document with a padlock in the lower right corner">
            <a:extLst>
              <a:ext uri="{FF2B5EF4-FFF2-40B4-BE49-F238E27FC236}">
                <a16:creationId xmlns:a16="http://schemas.microsoft.com/office/drawing/2014/main" id="{0B2D6BFA-F665-4CA9-9E74-89FE30CF8E90}"/>
              </a:ext>
            </a:extLst>
          </p:cNvPr>
          <p:cNvSpPr>
            <a:spLocks noChangeAspect="1" noEditPoints="1"/>
          </p:cNvSpPr>
          <p:nvPr/>
        </p:nvSpPr>
        <p:spPr bwMode="auto">
          <a:xfrm>
            <a:off x="666014" y="3933995"/>
            <a:ext cx="444387" cy="555484"/>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nvGrpSpPr>
          <p:cNvPr id="95" name="Group 94">
            <a:extLst>
              <a:ext uri="{FF2B5EF4-FFF2-40B4-BE49-F238E27FC236}">
                <a16:creationId xmlns:a16="http://schemas.microsoft.com/office/drawing/2014/main" id="{295F2BEF-EA33-4BD9-A7DE-1323695755FF}"/>
              </a:ext>
            </a:extLst>
          </p:cNvPr>
          <p:cNvGrpSpPr/>
          <p:nvPr/>
        </p:nvGrpSpPr>
        <p:grpSpPr>
          <a:xfrm>
            <a:off x="505140" y="1226557"/>
            <a:ext cx="766134" cy="600609"/>
            <a:chOff x="4807116" y="2091494"/>
            <a:chExt cx="1435589" cy="1125425"/>
          </a:xfrm>
        </p:grpSpPr>
        <p:sp>
          <p:nvSpPr>
            <p:cNvPr id="96" name="network_3" title="Icon of a server connected to a network">
              <a:extLst>
                <a:ext uri="{FF2B5EF4-FFF2-40B4-BE49-F238E27FC236}">
                  <a16:creationId xmlns:a16="http://schemas.microsoft.com/office/drawing/2014/main" id="{B621788C-AC58-486F-B685-BD472D0B8C15}"/>
                </a:ext>
              </a:extLst>
            </p:cNvPr>
            <p:cNvSpPr>
              <a:spLocks noChangeAspect="1" noEditPoints="1"/>
            </p:cNvSpPr>
            <p:nvPr/>
          </p:nvSpPr>
          <p:spPr bwMode="auto">
            <a:xfrm>
              <a:off x="4807116" y="20989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97" name="network_3" title="Icon of a server connected to a network">
              <a:extLst>
                <a:ext uri="{FF2B5EF4-FFF2-40B4-BE49-F238E27FC236}">
                  <a16:creationId xmlns:a16="http://schemas.microsoft.com/office/drawing/2014/main" id="{679C0A19-6256-4770-AA87-373DBA4E5AA9}"/>
                </a:ext>
              </a:extLst>
            </p:cNvPr>
            <p:cNvSpPr>
              <a:spLocks noChangeAspect="1" noEditPoints="1"/>
            </p:cNvSpPr>
            <p:nvPr/>
          </p:nvSpPr>
          <p:spPr bwMode="auto">
            <a:xfrm>
              <a:off x="5658637" y="20914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98" name="network_3" title="Icon of a server connected to a network">
              <a:extLst>
                <a:ext uri="{FF2B5EF4-FFF2-40B4-BE49-F238E27FC236}">
                  <a16:creationId xmlns:a16="http://schemas.microsoft.com/office/drawing/2014/main" id="{991FAF17-9501-4659-A1BB-2597BA64E443}"/>
                </a:ext>
              </a:extLst>
            </p:cNvPr>
            <p:cNvSpPr>
              <a:spLocks noChangeAspect="1" noEditPoints="1"/>
            </p:cNvSpPr>
            <p:nvPr/>
          </p:nvSpPr>
          <p:spPr bwMode="auto">
            <a:xfrm rot="10800000">
              <a:off x="5231943" y="2610813"/>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99" name="Rectangle 98">
            <a:extLst>
              <a:ext uri="{FF2B5EF4-FFF2-40B4-BE49-F238E27FC236}">
                <a16:creationId xmlns:a16="http://schemas.microsoft.com/office/drawing/2014/main" id="{A0BB8803-D303-4F57-BCC4-96CB8326015A}"/>
              </a:ext>
            </a:extLst>
          </p:cNvPr>
          <p:cNvSpPr/>
          <p:nvPr/>
        </p:nvSpPr>
        <p:spPr bwMode="auto">
          <a:xfrm>
            <a:off x="10395" y="2278394"/>
            <a:ext cx="3419579" cy="1190924"/>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4B89F7FC-A7DB-4B47-AC2B-A325B24C0849}"/>
              </a:ext>
            </a:extLst>
          </p:cNvPr>
          <p:cNvGrpSpPr/>
          <p:nvPr/>
        </p:nvGrpSpPr>
        <p:grpSpPr>
          <a:xfrm>
            <a:off x="609953" y="2521467"/>
            <a:ext cx="555510" cy="659041"/>
            <a:chOff x="8531043" y="2315384"/>
            <a:chExt cx="624430" cy="740806"/>
          </a:xfrm>
        </p:grpSpPr>
        <p:sp>
          <p:nvSpPr>
            <p:cNvPr id="78" name="cloud">
              <a:extLst>
                <a:ext uri="{FF2B5EF4-FFF2-40B4-BE49-F238E27FC236}">
                  <a16:creationId xmlns:a16="http://schemas.microsoft.com/office/drawing/2014/main" id="{13A23F43-F9C9-4825-BE06-737B3519EAF3}"/>
                </a:ext>
              </a:extLst>
            </p:cNvPr>
            <p:cNvSpPr>
              <a:spLocks noChangeAspect="1"/>
            </p:cNvSpPr>
            <p:nvPr/>
          </p:nvSpPr>
          <p:spPr bwMode="auto">
            <a:xfrm>
              <a:off x="8531043" y="2315384"/>
              <a:ext cx="624430" cy="39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chemeClr val="bg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sp>
          <p:nvSpPr>
            <p:cNvPr id="79" name="server">
              <a:extLst>
                <a:ext uri="{FF2B5EF4-FFF2-40B4-BE49-F238E27FC236}">
                  <a16:creationId xmlns:a16="http://schemas.microsoft.com/office/drawing/2014/main" id="{426F2CB5-2054-4B2D-872E-624271A98781}"/>
                </a:ext>
              </a:extLst>
            </p:cNvPr>
            <p:cNvSpPr>
              <a:spLocks noChangeAspect="1" noEditPoints="1"/>
            </p:cNvSpPr>
            <p:nvPr/>
          </p:nvSpPr>
          <p:spPr bwMode="auto">
            <a:xfrm>
              <a:off x="8735923" y="2572791"/>
              <a:ext cx="214670" cy="4833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4D6385"/>
            </a:solidFill>
            <a:ln w="19050">
              <a:solidFill>
                <a:schemeClr val="bg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grpSp>
      <p:sp>
        <p:nvSpPr>
          <p:cNvPr id="80" name="TextBox 79">
            <a:extLst>
              <a:ext uri="{FF2B5EF4-FFF2-40B4-BE49-F238E27FC236}">
                <a16:creationId xmlns:a16="http://schemas.microsoft.com/office/drawing/2014/main" id="{0978C1F9-5A59-4B5E-ADAF-6D1D238E7980}"/>
              </a:ext>
            </a:extLst>
          </p:cNvPr>
          <p:cNvSpPr txBox="1"/>
          <p:nvPr/>
        </p:nvSpPr>
        <p:spPr>
          <a:xfrm>
            <a:off x="1514479" y="2576984"/>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Hybrid</a:t>
            </a:r>
          </a:p>
        </p:txBody>
      </p:sp>
      <p:cxnSp>
        <p:nvCxnSpPr>
          <p:cNvPr id="81" name="Straight Connector 80">
            <a:extLst>
              <a:ext uri="{FF2B5EF4-FFF2-40B4-BE49-F238E27FC236}">
                <a16:creationId xmlns:a16="http://schemas.microsoft.com/office/drawing/2014/main" id="{5342901B-0307-43CD-98DC-A099B0C92C08}"/>
              </a:ext>
            </a:extLst>
          </p:cNvPr>
          <p:cNvCxnSpPr/>
          <p:nvPr/>
        </p:nvCxnSpPr>
        <p:spPr>
          <a:xfrm>
            <a:off x="1369751" y="2609515"/>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248FBE21-7F20-443E-B8D6-7EA95CCDA42B}"/>
              </a:ext>
            </a:extLst>
          </p:cNvPr>
          <p:cNvSpPr/>
          <p:nvPr/>
        </p:nvSpPr>
        <p:spPr>
          <a:xfrm>
            <a:off x="4080287" y="4166825"/>
            <a:ext cx="1879250" cy="1255608"/>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algn="ctr" defTabSz="914225">
              <a:lnSpc>
                <a:spcPct val="90000"/>
              </a:lnSpc>
              <a:defRPr/>
            </a:pPr>
            <a:r>
              <a:rPr lang="en-US" sz="1600" dirty="0">
                <a:solidFill>
                  <a:schemeClr val="accent3"/>
                </a:solidFill>
                <a:latin typeface="Segoe UI Semibold" panose="020B0702040204020203" pitchFamily="34" charset="0"/>
                <a:cs typeface="Segoe UI Semibold" panose="020B0702040204020203" pitchFamily="34" charset="0"/>
              </a:rPr>
              <a:t>Edge and disconnected solutions</a:t>
            </a:r>
          </a:p>
        </p:txBody>
      </p:sp>
      <p:sp>
        <p:nvSpPr>
          <p:cNvPr id="31" name="Rectangle 30">
            <a:extLst>
              <a:ext uri="{FF2B5EF4-FFF2-40B4-BE49-F238E27FC236}">
                <a16:creationId xmlns:a16="http://schemas.microsoft.com/office/drawing/2014/main" id="{13AE3988-E1E8-4B25-A9C8-812599BAC5C8}"/>
              </a:ext>
            </a:extLst>
          </p:cNvPr>
          <p:cNvSpPr/>
          <p:nvPr/>
        </p:nvSpPr>
        <p:spPr>
          <a:xfrm>
            <a:off x="6899730" y="4166825"/>
            <a:ext cx="2072040" cy="1255608"/>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algn="ctr" defTabSz="914225">
              <a:lnSpc>
                <a:spcPct val="90000"/>
              </a:lnSpc>
              <a:defRPr/>
            </a:pPr>
            <a:r>
              <a:rPr lang="en-US" sz="1600" dirty="0">
                <a:solidFill>
                  <a:schemeClr val="accent3"/>
                </a:solidFill>
                <a:latin typeface="Segoe UI Semibold" panose="020B0702040204020203" pitchFamily="34" charset="0"/>
                <a:cs typeface="Segoe UI Semibold" panose="020B0702040204020203" pitchFamily="34" charset="0"/>
              </a:rPr>
              <a:t>Cloud applications to meet varied regulations</a:t>
            </a:r>
          </a:p>
        </p:txBody>
      </p:sp>
      <p:sp>
        <p:nvSpPr>
          <p:cNvPr id="32" name="Rectangle 31">
            <a:extLst>
              <a:ext uri="{FF2B5EF4-FFF2-40B4-BE49-F238E27FC236}">
                <a16:creationId xmlns:a16="http://schemas.microsoft.com/office/drawing/2014/main" id="{065ADEE6-AB6E-43C5-BBE5-5CA05C641DBA}"/>
              </a:ext>
            </a:extLst>
          </p:cNvPr>
          <p:cNvSpPr/>
          <p:nvPr/>
        </p:nvSpPr>
        <p:spPr>
          <a:xfrm>
            <a:off x="9732840" y="4166825"/>
            <a:ext cx="1879250" cy="1255608"/>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t"/>
          <a:lstStyle/>
          <a:p>
            <a:pPr algn="ctr" defTabSz="914225">
              <a:lnSpc>
                <a:spcPct val="90000"/>
              </a:lnSpc>
              <a:defRPr/>
            </a:pPr>
            <a:r>
              <a:rPr lang="en-US" sz="1600" dirty="0">
                <a:solidFill>
                  <a:schemeClr val="accent3"/>
                </a:solidFill>
                <a:latin typeface="Segoe UI Semibold" panose="020B0702040204020203" pitchFamily="34" charset="0"/>
                <a:cs typeface="Segoe UI Semibold" panose="020B0702040204020203" pitchFamily="34" charset="0"/>
              </a:rPr>
              <a:t>Cloud application </a:t>
            </a:r>
          </a:p>
          <a:p>
            <a:pPr algn="ctr" defTabSz="914225">
              <a:lnSpc>
                <a:spcPct val="90000"/>
              </a:lnSpc>
              <a:defRPr/>
            </a:pPr>
            <a:r>
              <a:rPr lang="en-US" sz="1600" dirty="0">
                <a:solidFill>
                  <a:schemeClr val="accent3"/>
                </a:solidFill>
                <a:latin typeface="Segoe UI Semibold" panose="020B0702040204020203" pitchFamily="34" charset="0"/>
                <a:cs typeface="Segoe UI Semibold" panose="020B0702040204020203" pitchFamily="34" charset="0"/>
              </a:rPr>
              <a:t>model on-premises</a:t>
            </a:r>
          </a:p>
        </p:txBody>
      </p:sp>
      <p:grpSp>
        <p:nvGrpSpPr>
          <p:cNvPr id="35" name="Group 34">
            <a:extLst>
              <a:ext uri="{FF2B5EF4-FFF2-40B4-BE49-F238E27FC236}">
                <a16:creationId xmlns:a16="http://schemas.microsoft.com/office/drawing/2014/main" id="{B2CF9834-1855-4A6E-A7FB-C03AA7412360}"/>
              </a:ext>
            </a:extLst>
          </p:cNvPr>
          <p:cNvGrpSpPr/>
          <p:nvPr/>
        </p:nvGrpSpPr>
        <p:grpSpPr>
          <a:xfrm>
            <a:off x="4336413" y="2582349"/>
            <a:ext cx="1320421" cy="969463"/>
            <a:chOff x="3255963" y="4467225"/>
            <a:chExt cx="1935162" cy="1420812"/>
          </a:xfrm>
        </p:grpSpPr>
        <p:sp>
          <p:nvSpPr>
            <p:cNvPr id="36" name="Oval 5">
              <a:extLst>
                <a:ext uri="{FF2B5EF4-FFF2-40B4-BE49-F238E27FC236}">
                  <a16:creationId xmlns:a16="http://schemas.microsoft.com/office/drawing/2014/main" id="{7D309C54-190D-429B-A6C1-7B5E126AAB8D}"/>
                </a:ext>
              </a:extLst>
            </p:cNvPr>
            <p:cNvSpPr>
              <a:spLocks noChangeArrowheads="1"/>
            </p:cNvSpPr>
            <p:nvPr/>
          </p:nvSpPr>
          <p:spPr bwMode="auto">
            <a:xfrm>
              <a:off x="3362325" y="4573588"/>
              <a:ext cx="249238" cy="249237"/>
            </a:xfrm>
            <a:prstGeom prst="ellipse">
              <a:avLst/>
            </a:prstGeom>
            <a:noFill/>
            <a:ln w="254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FFFFFF"/>
                </a:solidFill>
                <a:latin typeface="Segoe UI"/>
              </a:endParaRPr>
            </a:p>
          </p:txBody>
        </p:sp>
        <p:sp>
          <p:nvSpPr>
            <p:cNvPr id="37" name="Oval 6">
              <a:extLst>
                <a:ext uri="{FF2B5EF4-FFF2-40B4-BE49-F238E27FC236}">
                  <a16:creationId xmlns:a16="http://schemas.microsoft.com/office/drawing/2014/main" id="{292D14DC-126F-4F43-B21D-7A8AA934C5C2}"/>
                </a:ext>
              </a:extLst>
            </p:cNvPr>
            <p:cNvSpPr>
              <a:spLocks noChangeArrowheads="1"/>
            </p:cNvSpPr>
            <p:nvPr/>
          </p:nvSpPr>
          <p:spPr bwMode="auto">
            <a:xfrm>
              <a:off x="3255963" y="4467225"/>
              <a:ext cx="460375" cy="461962"/>
            </a:xfrm>
            <a:prstGeom prst="ellipse">
              <a:avLst/>
            </a:prstGeom>
            <a:noFill/>
            <a:ln w="254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FFFFFF"/>
                </a:solidFill>
                <a:latin typeface="Segoe UI"/>
              </a:endParaRPr>
            </a:p>
          </p:txBody>
        </p:sp>
        <p:sp>
          <p:nvSpPr>
            <p:cNvPr id="38" name="Oval 7">
              <a:extLst>
                <a:ext uri="{FF2B5EF4-FFF2-40B4-BE49-F238E27FC236}">
                  <a16:creationId xmlns:a16="http://schemas.microsoft.com/office/drawing/2014/main" id="{D5286054-6330-4DA8-8523-F72EB55773BB}"/>
                </a:ext>
              </a:extLst>
            </p:cNvPr>
            <p:cNvSpPr>
              <a:spLocks noChangeArrowheads="1"/>
            </p:cNvSpPr>
            <p:nvPr/>
          </p:nvSpPr>
          <p:spPr bwMode="auto">
            <a:xfrm>
              <a:off x="4335463" y="4605338"/>
              <a:ext cx="185738" cy="185737"/>
            </a:xfrm>
            <a:prstGeom prst="ellipse">
              <a:avLst/>
            </a:prstGeom>
            <a:noFill/>
            <a:ln w="254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FFFFFF"/>
                </a:solidFill>
                <a:latin typeface="Segoe UI"/>
              </a:endParaRPr>
            </a:p>
          </p:txBody>
        </p:sp>
        <p:sp>
          <p:nvSpPr>
            <p:cNvPr id="39" name="Oval 8">
              <a:extLst>
                <a:ext uri="{FF2B5EF4-FFF2-40B4-BE49-F238E27FC236}">
                  <a16:creationId xmlns:a16="http://schemas.microsoft.com/office/drawing/2014/main" id="{45577C6B-41E3-42A0-87D4-26B74831A005}"/>
                </a:ext>
              </a:extLst>
            </p:cNvPr>
            <p:cNvSpPr>
              <a:spLocks noChangeArrowheads="1"/>
            </p:cNvSpPr>
            <p:nvPr/>
          </p:nvSpPr>
          <p:spPr bwMode="auto">
            <a:xfrm>
              <a:off x="4257675" y="4527550"/>
              <a:ext cx="341313" cy="341312"/>
            </a:xfrm>
            <a:prstGeom prst="ellipse">
              <a:avLst/>
            </a:prstGeom>
            <a:noFill/>
            <a:ln w="254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FFFFFF"/>
                </a:solidFill>
                <a:latin typeface="Segoe UI"/>
              </a:endParaRPr>
            </a:p>
          </p:txBody>
        </p:sp>
        <p:sp>
          <p:nvSpPr>
            <p:cNvPr id="40" name="Freeform 9">
              <a:extLst>
                <a:ext uri="{FF2B5EF4-FFF2-40B4-BE49-F238E27FC236}">
                  <a16:creationId xmlns:a16="http://schemas.microsoft.com/office/drawing/2014/main" id="{777EF02B-ED06-432E-A3FA-B773BA19B079}"/>
                </a:ext>
              </a:extLst>
            </p:cNvPr>
            <p:cNvSpPr>
              <a:spLocks/>
            </p:cNvSpPr>
            <p:nvPr/>
          </p:nvSpPr>
          <p:spPr bwMode="auto">
            <a:xfrm>
              <a:off x="4470400" y="4833938"/>
              <a:ext cx="520700" cy="517525"/>
            </a:xfrm>
            <a:custGeom>
              <a:avLst/>
              <a:gdLst>
                <a:gd name="T0" fmla="*/ 0 w 182"/>
                <a:gd name="T1" fmla="*/ 40 h 180"/>
                <a:gd name="T2" fmla="*/ 65 w 182"/>
                <a:gd name="T3" fmla="*/ 0 h 180"/>
                <a:gd name="T4" fmla="*/ 182 w 182"/>
                <a:gd name="T5" fmla="*/ 138 h 180"/>
                <a:gd name="T6" fmla="*/ 117 w 182"/>
                <a:gd name="T7" fmla="*/ 180 h 180"/>
                <a:gd name="T8" fmla="*/ 0 w 182"/>
                <a:gd name="T9" fmla="*/ 40 h 180"/>
              </a:gdLst>
              <a:ahLst/>
              <a:cxnLst>
                <a:cxn ang="0">
                  <a:pos x="T0" y="T1"/>
                </a:cxn>
                <a:cxn ang="0">
                  <a:pos x="T2" y="T3"/>
                </a:cxn>
                <a:cxn ang="0">
                  <a:pos x="T4" y="T5"/>
                </a:cxn>
                <a:cxn ang="0">
                  <a:pos x="T6" y="T7"/>
                </a:cxn>
                <a:cxn ang="0">
                  <a:pos x="T8" y="T9"/>
                </a:cxn>
              </a:cxnLst>
              <a:rect l="0" t="0" r="r" b="b"/>
              <a:pathLst>
                <a:path w="182" h="180">
                  <a:moveTo>
                    <a:pt x="0" y="40"/>
                  </a:moveTo>
                  <a:cubicBezTo>
                    <a:pt x="0" y="40"/>
                    <a:pt x="43" y="34"/>
                    <a:pt x="65" y="0"/>
                  </a:cubicBezTo>
                  <a:cubicBezTo>
                    <a:pt x="182" y="138"/>
                    <a:pt x="182" y="138"/>
                    <a:pt x="182" y="138"/>
                  </a:cubicBezTo>
                  <a:cubicBezTo>
                    <a:pt x="182" y="138"/>
                    <a:pt x="141" y="137"/>
                    <a:pt x="117" y="180"/>
                  </a:cubicBezTo>
                  <a:lnTo>
                    <a:pt x="0" y="40"/>
                  </a:lnTo>
                  <a:close/>
                </a:path>
              </a:pathLst>
            </a:custGeom>
            <a:noFill/>
            <a:ln w="254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FFFFFF"/>
                </a:solidFill>
                <a:latin typeface="Segoe UI"/>
              </a:endParaRPr>
            </a:p>
          </p:txBody>
        </p:sp>
        <p:sp>
          <p:nvSpPr>
            <p:cNvPr id="41" name="Freeform 10">
              <a:extLst>
                <a:ext uri="{FF2B5EF4-FFF2-40B4-BE49-F238E27FC236}">
                  <a16:creationId xmlns:a16="http://schemas.microsoft.com/office/drawing/2014/main" id="{BFA503F4-AD33-43FB-95AE-63A819AFD7A1}"/>
                </a:ext>
              </a:extLst>
            </p:cNvPr>
            <p:cNvSpPr>
              <a:spLocks/>
            </p:cNvSpPr>
            <p:nvPr/>
          </p:nvSpPr>
          <p:spPr bwMode="auto">
            <a:xfrm>
              <a:off x="3771900" y="4559300"/>
              <a:ext cx="431800" cy="287337"/>
            </a:xfrm>
            <a:custGeom>
              <a:avLst/>
              <a:gdLst>
                <a:gd name="T0" fmla="*/ 0 w 151"/>
                <a:gd name="T1" fmla="*/ 100 h 100"/>
                <a:gd name="T2" fmla="*/ 0 w 151"/>
                <a:gd name="T3" fmla="*/ 0 h 100"/>
                <a:gd name="T4" fmla="*/ 150 w 151"/>
                <a:gd name="T5" fmla="*/ 9 h 100"/>
                <a:gd name="T6" fmla="*/ 151 w 151"/>
                <a:gd name="T7" fmla="*/ 88 h 100"/>
                <a:gd name="T8" fmla="*/ 0 w 151"/>
                <a:gd name="T9" fmla="*/ 100 h 100"/>
              </a:gdLst>
              <a:ahLst/>
              <a:cxnLst>
                <a:cxn ang="0">
                  <a:pos x="T0" y="T1"/>
                </a:cxn>
                <a:cxn ang="0">
                  <a:pos x="T2" y="T3"/>
                </a:cxn>
                <a:cxn ang="0">
                  <a:pos x="T4" y="T5"/>
                </a:cxn>
                <a:cxn ang="0">
                  <a:pos x="T6" y="T7"/>
                </a:cxn>
                <a:cxn ang="0">
                  <a:pos x="T8" y="T9"/>
                </a:cxn>
              </a:cxnLst>
              <a:rect l="0" t="0" r="r" b="b"/>
              <a:pathLst>
                <a:path w="151" h="100">
                  <a:moveTo>
                    <a:pt x="0" y="100"/>
                  </a:moveTo>
                  <a:cubicBezTo>
                    <a:pt x="0" y="100"/>
                    <a:pt x="22" y="47"/>
                    <a:pt x="0" y="0"/>
                  </a:cubicBezTo>
                  <a:cubicBezTo>
                    <a:pt x="150" y="9"/>
                    <a:pt x="150" y="9"/>
                    <a:pt x="150" y="9"/>
                  </a:cubicBezTo>
                  <a:cubicBezTo>
                    <a:pt x="150" y="9"/>
                    <a:pt x="129" y="51"/>
                    <a:pt x="151" y="88"/>
                  </a:cubicBezTo>
                  <a:lnTo>
                    <a:pt x="0" y="100"/>
                  </a:lnTo>
                  <a:close/>
                </a:path>
              </a:pathLst>
            </a:custGeom>
            <a:noFill/>
            <a:ln w="254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FFFFFF"/>
                </a:solidFill>
                <a:latin typeface="Segoe UI"/>
              </a:endParaRPr>
            </a:p>
          </p:txBody>
        </p:sp>
        <p:sp>
          <p:nvSpPr>
            <p:cNvPr id="42" name="Freeform 11">
              <a:extLst>
                <a:ext uri="{FF2B5EF4-FFF2-40B4-BE49-F238E27FC236}">
                  <a16:creationId xmlns:a16="http://schemas.microsoft.com/office/drawing/2014/main" id="{199E2C9C-CBC9-4E1D-B7E9-6A4FF556ECE8}"/>
                </a:ext>
              </a:extLst>
            </p:cNvPr>
            <p:cNvSpPr>
              <a:spLocks/>
            </p:cNvSpPr>
            <p:nvPr/>
          </p:nvSpPr>
          <p:spPr bwMode="auto">
            <a:xfrm>
              <a:off x="3422650" y="4911725"/>
              <a:ext cx="614363" cy="519112"/>
            </a:xfrm>
            <a:custGeom>
              <a:avLst/>
              <a:gdLst>
                <a:gd name="T0" fmla="*/ 0 w 215"/>
                <a:gd name="T1" fmla="*/ 40 h 181"/>
                <a:gd name="T2" fmla="*/ 107 w 215"/>
                <a:gd name="T3" fmla="*/ 0 h 181"/>
                <a:gd name="T4" fmla="*/ 185 w 215"/>
                <a:gd name="T5" fmla="*/ 132 h 181"/>
                <a:gd name="T6" fmla="*/ 215 w 215"/>
                <a:gd name="T7" fmla="*/ 132 h 181"/>
                <a:gd name="T8" fmla="*/ 215 w 215"/>
                <a:gd name="T9" fmla="*/ 181 h 181"/>
                <a:gd name="T10" fmla="*/ 9 w 215"/>
                <a:gd name="T11" fmla="*/ 181 h 181"/>
                <a:gd name="T12" fmla="*/ 9 w 215"/>
                <a:gd name="T13" fmla="*/ 137 h 181"/>
                <a:gd name="T14" fmla="*/ 39 w 215"/>
                <a:gd name="T15" fmla="*/ 137 h 181"/>
                <a:gd name="T16" fmla="*/ 0 w 215"/>
                <a:gd name="T17"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5" h="181">
                  <a:moveTo>
                    <a:pt x="0" y="40"/>
                  </a:moveTo>
                  <a:cubicBezTo>
                    <a:pt x="0" y="40"/>
                    <a:pt x="62" y="43"/>
                    <a:pt x="107" y="0"/>
                  </a:cubicBezTo>
                  <a:cubicBezTo>
                    <a:pt x="185" y="132"/>
                    <a:pt x="185" y="132"/>
                    <a:pt x="185" y="132"/>
                  </a:cubicBezTo>
                  <a:cubicBezTo>
                    <a:pt x="215" y="132"/>
                    <a:pt x="215" y="132"/>
                    <a:pt x="215" y="132"/>
                  </a:cubicBezTo>
                  <a:cubicBezTo>
                    <a:pt x="215" y="181"/>
                    <a:pt x="215" y="181"/>
                    <a:pt x="215" y="181"/>
                  </a:cubicBezTo>
                  <a:cubicBezTo>
                    <a:pt x="9" y="181"/>
                    <a:pt x="9" y="181"/>
                    <a:pt x="9" y="181"/>
                  </a:cubicBezTo>
                  <a:cubicBezTo>
                    <a:pt x="9" y="137"/>
                    <a:pt x="9" y="137"/>
                    <a:pt x="9" y="137"/>
                  </a:cubicBezTo>
                  <a:cubicBezTo>
                    <a:pt x="39" y="137"/>
                    <a:pt x="39" y="137"/>
                    <a:pt x="39" y="137"/>
                  </a:cubicBezTo>
                  <a:lnTo>
                    <a:pt x="0" y="40"/>
                  </a:lnTo>
                  <a:close/>
                </a:path>
              </a:pathLst>
            </a:custGeom>
            <a:noFill/>
            <a:ln w="254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FFFFFF"/>
                </a:solidFill>
                <a:latin typeface="Segoe UI"/>
              </a:endParaRPr>
            </a:p>
          </p:txBody>
        </p:sp>
        <p:sp>
          <p:nvSpPr>
            <p:cNvPr id="43" name="Freeform 12">
              <a:extLst>
                <a:ext uri="{FF2B5EF4-FFF2-40B4-BE49-F238E27FC236}">
                  <a16:creationId xmlns:a16="http://schemas.microsoft.com/office/drawing/2014/main" id="{3E21BDF5-2B4E-49E5-BA4A-AECA481EC641}"/>
                </a:ext>
              </a:extLst>
            </p:cNvPr>
            <p:cNvSpPr>
              <a:spLocks/>
            </p:cNvSpPr>
            <p:nvPr/>
          </p:nvSpPr>
          <p:spPr bwMode="auto">
            <a:xfrm>
              <a:off x="3333750" y="5514975"/>
              <a:ext cx="1857375" cy="373062"/>
            </a:xfrm>
            <a:custGeom>
              <a:avLst/>
              <a:gdLst>
                <a:gd name="T0" fmla="*/ 119 w 1170"/>
                <a:gd name="T1" fmla="*/ 0 h 235"/>
                <a:gd name="T2" fmla="*/ 416 w 1170"/>
                <a:gd name="T3" fmla="*/ 0 h 235"/>
                <a:gd name="T4" fmla="*/ 416 w 1170"/>
                <a:gd name="T5" fmla="*/ 70 h 235"/>
                <a:gd name="T6" fmla="*/ 481 w 1170"/>
                <a:gd name="T7" fmla="*/ 70 h 235"/>
                <a:gd name="T8" fmla="*/ 481 w 1170"/>
                <a:gd name="T9" fmla="*/ 172 h 235"/>
                <a:gd name="T10" fmla="*/ 1170 w 1170"/>
                <a:gd name="T11" fmla="*/ 172 h 235"/>
                <a:gd name="T12" fmla="*/ 1170 w 1170"/>
                <a:gd name="T13" fmla="*/ 235 h 235"/>
                <a:gd name="T14" fmla="*/ 0 w 1170"/>
                <a:gd name="T15" fmla="*/ 235 h 235"/>
                <a:gd name="T16" fmla="*/ 0 w 1170"/>
                <a:gd name="T17" fmla="*/ 181 h 235"/>
                <a:gd name="T18" fmla="*/ 45 w 1170"/>
                <a:gd name="T19" fmla="*/ 181 h 235"/>
                <a:gd name="T20" fmla="*/ 45 w 1170"/>
                <a:gd name="T21" fmla="*/ 88 h 235"/>
                <a:gd name="T22" fmla="*/ 113 w 1170"/>
                <a:gd name="T23" fmla="*/ 88 h 235"/>
                <a:gd name="T24" fmla="*/ 119 w 1170"/>
                <a:gd name="T25"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0" h="235">
                  <a:moveTo>
                    <a:pt x="119" y="0"/>
                  </a:moveTo>
                  <a:lnTo>
                    <a:pt x="416" y="0"/>
                  </a:lnTo>
                  <a:lnTo>
                    <a:pt x="416" y="70"/>
                  </a:lnTo>
                  <a:lnTo>
                    <a:pt x="481" y="70"/>
                  </a:lnTo>
                  <a:lnTo>
                    <a:pt x="481" y="172"/>
                  </a:lnTo>
                  <a:lnTo>
                    <a:pt x="1170" y="172"/>
                  </a:lnTo>
                  <a:lnTo>
                    <a:pt x="1170" y="235"/>
                  </a:lnTo>
                  <a:lnTo>
                    <a:pt x="0" y="235"/>
                  </a:lnTo>
                  <a:lnTo>
                    <a:pt x="0" y="181"/>
                  </a:lnTo>
                  <a:lnTo>
                    <a:pt x="45" y="181"/>
                  </a:lnTo>
                  <a:lnTo>
                    <a:pt x="45" y="88"/>
                  </a:lnTo>
                  <a:lnTo>
                    <a:pt x="113" y="88"/>
                  </a:lnTo>
                  <a:lnTo>
                    <a:pt x="119" y="0"/>
                  </a:lnTo>
                  <a:close/>
                </a:path>
              </a:pathLst>
            </a:custGeom>
            <a:noFill/>
            <a:ln w="254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FFFFFF"/>
                </a:solidFill>
                <a:latin typeface="Segoe UI"/>
              </a:endParaRPr>
            </a:p>
          </p:txBody>
        </p:sp>
        <p:sp>
          <p:nvSpPr>
            <p:cNvPr id="44" name="Freeform 13">
              <a:extLst>
                <a:ext uri="{FF2B5EF4-FFF2-40B4-BE49-F238E27FC236}">
                  <a16:creationId xmlns:a16="http://schemas.microsoft.com/office/drawing/2014/main" id="{45E8F10F-AF50-4E70-9B65-954BB12C8647}"/>
                </a:ext>
              </a:extLst>
            </p:cNvPr>
            <p:cNvSpPr>
              <a:spLocks/>
            </p:cNvSpPr>
            <p:nvPr/>
          </p:nvSpPr>
          <p:spPr bwMode="auto">
            <a:xfrm>
              <a:off x="4873625" y="5305425"/>
              <a:ext cx="252413" cy="387350"/>
            </a:xfrm>
            <a:custGeom>
              <a:avLst/>
              <a:gdLst>
                <a:gd name="T0" fmla="*/ 88 w 88"/>
                <a:gd name="T1" fmla="*/ 44 h 135"/>
                <a:gd name="T2" fmla="*/ 44 w 88"/>
                <a:gd name="T3" fmla="*/ 0 h 135"/>
                <a:gd name="T4" fmla="*/ 0 w 88"/>
                <a:gd name="T5" fmla="*/ 44 h 135"/>
                <a:gd name="T6" fmla="*/ 24 w 88"/>
                <a:gd name="T7" fmla="*/ 79 h 135"/>
                <a:gd name="T8" fmla="*/ 25 w 88"/>
                <a:gd name="T9" fmla="*/ 115 h 135"/>
                <a:gd name="T10" fmla="*/ 37 w 88"/>
                <a:gd name="T11" fmla="*/ 115 h 135"/>
                <a:gd name="T12" fmla="*/ 44 w 88"/>
                <a:gd name="T13" fmla="*/ 135 h 135"/>
                <a:gd name="T14" fmla="*/ 53 w 88"/>
                <a:gd name="T15" fmla="*/ 115 h 135"/>
                <a:gd name="T16" fmla="*/ 68 w 88"/>
                <a:gd name="T17" fmla="*/ 115 h 135"/>
                <a:gd name="T18" fmla="*/ 68 w 88"/>
                <a:gd name="T19" fmla="*/ 81 h 135"/>
                <a:gd name="T20" fmla="*/ 88 w 88"/>
                <a:gd name="T21" fmla="*/ 4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135">
                  <a:moveTo>
                    <a:pt x="88" y="44"/>
                  </a:moveTo>
                  <a:cubicBezTo>
                    <a:pt x="88" y="20"/>
                    <a:pt x="68" y="0"/>
                    <a:pt x="44" y="0"/>
                  </a:cubicBezTo>
                  <a:cubicBezTo>
                    <a:pt x="20" y="0"/>
                    <a:pt x="0" y="20"/>
                    <a:pt x="0" y="44"/>
                  </a:cubicBezTo>
                  <a:cubicBezTo>
                    <a:pt x="0" y="59"/>
                    <a:pt x="11" y="74"/>
                    <a:pt x="24" y="79"/>
                  </a:cubicBezTo>
                  <a:cubicBezTo>
                    <a:pt x="25" y="115"/>
                    <a:pt x="25" y="115"/>
                    <a:pt x="25" y="115"/>
                  </a:cubicBezTo>
                  <a:cubicBezTo>
                    <a:pt x="37" y="115"/>
                    <a:pt x="37" y="115"/>
                    <a:pt x="37" y="115"/>
                  </a:cubicBezTo>
                  <a:cubicBezTo>
                    <a:pt x="44" y="135"/>
                    <a:pt x="44" y="135"/>
                    <a:pt x="44" y="135"/>
                  </a:cubicBezTo>
                  <a:cubicBezTo>
                    <a:pt x="53" y="115"/>
                    <a:pt x="53" y="115"/>
                    <a:pt x="53" y="115"/>
                  </a:cubicBezTo>
                  <a:cubicBezTo>
                    <a:pt x="68" y="115"/>
                    <a:pt x="68" y="115"/>
                    <a:pt x="68" y="115"/>
                  </a:cubicBezTo>
                  <a:cubicBezTo>
                    <a:pt x="68" y="81"/>
                    <a:pt x="68" y="81"/>
                    <a:pt x="68" y="81"/>
                  </a:cubicBezTo>
                  <a:cubicBezTo>
                    <a:pt x="80" y="73"/>
                    <a:pt x="88" y="59"/>
                    <a:pt x="88" y="44"/>
                  </a:cubicBezTo>
                  <a:close/>
                </a:path>
              </a:pathLst>
            </a:custGeom>
            <a:noFill/>
            <a:ln w="25400" cap="rnd">
              <a:solidFill>
                <a:schemeClr val="accent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FFFFFF"/>
                </a:solidFill>
                <a:latin typeface="Segoe UI"/>
              </a:endParaRPr>
            </a:p>
          </p:txBody>
        </p:sp>
      </p:grpSp>
      <p:grpSp>
        <p:nvGrpSpPr>
          <p:cNvPr id="47" name="Group 46">
            <a:extLst>
              <a:ext uri="{FF2B5EF4-FFF2-40B4-BE49-F238E27FC236}">
                <a16:creationId xmlns:a16="http://schemas.microsoft.com/office/drawing/2014/main" id="{ACD2A5E1-F14A-4E25-817F-617AC57D7409}"/>
              </a:ext>
            </a:extLst>
          </p:cNvPr>
          <p:cNvGrpSpPr>
            <a:grpSpLocks noChangeAspect="1"/>
          </p:cNvGrpSpPr>
          <p:nvPr/>
        </p:nvGrpSpPr>
        <p:grpSpPr>
          <a:xfrm>
            <a:off x="7557337" y="2423874"/>
            <a:ext cx="830100" cy="1286413"/>
            <a:chOff x="7621675" y="431686"/>
            <a:chExt cx="864158" cy="1339194"/>
          </a:xfrm>
        </p:grpSpPr>
        <p:sp>
          <p:nvSpPr>
            <p:cNvPr id="48" name="Rectangle: Rounded Corners 47">
              <a:extLst>
                <a:ext uri="{FF2B5EF4-FFF2-40B4-BE49-F238E27FC236}">
                  <a16:creationId xmlns:a16="http://schemas.microsoft.com/office/drawing/2014/main" id="{525A74DE-CCD0-4BDB-AE84-4E51738B9B2E}"/>
                </a:ext>
              </a:extLst>
            </p:cNvPr>
            <p:cNvSpPr/>
            <p:nvPr/>
          </p:nvSpPr>
          <p:spPr bwMode="auto">
            <a:xfrm>
              <a:off x="7621675" y="592853"/>
              <a:ext cx="864158" cy="1178027"/>
            </a:xfrm>
            <a:prstGeom prst="roundRect">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ectangle: Rounded Corners 48">
              <a:extLst>
                <a:ext uri="{FF2B5EF4-FFF2-40B4-BE49-F238E27FC236}">
                  <a16:creationId xmlns:a16="http://schemas.microsoft.com/office/drawing/2014/main" id="{BA8BAAE9-DC12-4CAF-BB5B-19D5E216DA30}"/>
                </a:ext>
              </a:extLst>
            </p:cNvPr>
            <p:cNvSpPr/>
            <p:nvPr/>
          </p:nvSpPr>
          <p:spPr bwMode="auto">
            <a:xfrm>
              <a:off x="7815943" y="600406"/>
              <a:ext cx="475622" cy="184220"/>
            </a:xfrm>
            <a:prstGeom prst="roundRect">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Flowchart: Delay 49">
              <a:extLst>
                <a:ext uri="{FF2B5EF4-FFF2-40B4-BE49-F238E27FC236}">
                  <a16:creationId xmlns:a16="http://schemas.microsoft.com/office/drawing/2014/main" id="{461E0D13-FED4-4DD8-8E56-E1B0956DDF30}"/>
                </a:ext>
              </a:extLst>
            </p:cNvPr>
            <p:cNvSpPr/>
            <p:nvPr/>
          </p:nvSpPr>
          <p:spPr bwMode="auto">
            <a:xfrm rot="16200000">
              <a:off x="7966786" y="347635"/>
              <a:ext cx="168718" cy="336819"/>
            </a:xfrm>
            <a:prstGeom prst="flowChartDelay">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51" name="Straight Connector 50">
              <a:extLst>
                <a:ext uri="{FF2B5EF4-FFF2-40B4-BE49-F238E27FC236}">
                  <a16:creationId xmlns:a16="http://schemas.microsoft.com/office/drawing/2014/main" id="{6061EAB7-F5AA-4285-A8F3-9B34818E2DA6}"/>
                </a:ext>
              </a:extLst>
            </p:cNvPr>
            <p:cNvCxnSpPr/>
            <p:nvPr/>
          </p:nvCxnSpPr>
          <p:spPr>
            <a:xfrm>
              <a:off x="7815943" y="1329624"/>
              <a:ext cx="199671" cy="140677"/>
            </a:xfrm>
            <a:prstGeom prst="line">
              <a:avLst/>
            </a:prstGeom>
            <a:ln w="28575" cap="rnd">
              <a:solidFill>
                <a:schemeClr val="accent3"/>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B12607F-8268-427B-A081-0DC17FB54162}"/>
                </a:ext>
              </a:extLst>
            </p:cNvPr>
            <p:cNvCxnSpPr>
              <a:cxnSpLocks noChangeAspect="1"/>
            </p:cNvCxnSpPr>
            <p:nvPr/>
          </p:nvCxnSpPr>
          <p:spPr>
            <a:xfrm flipV="1">
              <a:off x="8015614" y="1048110"/>
              <a:ext cx="263149" cy="405305"/>
            </a:xfrm>
            <a:prstGeom prst="line">
              <a:avLst/>
            </a:prstGeom>
            <a:ln w="28575" cap="rnd">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C9952D8D-63E5-48DB-A64F-346F0FD72111}"/>
              </a:ext>
            </a:extLst>
          </p:cNvPr>
          <p:cNvGrpSpPr/>
          <p:nvPr/>
        </p:nvGrpSpPr>
        <p:grpSpPr>
          <a:xfrm>
            <a:off x="10294149" y="2076073"/>
            <a:ext cx="766744" cy="1560651"/>
            <a:chOff x="5725021" y="1676934"/>
            <a:chExt cx="766275" cy="1559696"/>
          </a:xfrm>
        </p:grpSpPr>
        <p:cxnSp>
          <p:nvCxnSpPr>
            <p:cNvPr id="54" name="Straight Connector 53">
              <a:extLst>
                <a:ext uri="{FF2B5EF4-FFF2-40B4-BE49-F238E27FC236}">
                  <a16:creationId xmlns:a16="http://schemas.microsoft.com/office/drawing/2014/main" id="{78847575-F6FE-4F25-B1D8-1FA827DE4490}"/>
                </a:ext>
              </a:extLst>
            </p:cNvPr>
            <p:cNvCxnSpPr>
              <a:cxnSpLocks/>
            </p:cNvCxnSpPr>
            <p:nvPr/>
          </p:nvCxnSpPr>
          <p:spPr>
            <a:xfrm>
              <a:off x="5984199" y="1676934"/>
              <a:ext cx="0" cy="0"/>
            </a:xfrm>
            <a:prstGeom prst="line">
              <a:avLst/>
            </a:prstGeom>
            <a:ln>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959814A7-E292-4E89-BF79-F24BD32C5D5B}"/>
                </a:ext>
              </a:extLst>
            </p:cNvPr>
            <p:cNvGrpSpPr>
              <a:grpSpLocks noChangeAspect="1"/>
            </p:cNvGrpSpPr>
            <p:nvPr/>
          </p:nvGrpSpPr>
          <p:grpSpPr>
            <a:xfrm>
              <a:off x="5725021" y="2211098"/>
              <a:ext cx="766275" cy="1025532"/>
              <a:chOff x="5743456" y="2250148"/>
              <a:chExt cx="722901" cy="967483"/>
            </a:xfrm>
          </p:grpSpPr>
          <p:sp>
            <p:nvSpPr>
              <p:cNvPr id="57" name="Rectangle 17">
                <a:extLst>
                  <a:ext uri="{FF2B5EF4-FFF2-40B4-BE49-F238E27FC236}">
                    <a16:creationId xmlns:a16="http://schemas.microsoft.com/office/drawing/2014/main" id="{07C4F273-E0BA-4B14-9885-DB98A2B67A4B}"/>
                  </a:ext>
                </a:extLst>
              </p:cNvPr>
              <p:cNvSpPr>
                <a:spLocks noChangeArrowheads="1"/>
              </p:cNvSpPr>
              <p:nvPr/>
            </p:nvSpPr>
            <p:spPr bwMode="auto">
              <a:xfrm rot="16200000">
                <a:off x="5389137" y="2604467"/>
                <a:ext cx="967483" cy="258846"/>
              </a:xfrm>
              <a:prstGeom prst="rect">
                <a:avLst/>
              </a:pr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58" name="Line 20">
                <a:extLst>
                  <a:ext uri="{FF2B5EF4-FFF2-40B4-BE49-F238E27FC236}">
                    <a16:creationId xmlns:a16="http://schemas.microsoft.com/office/drawing/2014/main" id="{25B1012E-BCB3-40A9-9B23-8826AE7D0F51}"/>
                  </a:ext>
                </a:extLst>
              </p:cNvPr>
              <p:cNvSpPr>
                <a:spLocks noChangeShapeType="1"/>
              </p:cNvSpPr>
              <p:nvPr/>
            </p:nvSpPr>
            <p:spPr bwMode="auto">
              <a:xfrm rot="16200000" flipH="1">
                <a:off x="5642822" y="2901821"/>
                <a:ext cx="455867" cy="0"/>
              </a:xfrm>
              <a:prstGeom prst="line">
                <a:avLst/>
              </a:prstGeom>
              <a:noFill/>
              <a:ln w="2540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59" name="Rectangle 21">
                <a:extLst>
                  <a:ext uri="{FF2B5EF4-FFF2-40B4-BE49-F238E27FC236}">
                    <a16:creationId xmlns:a16="http://schemas.microsoft.com/office/drawing/2014/main" id="{DD364E9A-304B-4B29-B3C3-DCFB1E5FEBA9}"/>
                  </a:ext>
                </a:extLst>
              </p:cNvPr>
              <p:cNvSpPr>
                <a:spLocks noChangeArrowheads="1"/>
              </p:cNvSpPr>
              <p:nvPr/>
            </p:nvSpPr>
            <p:spPr bwMode="auto">
              <a:xfrm rot="16200000">
                <a:off x="5851071" y="2602346"/>
                <a:ext cx="967483" cy="263088"/>
              </a:xfrm>
              <a:prstGeom prst="rect">
                <a:avLst/>
              </a:prstGeom>
              <a:noFill/>
              <a:ln w="254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60" name="Line 30">
                <a:extLst>
                  <a:ext uri="{FF2B5EF4-FFF2-40B4-BE49-F238E27FC236}">
                    <a16:creationId xmlns:a16="http://schemas.microsoft.com/office/drawing/2014/main" id="{528FF4EE-3F3C-4C8A-8FC9-C976AC1B26F7}"/>
                  </a:ext>
                </a:extLst>
              </p:cNvPr>
              <p:cNvSpPr>
                <a:spLocks noChangeShapeType="1"/>
              </p:cNvSpPr>
              <p:nvPr/>
            </p:nvSpPr>
            <p:spPr bwMode="auto">
              <a:xfrm rot="16200000" flipV="1">
                <a:off x="6105067" y="2328759"/>
                <a:ext cx="0" cy="218245"/>
              </a:xfrm>
              <a:prstGeom prst="line">
                <a:avLst/>
              </a:prstGeom>
              <a:noFill/>
              <a:ln w="2540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61" name="Line 30">
                <a:extLst>
                  <a:ext uri="{FF2B5EF4-FFF2-40B4-BE49-F238E27FC236}">
                    <a16:creationId xmlns:a16="http://schemas.microsoft.com/office/drawing/2014/main" id="{EAC4C4C3-0B47-4C2A-A848-DBB4284AD064}"/>
                  </a:ext>
                </a:extLst>
              </p:cNvPr>
              <p:cNvSpPr>
                <a:spLocks noChangeShapeType="1"/>
              </p:cNvSpPr>
              <p:nvPr/>
            </p:nvSpPr>
            <p:spPr bwMode="auto">
              <a:xfrm rot="16200000" flipV="1">
                <a:off x="6102845" y="2930500"/>
                <a:ext cx="0" cy="218245"/>
              </a:xfrm>
              <a:prstGeom prst="line">
                <a:avLst/>
              </a:prstGeom>
              <a:noFill/>
              <a:ln w="2540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62" name="Line 20">
                <a:extLst>
                  <a:ext uri="{FF2B5EF4-FFF2-40B4-BE49-F238E27FC236}">
                    <a16:creationId xmlns:a16="http://schemas.microsoft.com/office/drawing/2014/main" id="{C50BD4A9-725A-4221-9D04-377CC6F1579E}"/>
                  </a:ext>
                </a:extLst>
              </p:cNvPr>
              <p:cNvSpPr>
                <a:spLocks noChangeShapeType="1"/>
              </p:cNvSpPr>
              <p:nvPr/>
            </p:nvSpPr>
            <p:spPr bwMode="auto">
              <a:xfrm rot="16200000" flipH="1">
                <a:off x="6123127" y="2901821"/>
                <a:ext cx="455867" cy="0"/>
              </a:xfrm>
              <a:prstGeom prst="line">
                <a:avLst/>
              </a:prstGeom>
              <a:noFill/>
              <a:ln w="2540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63" name="Line 20">
                <a:extLst>
                  <a:ext uri="{FF2B5EF4-FFF2-40B4-BE49-F238E27FC236}">
                    <a16:creationId xmlns:a16="http://schemas.microsoft.com/office/drawing/2014/main" id="{AFF308C4-CA73-4664-A830-E7C0B6B6B186}"/>
                  </a:ext>
                </a:extLst>
              </p:cNvPr>
              <p:cNvSpPr>
                <a:spLocks noChangeShapeType="1"/>
              </p:cNvSpPr>
              <p:nvPr/>
            </p:nvSpPr>
            <p:spPr bwMode="auto">
              <a:xfrm rot="16200000" flipH="1">
                <a:off x="5857484" y="2385587"/>
                <a:ext cx="27432" cy="0"/>
              </a:xfrm>
              <a:prstGeom prst="line">
                <a:avLst/>
              </a:prstGeom>
              <a:noFill/>
              <a:ln w="2540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sp>
            <p:nvSpPr>
              <p:cNvPr id="64" name="Line 20">
                <a:extLst>
                  <a:ext uri="{FF2B5EF4-FFF2-40B4-BE49-F238E27FC236}">
                    <a16:creationId xmlns:a16="http://schemas.microsoft.com/office/drawing/2014/main" id="{114ACB16-E87C-4CF7-8957-207DD7888CD6}"/>
                  </a:ext>
                </a:extLst>
              </p:cNvPr>
              <p:cNvSpPr>
                <a:spLocks noChangeShapeType="1"/>
              </p:cNvSpPr>
              <p:nvPr/>
            </p:nvSpPr>
            <p:spPr bwMode="auto">
              <a:xfrm rot="16200000" flipH="1">
                <a:off x="6337344" y="2385587"/>
                <a:ext cx="27432" cy="0"/>
              </a:xfrm>
              <a:prstGeom prst="line">
                <a:avLst/>
              </a:prstGeom>
              <a:noFill/>
              <a:ln w="25400" cap="flat">
                <a:solidFill>
                  <a:schemeClr val="accent3"/>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FFFFFF"/>
                  </a:solidFill>
                  <a:latin typeface="Segoe UI"/>
                </a:endParaRPr>
              </a:p>
            </p:txBody>
          </p:sp>
        </p:grpSp>
      </p:grpSp>
    </p:spTree>
    <p:extLst>
      <p:ext uri="{BB962C8B-B14F-4D97-AF65-F5344CB8AC3E}">
        <p14:creationId xmlns:p14="http://schemas.microsoft.com/office/powerpoint/2010/main" val="29324395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90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42" presetClass="path" presetSubtype="0" decel="100000" fill="hold" grpId="1" nodeType="withEffect">
                                  <p:stCondLst>
                                    <p:cond delay="400"/>
                                  </p:stCondLst>
                                  <p:childTnLst>
                                    <p:animMotion origin="layout" path="M 1.25E-6 -0.0449 L 1.25E-6 -4.07407E-6 " pathEditMode="relative" rAng="0" ptsTypes="AA">
                                      <p:cBhvr>
                                        <p:cTn id="9" dur="1000" fill="hold"/>
                                        <p:tgtEl>
                                          <p:spTgt spid="30"/>
                                        </p:tgtEl>
                                        <p:attrNameLst>
                                          <p:attrName>ppt_x</p:attrName>
                                          <p:attrName>ppt_y</p:attrName>
                                        </p:attrNameLst>
                                      </p:cBhvr>
                                      <p:rCtr x="0" y="2245"/>
                                    </p:animMotion>
                                  </p:childTnLst>
                                </p:cTn>
                              </p:par>
                              <p:par>
                                <p:cTn id="10" presetID="10" presetClass="entr" presetSubtype="0" fill="hold" grpId="0" nodeType="withEffect">
                                  <p:stCondLst>
                                    <p:cond delay="11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42" presetClass="path" presetSubtype="0" decel="100000" fill="hold" grpId="1" nodeType="withEffect">
                                  <p:stCondLst>
                                    <p:cond delay="600"/>
                                  </p:stCondLst>
                                  <p:childTnLst>
                                    <p:animMotion origin="layout" path="M -1.45833E-6 -0.0449 L -1.45833E-6 -4.07407E-6 " pathEditMode="relative" rAng="0" ptsTypes="AA">
                                      <p:cBhvr>
                                        <p:cTn id="14" dur="1000" fill="hold"/>
                                        <p:tgtEl>
                                          <p:spTgt spid="31"/>
                                        </p:tgtEl>
                                        <p:attrNameLst>
                                          <p:attrName>ppt_x</p:attrName>
                                          <p:attrName>ppt_y</p:attrName>
                                        </p:attrNameLst>
                                      </p:cBhvr>
                                      <p:rCtr x="0" y="2245"/>
                                    </p:animMotion>
                                  </p:childTnLst>
                                </p:cTn>
                              </p:par>
                              <p:par>
                                <p:cTn id="15" presetID="1" presetClass="entr" presetSubtype="0" fill="hold" nodeType="withEffect">
                                  <p:stCondLst>
                                    <p:cond delay="900"/>
                                  </p:stCondLst>
                                  <p:childTnLst>
                                    <p:set>
                                      <p:cBhvr>
                                        <p:cTn id="16" dur="1" fill="hold">
                                          <p:stCondLst>
                                            <p:cond delay="0"/>
                                          </p:stCondLst>
                                        </p:cTn>
                                        <p:tgtEl>
                                          <p:spTgt spid="53"/>
                                        </p:tgtEl>
                                        <p:attrNameLst>
                                          <p:attrName>style.visibility</p:attrName>
                                        </p:attrNameLst>
                                      </p:cBhvr>
                                      <p:to>
                                        <p:strVal val="visible"/>
                                      </p:to>
                                    </p:set>
                                  </p:childTnLst>
                                </p:cTn>
                              </p:par>
                              <p:par>
                                <p:cTn id="17" presetID="6" presetClass="emph" presetSubtype="0" accel="100000" autoRev="1" fill="hold" nodeType="withEffect">
                                  <p:stCondLst>
                                    <p:cond delay="400"/>
                                  </p:stCondLst>
                                  <p:childTnLst>
                                    <p:animScale>
                                      <p:cBhvr>
                                        <p:cTn id="18" dur="500" fill="hold"/>
                                        <p:tgtEl>
                                          <p:spTgt spid="53"/>
                                        </p:tgtEl>
                                      </p:cBhvr>
                                      <p:by x="0" y="0"/>
                                    </p:animScale>
                                  </p:childTnLst>
                                </p:cTn>
                              </p:par>
                              <p:par>
                                <p:cTn id="19" presetID="6" presetClass="emph" presetSubtype="0" decel="100000" fill="hold" nodeType="withEffect">
                                  <p:stCondLst>
                                    <p:cond delay="1300"/>
                                  </p:stCondLst>
                                  <p:childTnLst>
                                    <p:animScale>
                                      <p:cBhvr>
                                        <p:cTn id="20" dur="500" fill="hold"/>
                                        <p:tgtEl>
                                          <p:spTgt spid="53"/>
                                        </p:tgtEl>
                                      </p:cBhvr>
                                      <p:by x="90000" y="90000"/>
                                    </p:animScale>
                                  </p:childTnLst>
                                </p:cTn>
                              </p:par>
                              <p:par>
                                <p:cTn id="21" presetID="10" presetClass="entr" presetSubtype="0" fill="hold" grpId="0" nodeType="withEffect">
                                  <p:stCondLst>
                                    <p:cond delay="140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42" presetClass="path" presetSubtype="0" decel="100000" fill="hold" grpId="1" nodeType="withEffect">
                                  <p:stCondLst>
                                    <p:cond delay="900"/>
                                  </p:stCondLst>
                                  <p:childTnLst>
                                    <p:animMotion origin="layout" path="M -6.25E-7 -0.0449 L -6.25E-7 -4.07407E-6 " pathEditMode="relative" rAng="0" ptsTypes="AA">
                                      <p:cBhvr>
                                        <p:cTn id="25" dur="1000" fill="hold"/>
                                        <p:tgtEl>
                                          <p:spTgt spid="32"/>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31" grpId="0"/>
      <p:bldP spid="31" grpId="1"/>
      <p:bldP spid="32" grpId="0"/>
      <p:bldP spid="3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p:cNvSpPr>
            <a:spLocks noGrp="1"/>
          </p:cNvSpPr>
          <p:nvPr>
            <p:ph type="body" sz="quarter" idx="11"/>
          </p:nvPr>
        </p:nvSpPr>
        <p:spPr>
          <a:xfrm>
            <a:off x="6429575" y="1461899"/>
            <a:ext cx="5249837" cy="2859932"/>
          </a:xfrm>
        </p:spPr>
        <p:txBody>
          <a:bodyPr/>
          <a:lstStyle/>
          <a:p>
            <a:pPr>
              <a:lnSpc>
                <a:spcPct val="100000"/>
              </a:lnSpc>
            </a:pPr>
            <a:r>
              <a:rPr lang="en-US" sz="1800" dirty="0">
                <a:solidFill>
                  <a:schemeClr val="tx1"/>
                </a:solidFill>
                <a:latin typeface="+mn-lt"/>
              </a:rPr>
              <a:t>Smithfield Foods runs its $15 billion pork business in </a:t>
            </a:r>
            <a:r>
              <a:rPr lang="en-US" sz="1800" dirty="0">
                <a:solidFill>
                  <a:schemeClr val="accent1"/>
                </a:solidFill>
                <a:latin typeface="+mn-lt"/>
              </a:rPr>
              <a:t>Microsoft Azure </a:t>
            </a:r>
            <a:r>
              <a:rPr lang="en-US" sz="1800" dirty="0">
                <a:solidFill>
                  <a:schemeClr val="tx1"/>
                </a:solidFill>
                <a:latin typeface="+mn-lt"/>
              </a:rPr>
              <a:t>using a </a:t>
            </a:r>
            <a:r>
              <a:rPr lang="en-US" sz="1800" dirty="0">
                <a:solidFill>
                  <a:schemeClr val="accent1"/>
                </a:solidFill>
                <a:latin typeface="Segoe UI Semibold" panose="020B0702040204020203" pitchFamily="34" charset="0"/>
                <a:cs typeface="Segoe UI Semibold" panose="020B0702040204020203" pitchFamily="34" charset="0"/>
              </a:rPr>
              <a:t>hybrid cloud model</a:t>
            </a:r>
            <a:r>
              <a:rPr lang="en-US" sz="1800" dirty="0">
                <a:solidFill>
                  <a:schemeClr val="tx1"/>
                </a:solidFill>
                <a:latin typeface="+mn-lt"/>
              </a:rPr>
              <a:t> . </a:t>
            </a:r>
            <a:r>
              <a:rPr lang="en-US" sz="1800" dirty="0">
                <a:solidFill>
                  <a:schemeClr val="accent1"/>
                </a:solidFill>
                <a:latin typeface="+mn-lt"/>
              </a:rPr>
              <a:t>Azure analytics </a:t>
            </a:r>
            <a:r>
              <a:rPr lang="en-US" sz="1800" dirty="0">
                <a:solidFill>
                  <a:schemeClr val="tx1"/>
                </a:solidFill>
                <a:latin typeface="+mn-lt"/>
              </a:rPr>
              <a:t>highlight inefficiencies and security vulnerabilities</a:t>
            </a:r>
          </a:p>
          <a:p>
            <a:pPr>
              <a:lnSpc>
                <a:spcPct val="100000"/>
              </a:lnSpc>
            </a:pPr>
            <a:endParaRPr lang="en-US" sz="1800" dirty="0">
              <a:solidFill>
                <a:schemeClr val="tx1"/>
              </a:solidFill>
              <a:latin typeface="+mn-lt"/>
            </a:endParaRPr>
          </a:p>
          <a:p>
            <a:pPr>
              <a:lnSpc>
                <a:spcPct val="100000"/>
              </a:lnSpc>
            </a:pPr>
            <a:r>
              <a:rPr lang="en-US" sz="1800" dirty="0">
                <a:solidFill>
                  <a:schemeClr val="tx1"/>
                </a:solidFill>
                <a:latin typeface="+mn-lt"/>
              </a:rPr>
              <a:t>With these insights and efficiencies, Smithfield has: </a:t>
            </a:r>
          </a:p>
          <a:p>
            <a:pPr marL="285750" indent="-285750">
              <a:lnSpc>
                <a:spcPct val="100000"/>
              </a:lnSpc>
              <a:buFont typeface="Arial" panose="020B0604020202020204" pitchFamily="34" charset="0"/>
              <a:buChar char="•"/>
            </a:pPr>
            <a:r>
              <a:rPr lang="en-US" sz="1800" dirty="0">
                <a:solidFill>
                  <a:schemeClr val="accent1"/>
                </a:solidFill>
                <a:latin typeface="Segoe UI Semibold" panose="020B0702040204020203" pitchFamily="34" charset="0"/>
                <a:cs typeface="Segoe UI Semibold" panose="020B0702040204020203" pitchFamily="34" charset="0"/>
              </a:rPr>
              <a:t>Slashed datacenter costs by 60 percent</a:t>
            </a:r>
            <a:endParaRPr lang="en-US" sz="1800" dirty="0">
              <a:solidFill>
                <a:schemeClr val="tx1"/>
              </a:solidFill>
              <a:latin typeface="+mn-lt"/>
              <a:cs typeface="Segoe UI Semibold" panose="020B0702040204020203" pitchFamily="34" charset="0"/>
            </a:endParaRPr>
          </a:p>
          <a:p>
            <a:pPr marL="285750" indent="-285750">
              <a:lnSpc>
                <a:spcPct val="100000"/>
              </a:lnSpc>
              <a:buFont typeface="Arial" panose="020B0604020202020204" pitchFamily="34" charset="0"/>
              <a:buChar char="•"/>
            </a:pPr>
            <a:r>
              <a:rPr lang="en-US" sz="1800" dirty="0">
                <a:solidFill>
                  <a:schemeClr val="tx1"/>
                </a:solidFill>
                <a:latin typeface="+mn-lt"/>
                <a:cs typeface="Segoe UI Semibold" panose="020B0702040204020203" pitchFamily="34" charset="0"/>
              </a:rPr>
              <a:t>R</a:t>
            </a:r>
            <a:r>
              <a:rPr lang="en-US" sz="1800" dirty="0">
                <a:solidFill>
                  <a:schemeClr val="tx1"/>
                </a:solidFill>
                <a:latin typeface="+mn-lt"/>
              </a:rPr>
              <a:t>educed new-application delivery </a:t>
            </a:r>
            <a:r>
              <a:rPr lang="en-US" sz="1800" dirty="0">
                <a:solidFill>
                  <a:schemeClr val="accent1"/>
                </a:solidFill>
                <a:latin typeface="Segoe UI Semibold" panose="020B0702040204020203" pitchFamily="34" charset="0"/>
                <a:cs typeface="Segoe UI Semibold" panose="020B0702040204020203" pitchFamily="34" charset="0"/>
              </a:rPr>
              <a:t>from two months to one day</a:t>
            </a:r>
          </a:p>
          <a:p>
            <a:pPr marL="285750" indent="-285750">
              <a:lnSpc>
                <a:spcPct val="100000"/>
              </a:lnSpc>
              <a:buFont typeface="Arial" panose="020B0604020202020204" pitchFamily="34" charset="0"/>
              <a:buChar char="•"/>
            </a:pPr>
            <a:r>
              <a:rPr lang="en-US" sz="1800" dirty="0">
                <a:solidFill>
                  <a:schemeClr val="tx1"/>
                </a:solidFill>
                <a:latin typeface="+mn-lt"/>
              </a:rPr>
              <a:t>Bolstered network security</a:t>
            </a:r>
          </a:p>
          <a:p>
            <a:pPr marL="285750" indent="-285750">
              <a:lnSpc>
                <a:spcPct val="100000"/>
              </a:lnSpc>
              <a:buFont typeface="Arial" panose="020B0604020202020204" pitchFamily="34" charset="0"/>
              <a:buChar char="•"/>
            </a:pPr>
            <a:endParaRPr lang="en-US" sz="1800" dirty="0">
              <a:solidFill>
                <a:schemeClr val="tx1"/>
              </a:solidFill>
              <a:latin typeface="+mn-lt"/>
            </a:endParaRPr>
          </a:p>
          <a:p>
            <a:pPr>
              <a:lnSpc>
                <a:spcPct val="100000"/>
              </a:lnSpc>
            </a:pPr>
            <a:r>
              <a:rPr lang="en-US" sz="1800" dirty="0">
                <a:solidFill>
                  <a:schemeClr val="tx1"/>
                </a:solidFill>
                <a:latin typeface="+mn-lt"/>
              </a:rPr>
              <a:t>“</a:t>
            </a:r>
            <a:r>
              <a:rPr lang="en-US" sz="1800" i="1" dirty="0">
                <a:solidFill>
                  <a:schemeClr val="tx1"/>
                </a:solidFill>
                <a:latin typeface="+mn-lt"/>
              </a:rPr>
              <a:t>The key to our hybrid use model success is Azure ExpressRoute and Equinix; this setup is awesome. Azure networks have been growing consistently, and the performance is amazing.”</a:t>
            </a:r>
          </a:p>
          <a:p>
            <a:pPr>
              <a:lnSpc>
                <a:spcPct val="100000"/>
              </a:lnSpc>
            </a:pPr>
            <a:endParaRPr lang="en-US" sz="1800" dirty="0">
              <a:solidFill>
                <a:schemeClr val="tx1"/>
              </a:solidFill>
              <a:latin typeface="+mn-lt"/>
            </a:endParaRPr>
          </a:p>
          <a:p>
            <a:pPr>
              <a:lnSpc>
                <a:spcPct val="100000"/>
              </a:lnSpc>
            </a:pPr>
            <a:r>
              <a:rPr lang="en-US" dirty="0">
                <a:solidFill>
                  <a:srgbClr val="00BCF2"/>
                </a:solidFill>
                <a:latin typeface="Segoe UI" panose="020B0502040204020203" pitchFamily="34" charset="0"/>
                <a:cs typeface="Segoe UI" panose="020B0502040204020203" pitchFamily="34" charset="0"/>
              </a:rPr>
              <a:t>Matthew Douglas</a:t>
            </a:r>
          </a:p>
          <a:p>
            <a:pPr>
              <a:lnSpc>
                <a:spcPct val="100000"/>
              </a:lnSpc>
            </a:pPr>
            <a:r>
              <a:rPr lang="en-US" dirty="0">
                <a:solidFill>
                  <a:srgbClr val="00BCF2"/>
                </a:solidFill>
                <a:latin typeface="Segoe UI" panose="020B0502040204020203" pitchFamily="34" charset="0"/>
                <a:cs typeface="Segoe UI" panose="020B0502040204020203" pitchFamily="34" charset="0"/>
              </a:rPr>
              <a:t>Director of Cloud and Solutions Architecture at Smithfield</a:t>
            </a:r>
          </a:p>
        </p:txBody>
      </p:sp>
      <p:sp>
        <p:nvSpPr>
          <p:cNvPr id="16" name="Text Placeholder 15"/>
          <p:cNvSpPr>
            <a:spLocks noGrp="1"/>
          </p:cNvSpPr>
          <p:nvPr>
            <p:ph type="body" sz="quarter" idx="4294967295"/>
          </p:nvPr>
        </p:nvSpPr>
        <p:spPr>
          <a:xfrm>
            <a:off x="7738347" y="8032033"/>
            <a:ext cx="805425" cy="463954"/>
          </a:xfrm>
        </p:spPr>
        <p:txBody>
          <a:bodyPr/>
          <a:lstStyle/>
          <a:p>
            <a:r>
              <a:rPr lang="en-US" dirty="0"/>
              <a:t>United States</a:t>
            </a:r>
          </a:p>
          <a:p>
            <a:endParaRPr lang="en-US" dirty="0"/>
          </a:p>
        </p:txBody>
      </p:sp>
      <p:sp>
        <p:nvSpPr>
          <p:cNvPr id="19" name="Text Placeholder 18"/>
          <p:cNvSpPr>
            <a:spLocks noGrp="1"/>
          </p:cNvSpPr>
          <p:nvPr>
            <p:ph type="body" sz="quarter" idx="4294967295"/>
          </p:nvPr>
        </p:nvSpPr>
        <p:spPr>
          <a:xfrm>
            <a:off x="6523063" y="8032033"/>
            <a:ext cx="879812" cy="463954"/>
          </a:xfrm>
        </p:spPr>
        <p:txBody>
          <a:bodyPr/>
          <a:lstStyle/>
          <a:p>
            <a:r>
              <a:rPr lang="en-US" dirty="0"/>
              <a:t>Retailer and consumer goods</a:t>
            </a:r>
          </a:p>
          <a:p>
            <a:endParaRPr lang="en-US" dirty="0"/>
          </a:p>
        </p:txBody>
      </p:sp>
      <p:sp>
        <p:nvSpPr>
          <p:cNvPr id="20" name="Text Placeholder 19"/>
          <p:cNvSpPr>
            <a:spLocks noGrp="1"/>
          </p:cNvSpPr>
          <p:nvPr>
            <p:ph type="body" sz="quarter" idx="4294967295"/>
          </p:nvPr>
        </p:nvSpPr>
        <p:spPr>
          <a:xfrm>
            <a:off x="5153946" y="8104596"/>
            <a:ext cx="988642" cy="463954"/>
          </a:xfrm>
        </p:spPr>
        <p:txBody>
          <a:bodyPr/>
          <a:lstStyle/>
          <a:p>
            <a:r>
              <a:rPr lang="en-US" dirty="0"/>
              <a:t>50,000 Employees</a:t>
            </a:r>
          </a:p>
          <a:p>
            <a:endParaRPr lang="en-US" dirty="0"/>
          </a:p>
        </p:txBody>
      </p:sp>
      <p:sp>
        <p:nvSpPr>
          <p:cNvPr id="21" name="Text Placeholder 20"/>
          <p:cNvSpPr>
            <a:spLocks noGrp="1"/>
          </p:cNvSpPr>
          <p:nvPr>
            <p:ph type="body" sz="quarter" idx="4294967295"/>
          </p:nvPr>
        </p:nvSpPr>
        <p:spPr>
          <a:xfrm>
            <a:off x="3277997" y="8035450"/>
            <a:ext cx="1481467" cy="676749"/>
          </a:xfrm>
        </p:spPr>
        <p:txBody>
          <a:bodyPr/>
          <a:lstStyle/>
          <a:p>
            <a:r>
              <a:rPr lang="en-US" dirty="0"/>
              <a:t>Azure</a:t>
            </a:r>
          </a:p>
          <a:p>
            <a:r>
              <a:rPr lang="en-US" dirty="0"/>
              <a:t>Azure Application Insights</a:t>
            </a:r>
          </a:p>
          <a:p>
            <a:r>
              <a:rPr lang="en-US" dirty="0"/>
              <a:t>Azure ExpressRoute</a:t>
            </a:r>
          </a:p>
          <a:p>
            <a:r>
              <a:rPr lang="en-US" dirty="0"/>
              <a:t>Azure Log Analytics</a:t>
            </a:r>
          </a:p>
          <a:p>
            <a:endParaRPr lang="en-US" dirty="0"/>
          </a:p>
        </p:txBody>
      </p:sp>
      <p:pic>
        <p:nvPicPr>
          <p:cNvPr id="25" name="Picture 24">
            <a:hlinkClick r:id="rId3"/>
          </p:cNvPr>
          <p:cNvPicPr>
            <a:picLocks noChangeAspect="1"/>
          </p:cNvPicPr>
          <p:nvPr/>
        </p:nvPicPr>
        <p:blipFill>
          <a:blip r:embed="rId4"/>
          <a:stretch>
            <a:fillRect/>
          </a:stretch>
        </p:blipFill>
        <p:spPr>
          <a:xfrm>
            <a:off x="11339436" y="7889165"/>
            <a:ext cx="339976" cy="374845"/>
          </a:xfrm>
          <a:prstGeom prst="rect">
            <a:avLst/>
          </a:prstGeom>
        </p:spPr>
      </p:pic>
      <p:pic>
        <p:nvPicPr>
          <p:cNvPr id="17" name="Picture 16" descr="Smithfield Foods logo.svg">
            <a:hlinkClick r:id="rId5"/>
            <a:extLst>
              <a:ext uri="{FF2B5EF4-FFF2-40B4-BE49-F238E27FC236}">
                <a16:creationId xmlns:a16="http://schemas.microsoft.com/office/drawing/2014/main" id="{E6DA5D96-ACCD-4476-A678-0604A716B232}"/>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9821229" y="519624"/>
            <a:ext cx="1737629" cy="374845"/>
          </a:xfrm>
          <a:prstGeom prst="rect">
            <a:avLst/>
          </a:prstGeom>
          <a:noFill/>
          <a:ln>
            <a:noFill/>
          </a:ln>
        </p:spPr>
      </p:pic>
      <p:pic>
        <p:nvPicPr>
          <p:cNvPr id="8" name="Picture 7">
            <a:extLst>
              <a:ext uri="{FF2B5EF4-FFF2-40B4-BE49-F238E27FC236}">
                <a16:creationId xmlns:a16="http://schemas.microsoft.com/office/drawing/2014/main" id="{D6D6042E-034E-4026-8F32-118DBE5B673D}"/>
              </a:ext>
            </a:extLst>
          </p:cNvPr>
          <p:cNvPicPr>
            <a:picLocks noChangeAspect="1"/>
          </p:cNvPicPr>
          <p:nvPr/>
        </p:nvPicPr>
        <p:blipFill rotWithShape="1">
          <a:blip r:embed="rId7">
            <a:extLst>
              <a:ext uri="{28A0092B-C50C-407E-A947-70E740481C1C}">
                <a14:useLocalDpi xmlns:a14="http://schemas.microsoft.com/office/drawing/2010/main" val="0"/>
              </a:ext>
            </a:extLst>
          </a:blip>
          <a:srcRect l="24450" r="25513"/>
          <a:stretch/>
        </p:blipFill>
        <p:spPr>
          <a:xfrm>
            <a:off x="-1" y="0"/>
            <a:ext cx="6096001" cy="6853039"/>
          </a:xfrm>
          <a:prstGeom prst="rect">
            <a:avLst/>
          </a:prstGeom>
        </p:spPr>
      </p:pic>
      <p:grpSp>
        <p:nvGrpSpPr>
          <p:cNvPr id="22" name="Group 21">
            <a:extLst>
              <a:ext uri="{FF2B5EF4-FFF2-40B4-BE49-F238E27FC236}">
                <a16:creationId xmlns:a16="http://schemas.microsoft.com/office/drawing/2014/main" id="{F736E7D9-2193-4087-9C7D-4864D8A764EF}"/>
              </a:ext>
            </a:extLst>
          </p:cNvPr>
          <p:cNvGrpSpPr/>
          <p:nvPr/>
        </p:nvGrpSpPr>
        <p:grpSpPr>
          <a:xfrm>
            <a:off x="281114" y="264293"/>
            <a:ext cx="1031359" cy="1031359"/>
            <a:chOff x="281114" y="264293"/>
            <a:chExt cx="1031359" cy="1031359"/>
          </a:xfrm>
        </p:grpSpPr>
        <p:sp>
          <p:nvSpPr>
            <p:cNvPr id="23" name="Oval 22">
              <a:extLst>
                <a:ext uri="{FF2B5EF4-FFF2-40B4-BE49-F238E27FC236}">
                  <a16:creationId xmlns:a16="http://schemas.microsoft.com/office/drawing/2014/main" id="{585E3594-5F35-41CB-B9AF-F3DEDA1BEDA5}"/>
                </a:ext>
              </a:extLst>
            </p:cNvPr>
            <p:cNvSpPr/>
            <p:nvPr/>
          </p:nvSpPr>
          <p:spPr bwMode="auto">
            <a:xfrm>
              <a:off x="281114" y="264293"/>
              <a:ext cx="1031359" cy="1031359"/>
            </a:xfrm>
            <a:prstGeom prst="ellipse">
              <a:avLst/>
            </a:prstGeom>
            <a:solidFill>
              <a:schemeClr val="accent3"/>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65942753-A5CE-478E-ADA4-1EB67C8EAC25}"/>
                </a:ext>
              </a:extLst>
            </p:cNvPr>
            <p:cNvGrpSpPr/>
            <p:nvPr/>
          </p:nvGrpSpPr>
          <p:grpSpPr>
            <a:xfrm>
              <a:off x="519038" y="450451"/>
              <a:ext cx="555510" cy="659041"/>
              <a:chOff x="8531043" y="2315384"/>
              <a:chExt cx="624430" cy="740806"/>
            </a:xfrm>
          </p:grpSpPr>
          <p:sp>
            <p:nvSpPr>
              <p:cNvPr id="28" name="cloud">
                <a:extLst>
                  <a:ext uri="{FF2B5EF4-FFF2-40B4-BE49-F238E27FC236}">
                    <a16:creationId xmlns:a16="http://schemas.microsoft.com/office/drawing/2014/main" id="{597C064A-FB78-471D-87F8-7B0BD04E7EBA}"/>
                  </a:ext>
                </a:extLst>
              </p:cNvPr>
              <p:cNvSpPr>
                <a:spLocks noChangeAspect="1"/>
              </p:cNvSpPr>
              <p:nvPr/>
            </p:nvSpPr>
            <p:spPr bwMode="auto">
              <a:xfrm>
                <a:off x="8531043" y="2315384"/>
                <a:ext cx="624430" cy="39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chemeClr val="bg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sp>
            <p:nvSpPr>
              <p:cNvPr id="29" name="server">
                <a:extLst>
                  <a:ext uri="{FF2B5EF4-FFF2-40B4-BE49-F238E27FC236}">
                    <a16:creationId xmlns:a16="http://schemas.microsoft.com/office/drawing/2014/main" id="{78E7694F-FBBD-457A-A959-8BE4E6133D0E}"/>
                  </a:ext>
                </a:extLst>
              </p:cNvPr>
              <p:cNvSpPr>
                <a:spLocks noChangeAspect="1" noEditPoints="1"/>
              </p:cNvSpPr>
              <p:nvPr/>
            </p:nvSpPr>
            <p:spPr bwMode="auto">
              <a:xfrm>
                <a:off x="8735923" y="2572791"/>
                <a:ext cx="214670" cy="4833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002050"/>
              </a:solidFill>
              <a:ln w="19050">
                <a:solidFill>
                  <a:schemeClr val="bg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grpSp>
      </p:grpSp>
    </p:spTree>
    <p:extLst>
      <p:ext uri="{BB962C8B-B14F-4D97-AF65-F5344CB8AC3E}">
        <p14:creationId xmlns:p14="http://schemas.microsoft.com/office/powerpoint/2010/main" val="3684502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405403B5-B035-4DE5-9E6A-2D4CD8576030}"/>
              </a:ext>
            </a:extLst>
          </p:cNvPr>
          <p:cNvSpPr txBox="1">
            <a:spLocks/>
          </p:cNvSpPr>
          <p:nvPr/>
        </p:nvSpPr>
        <p:spPr>
          <a:xfrm>
            <a:off x="3593748" y="327038"/>
            <a:ext cx="8485871"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US" sz="3200">
                <a:solidFill>
                  <a:srgbClr val="0068BB"/>
                </a:solidFill>
              </a:rPr>
              <a:t>The most trusted and compliant cloud</a:t>
            </a:r>
          </a:p>
        </p:txBody>
      </p:sp>
      <p:grpSp>
        <p:nvGrpSpPr>
          <p:cNvPr id="22" name="Group 21">
            <a:extLst>
              <a:ext uri="{FF2B5EF4-FFF2-40B4-BE49-F238E27FC236}">
                <a16:creationId xmlns:a16="http://schemas.microsoft.com/office/drawing/2014/main" id="{63A4623C-7B83-4CBE-BAA5-DB53215EBD55}"/>
              </a:ext>
            </a:extLst>
          </p:cNvPr>
          <p:cNvGrpSpPr/>
          <p:nvPr/>
        </p:nvGrpSpPr>
        <p:grpSpPr>
          <a:xfrm>
            <a:off x="1360856" y="1672726"/>
            <a:ext cx="2196979" cy="855156"/>
            <a:chOff x="1166446" y="1367437"/>
            <a:chExt cx="2645980" cy="855156"/>
          </a:xfrm>
        </p:grpSpPr>
        <p:sp>
          <p:nvSpPr>
            <p:cNvPr id="23" name="TextBox 22">
              <a:extLst>
                <a:ext uri="{FF2B5EF4-FFF2-40B4-BE49-F238E27FC236}">
                  <a16:creationId xmlns:a16="http://schemas.microsoft.com/office/drawing/2014/main" id="{1D7D50F6-38C3-42BB-A2E6-B290D41BF0C4}"/>
                </a:ext>
              </a:extLst>
            </p:cNvPr>
            <p:cNvSpPr txBox="1"/>
            <p:nvPr/>
          </p:nvSpPr>
          <p:spPr>
            <a:xfrm>
              <a:off x="1278738" y="1367437"/>
              <a:ext cx="2533688"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Infrastructure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for all workloads</a:t>
              </a:r>
            </a:p>
          </p:txBody>
        </p:sp>
        <p:cxnSp>
          <p:nvCxnSpPr>
            <p:cNvPr id="24" name="Straight Connector 23">
              <a:extLst>
                <a:ext uri="{FF2B5EF4-FFF2-40B4-BE49-F238E27FC236}">
                  <a16:creationId xmlns:a16="http://schemas.microsoft.com/office/drawing/2014/main" id="{764A86BE-9486-4DFE-B21D-5DBAC39E52EC}"/>
                </a:ext>
              </a:extLst>
            </p:cNvPr>
            <p:cNvCxnSpPr/>
            <p:nvPr/>
          </p:nvCxnSpPr>
          <p:spPr>
            <a:xfrm>
              <a:off x="1166446" y="162198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655DF583-74F6-4EC9-81DC-BC141B2E7BB4}"/>
              </a:ext>
            </a:extLst>
          </p:cNvPr>
          <p:cNvSpPr/>
          <p:nvPr/>
        </p:nvSpPr>
        <p:spPr bwMode="auto">
          <a:xfrm>
            <a:off x="3429974" y="924851"/>
            <a:ext cx="551703" cy="5910824"/>
          </a:xfrm>
          <a:prstGeom prst="rect">
            <a:avLst/>
          </a:prstGeom>
          <a:solidFill>
            <a:schemeClr val="bg1">
              <a:lumMod val="85000"/>
              <a:alpha val="6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80D62509-01A5-40BE-8F07-6C31DC70F61A}"/>
              </a:ext>
            </a:extLst>
          </p:cNvPr>
          <p:cNvGrpSpPr/>
          <p:nvPr/>
        </p:nvGrpSpPr>
        <p:grpSpPr>
          <a:xfrm>
            <a:off x="3495982" y="4877543"/>
            <a:ext cx="8861162" cy="2003177"/>
            <a:chOff x="3495982" y="4877543"/>
            <a:chExt cx="8861162" cy="2003177"/>
          </a:xfrm>
        </p:grpSpPr>
        <p:pic>
          <p:nvPicPr>
            <p:cNvPr id="64" name="Picture 63">
              <a:extLst>
                <a:ext uri="{FF2B5EF4-FFF2-40B4-BE49-F238E27FC236}">
                  <a16:creationId xmlns:a16="http://schemas.microsoft.com/office/drawing/2014/main" id="{1E11E085-1D44-44FF-B16C-4116E1A3D10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00695" y="5199714"/>
              <a:ext cx="665596" cy="217833"/>
            </a:xfrm>
            <a:prstGeom prst="rect">
              <a:avLst/>
            </a:prstGeom>
          </p:spPr>
        </p:pic>
        <p:sp>
          <p:nvSpPr>
            <p:cNvPr id="65" name="Rectangle 64">
              <a:extLst>
                <a:ext uri="{FF2B5EF4-FFF2-40B4-BE49-F238E27FC236}">
                  <a16:creationId xmlns:a16="http://schemas.microsoft.com/office/drawing/2014/main" id="{2E139779-6C9B-4060-8D35-0948953D1BB9}"/>
                </a:ext>
              </a:extLst>
            </p:cNvPr>
            <p:cNvSpPr/>
            <p:nvPr/>
          </p:nvSpPr>
          <p:spPr>
            <a:xfrm>
              <a:off x="10160902" y="5539491"/>
              <a:ext cx="1175517" cy="323165"/>
            </a:xfrm>
            <a:prstGeom prst="rect">
              <a:avLst/>
            </a:prstGeom>
          </p:spPr>
          <p:txBody>
            <a:bodyPr wrap="square" tIns="0">
              <a:spAutoFit/>
            </a:bodyPr>
            <a:lstStyle/>
            <a:p>
              <a:pPr algn="ctr" defTabSz="570855" fontAlgn="ctr">
                <a:defRPr/>
              </a:pPr>
              <a:r>
                <a:rPr lang="en-US" sz="900" b="1" kern="0" dirty="0">
                  <a:solidFill>
                    <a:srgbClr val="505050"/>
                  </a:solidFill>
                  <a:latin typeface="Segoe UI"/>
                </a:rPr>
                <a:t>Singapore</a:t>
              </a:r>
            </a:p>
            <a:p>
              <a:pPr algn="ctr" defTabSz="570855" fontAlgn="ctr">
                <a:defRPr/>
              </a:pPr>
              <a:r>
                <a:rPr lang="en-US" sz="900" b="1" kern="0" dirty="0">
                  <a:solidFill>
                    <a:srgbClr val="505050"/>
                  </a:solidFill>
                  <a:latin typeface="Segoe UI"/>
                </a:rPr>
                <a:t>MTCS</a:t>
              </a:r>
            </a:p>
          </p:txBody>
        </p:sp>
        <p:sp>
          <p:nvSpPr>
            <p:cNvPr id="66" name="Rectangle 65">
              <a:extLst>
                <a:ext uri="{FF2B5EF4-FFF2-40B4-BE49-F238E27FC236}">
                  <a16:creationId xmlns:a16="http://schemas.microsoft.com/office/drawing/2014/main" id="{BE855ECF-34E0-4391-BC63-A9847E6DF296}"/>
                </a:ext>
              </a:extLst>
            </p:cNvPr>
            <p:cNvSpPr/>
            <p:nvPr/>
          </p:nvSpPr>
          <p:spPr>
            <a:xfrm>
              <a:off x="5801114" y="5539491"/>
              <a:ext cx="1118554" cy="323165"/>
            </a:xfrm>
            <a:prstGeom prst="rect">
              <a:avLst/>
            </a:prstGeom>
          </p:spPr>
          <p:txBody>
            <a:bodyPr wrap="square" tIns="0">
              <a:spAutoFit/>
            </a:bodyPr>
            <a:lstStyle/>
            <a:p>
              <a:pPr algn="ctr" defTabSz="570855" fontAlgn="ctr">
                <a:defRPr/>
              </a:pPr>
              <a:r>
                <a:rPr lang="en-US" sz="900" b="1" kern="0" dirty="0">
                  <a:solidFill>
                    <a:srgbClr val="505050"/>
                  </a:solidFill>
                  <a:latin typeface="Segoe UI"/>
                </a:rPr>
                <a:t>UK </a:t>
              </a:r>
            </a:p>
            <a:p>
              <a:pPr algn="ctr" defTabSz="570855" fontAlgn="ctr">
                <a:defRPr/>
              </a:pPr>
              <a:r>
                <a:rPr lang="en-US" sz="900" b="1" kern="0" dirty="0">
                  <a:solidFill>
                    <a:srgbClr val="505050"/>
                  </a:solidFill>
                  <a:latin typeface="Segoe UI"/>
                </a:rPr>
                <a:t>G-Cloud</a:t>
              </a:r>
            </a:p>
          </p:txBody>
        </p:sp>
        <p:pic>
          <p:nvPicPr>
            <p:cNvPr id="67" name="Picture 66">
              <a:extLst>
                <a:ext uri="{FF2B5EF4-FFF2-40B4-BE49-F238E27FC236}">
                  <a16:creationId xmlns:a16="http://schemas.microsoft.com/office/drawing/2014/main" id="{8C25C4D5-B136-477B-97D6-0E2D7E9371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61275" y="5098178"/>
              <a:ext cx="420905" cy="420905"/>
            </a:xfrm>
            <a:prstGeom prst="rect">
              <a:avLst/>
            </a:prstGeom>
          </p:spPr>
        </p:pic>
        <p:sp>
          <p:nvSpPr>
            <p:cNvPr id="68" name="Rectangle 67">
              <a:extLst>
                <a:ext uri="{FF2B5EF4-FFF2-40B4-BE49-F238E27FC236}">
                  <a16:creationId xmlns:a16="http://schemas.microsoft.com/office/drawing/2014/main" id="{6F186D9A-5CB9-44E8-8790-FD05D13A2CB7}"/>
                </a:ext>
              </a:extLst>
            </p:cNvPr>
            <p:cNvSpPr/>
            <p:nvPr/>
          </p:nvSpPr>
          <p:spPr>
            <a:xfrm>
              <a:off x="11385028" y="5539491"/>
              <a:ext cx="847032" cy="323165"/>
            </a:xfrm>
            <a:prstGeom prst="rect">
              <a:avLst/>
            </a:prstGeom>
          </p:spPr>
          <p:txBody>
            <a:bodyPr wrap="square" tIns="0">
              <a:spAutoFit/>
            </a:bodyPr>
            <a:lstStyle/>
            <a:p>
              <a:pPr algn="ctr" defTabSz="570855" fontAlgn="ctr">
                <a:defRPr/>
              </a:pPr>
              <a:r>
                <a:rPr lang="en-US" sz="900" b="1" kern="0" dirty="0">
                  <a:solidFill>
                    <a:srgbClr val="505050"/>
                  </a:solidFill>
                  <a:latin typeface="Segoe UI"/>
                </a:rPr>
                <a:t>Australia</a:t>
              </a:r>
            </a:p>
            <a:p>
              <a:pPr algn="ctr" defTabSz="570855" fontAlgn="ctr">
                <a:defRPr/>
              </a:pPr>
              <a:r>
                <a:rPr lang="en-US" sz="900" b="1" kern="0" dirty="0">
                  <a:solidFill>
                    <a:srgbClr val="505050"/>
                  </a:solidFill>
                  <a:latin typeface="Segoe UI"/>
                </a:rPr>
                <a:t>IRAP/CCSL</a:t>
              </a:r>
            </a:p>
          </p:txBody>
        </p:sp>
        <p:pic>
          <p:nvPicPr>
            <p:cNvPr id="69" name="Picture 68" descr="IRAP logo">
              <a:hlinkClick r:id="rId5"/>
              <a:extLst>
                <a:ext uri="{FF2B5EF4-FFF2-40B4-BE49-F238E27FC236}">
                  <a16:creationId xmlns:a16="http://schemas.microsoft.com/office/drawing/2014/main" id="{1DF6CE4F-C93A-45DE-94E4-4042D5F2AD5F}"/>
                </a:ext>
              </a:extLst>
            </p:cNvPr>
            <p:cNvPicPr/>
            <p:nvPr/>
          </p:nvPicPr>
          <p:blipFill>
            <a:blip r:embed="rId6" cstate="screen">
              <a:extLst>
                <a:ext uri="{28A0092B-C50C-407E-A947-70E740481C1C}">
                  <a14:useLocalDpi xmlns:a14="http://schemas.microsoft.com/office/drawing/2010/main"/>
                </a:ext>
              </a:extLst>
            </a:blip>
            <a:srcRect/>
            <a:stretch>
              <a:fillRect/>
            </a:stretch>
          </p:blipFill>
          <p:spPr bwMode="auto">
            <a:xfrm>
              <a:off x="11529106" y="5126384"/>
              <a:ext cx="551703" cy="364493"/>
            </a:xfrm>
            <a:prstGeom prst="rect">
              <a:avLst/>
            </a:prstGeom>
            <a:noFill/>
            <a:ln>
              <a:noFill/>
            </a:ln>
          </p:spPr>
        </p:pic>
        <p:sp>
          <p:nvSpPr>
            <p:cNvPr id="72" name="Rectangle 71">
              <a:extLst>
                <a:ext uri="{FF2B5EF4-FFF2-40B4-BE49-F238E27FC236}">
                  <a16:creationId xmlns:a16="http://schemas.microsoft.com/office/drawing/2014/main" id="{D3E497B0-094F-47EA-ADF5-27C53FE88AEC}"/>
                </a:ext>
              </a:extLst>
            </p:cNvPr>
            <p:cNvSpPr/>
            <p:nvPr/>
          </p:nvSpPr>
          <p:spPr>
            <a:xfrm>
              <a:off x="6825582" y="5539491"/>
              <a:ext cx="1320132" cy="323165"/>
            </a:xfrm>
            <a:prstGeom prst="rect">
              <a:avLst/>
            </a:prstGeom>
          </p:spPr>
          <p:txBody>
            <a:bodyPr wrap="square" tIns="0">
              <a:spAutoFit/>
            </a:bodyPr>
            <a:lstStyle/>
            <a:p>
              <a:pPr algn="ctr" defTabSz="570855" fontAlgn="ctr">
                <a:defRPr/>
              </a:pPr>
              <a:r>
                <a:rPr lang="en-US" sz="900" b="1" kern="0" dirty="0">
                  <a:solidFill>
                    <a:srgbClr val="505050"/>
                  </a:solidFill>
                  <a:latin typeface="Segoe UI"/>
                </a:rPr>
                <a:t>China</a:t>
              </a:r>
            </a:p>
            <a:p>
              <a:pPr algn="ctr" defTabSz="570855" fontAlgn="ctr">
                <a:defRPr/>
              </a:pPr>
              <a:r>
                <a:rPr lang="en-US" sz="900" b="1" kern="0" dirty="0">
                  <a:solidFill>
                    <a:srgbClr val="505050"/>
                  </a:solidFill>
                  <a:latin typeface="Segoe UI"/>
                </a:rPr>
                <a:t>DJCP</a:t>
              </a:r>
            </a:p>
          </p:txBody>
        </p:sp>
        <p:pic>
          <p:nvPicPr>
            <p:cNvPr id="73" name="Picture 72" descr="http://ts1.mm.bing.net/th?&amp;id=HN.607999990459468225&amp;w=300&amp;h=300&amp;c=0&amp;pid=1.9&amp;rs=0&amp;p=0">
              <a:extLst>
                <a:ext uri="{FF2B5EF4-FFF2-40B4-BE49-F238E27FC236}">
                  <a16:creationId xmlns:a16="http://schemas.microsoft.com/office/drawing/2014/main" id="{92C59075-FF9A-45EC-982F-98E733F12E0C}"/>
                </a:ext>
              </a:extLst>
            </p:cNvPr>
            <p:cNvPicPr/>
            <p:nvPr/>
          </p:nvPicPr>
          <p:blipFill>
            <a:blip r:embed="rId7" cstate="screen">
              <a:extLst>
                <a:ext uri="{28A0092B-C50C-407E-A947-70E740481C1C}">
                  <a14:useLocalDpi xmlns:a14="http://schemas.microsoft.com/office/drawing/2010/main"/>
                </a:ext>
              </a:extLst>
            </a:blip>
            <a:srcRect/>
            <a:stretch>
              <a:fillRect/>
            </a:stretch>
          </p:blipFill>
          <p:spPr bwMode="auto">
            <a:xfrm>
              <a:off x="4094367" y="5952551"/>
              <a:ext cx="440192" cy="402195"/>
            </a:xfrm>
            <a:prstGeom prst="rect">
              <a:avLst/>
            </a:prstGeom>
            <a:noFill/>
            <a:ln>
              <a:noFill/>
            </a:ln>
          </p:spPr>
        </p:pic>
        <p:sp>
          <p:nvSpPr>
            <p:cNvPr id="74" name="Rectangle 73">
              <a:extLst>
                <a:ext uri="{FF2B5EF4-FFF2-40B4-BE49-F238E27FC236}">
                  <a16:creationId xmlns:a16="http://schemas.microsoft.com/office/drawing/2014/main" id="{3CCC8918-19D0-4F4C-AC54-251A48D2C7AB}"/>
                </a:ext>
              </a:extLst>
            </p:cNvPr>
            <p:cNvSpPr/>
            <p:nvPr/>
          </p:nvSpPr>
          <p:spPr>
            <a:xfrm>
              <a:off x="3835028" y="6419055"/>
              <a:ext cx="968797" cy="323165"/>
            </a:xfrm>
            <a:prstGeom prst="rect">
              <a:avLst/>
            </a:prstGeom>
          </p:spPr>
          <p:txBody>
            <a:bodyPr wrap="square" tIns="0">
              <a:spAutoFit/>
            </a:bodyPr>
            <a:lstStyle/>
            <a:p>
              <a:pPr algn="ctr" defTabSz="570855" fontAlgn="ctr">
                <a:defRPr/>
              </a:pPr>
              <a:r>
                <a:rPr lang="en-US" sz="900" b="1" kern="0" dirty="0">
                  <a:solidFill>
                    <a:srgbClr val="505050"/>
                  </a:solidFill>
                  <a:latin typeface="Segoe UI"/>
                </a:rPr>
                <a:t> New Zealand </a:t>
              </a:r>
            </a:p>
            <a:p>
              <a:pPr algn="ctr" defTabSz="570855" fontAlgn="ctr">
                <a:defRPr/>
              </a:pPr>
              <a:r>
                <a:rPr lang="en-US" sz="900" b="1" kern="0" dirty="0">
                  <a:solidFill>
                    <a:srgbClr val="505050"/>
                  </a:solidFill>
                  <a:latin typeface="Segoe UI"/>
                </a:rPr>
                <a:t>GCIO</a:t>
              </a:r>
            </a:p>
          </p:txBody>
        </p:sp>
        <p:pic>
          <p:nvPicPr>
            <p:cNvPr id="75" name="Picture 8" descr="image002">
              <a:extLst>
                <a:ext uri="{FF2B5EF4-FFF2-40B4-BE49-F238E27FC236}">
                  <a16:creationId xmlns:a16="http://schemas.microsoft.com/office/drawing/2014/main" id="{2456ABBE-9B06-40CA-91F0-1C1102340D4B}"/>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369983" y="5054069"/>
              <a:ext cx="509122" cy="509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75">
              <a:extLst>
                <a:ext uri="{FF2B5EF4-FFF2-40B4-BE49-F238E27FC236}">
                  <a16:creationId xmlns:a16="http://schemas.microsoft.com/office/drawing/2014/main" id="{19D86A10-9E4E-46CA-8F1B-9CE825D17BE2}"/>
                </a:ext>
              </a:extLst>
            </p:cNvPr>
            <p:cNvSpPr/>
            <p:nvPr/>
          </p:nvSpPr>
          <p:spPr>
            <a:xfrm>
              <a:off x="8240596" y="5539491"/>
              <a:ext cx="758955" cy="323165"/>
            </a:xfrm>
            <a:prstGeom prst="rect">
              <a:avLst/>
            </a:prstGeom>
          </p:spPr>
          <p:txBody>
            <a:bodyPr wrap="square" tIns="0">
              <a:spAutoFit/>
            </a:bodyPr>
            <a:lstStyle/>
            <a:p>
              <a:pPr algn="ctr" defTabSz="570855" fontAlgn="ctr">
                <a:defRPr/>
              </a:pPr>
              <a:r>
                <a:rPr lang="en-US" sz="900" b="1" kern="0" dirty="0">
                  <a:solidFill>
                    <a:srgbClr val="505050"/>
                  </a:solidFill>
                  <a:latin typeface="Segoe UI"/>
                </a:rPr>
                <a:t>China</a:t>
              </a:r>
            </a:p>
            <a:p>
              <a:pPr algn="ctr" defTabSz="570855" fontAlgn="ctr">
                <a:defRPr/>
              </a:pPr>
              <a:r>
                <a:rPr lang="en-US" sz="900" b="1" kern="0" dirty="0">
                  <a:solidFill>
                    <a:srgbClr val="505050"/>
                  </a:solidFill>
                  <a:latin typeface="Segoe UI"/>
                </a:rPr>
                <a:t>GB 18030</a:t>
              </a:r>
            </a:p>
          </p:txBody>
        </p:sp>
        <p:sp>
          <p:nvSpPr>
            <p:cNvPr id="77" name="Rectangle 76">
              <a:extLst>
                <a:ext uri="{FF2B5EF4-FFF2-40B4-BE49-F238E27FC236}">
                  <a16:creationId xmlns:a16="http://schemas.microsoft.com/office/drawing/2014/main" id="{088D6AE7-5F09-4A1B-B1EB-00A3CB093213}"/>
                </a:ext>
              </a:extLst>
            </p:cNvPr>
            <p:cNvSpPr/>
            <p:nvPr/>
          </p:nvSpPr>
          <p:spPr>
            <a:xfrm>
              <a:off x="4765232" y="5539491"/>
              <a:ext cx="1154509" cy="323165"/>
            </a:xfrm>
            <a:prstGeom prst="rect">
              <a:avLst/>
            </a:prstGeom>
          </p:spPr>
          <p:txBody>
            <a:bodyPr wrap="square" tIns="0">
              <a:spAutoFit/>
            </a:bodyPr>
            <a:lstStyle/>
            <a:p>
              <a:pPr algn="ctr" defTabSz="570855" fontAlgn="ctr">
                <a:defRPr/>
              </a:pPr>
              <a:r>
                <a:rPr lang="en-US" sz="900" b="1" kern="0" dirty="0">
                  <a:solidFill>
                    <a:srgbClr val="505050"/>
                  </a:solidFill>
                  <a:latin typeface="Segoe UI"/>
                </a:rPr>
                <a:t>EU</a:t>
              </a:r>
            </a:p>
            <a:p>
              <a:pPr algn="ctr" defTabSz="570855" fontAlgn="ctr">
                <a:defRPr/>
              </a:pPr>
              <a:r>
                <a:rPr lang="en-US" sz="900" b="1" kern="0" dirty="0">
                  <a:solidFill>
                    <a:srgbClr val="505050"/>
                  </a:solidFill>
                  <a:latin typeface="Segoe UI"/>
                </a:rPr>
                <a:t>Model Clauses</a:t>
              </a:r>
            </a:p>
          </p:txBody>
        </p:sp>
        <p:pic>
          <p:nvPicPr>
            <p:cNvPr id="78" name="Picture 77">
              <a:extLst>
                <a:ext uri="{FF2B5EF4-FFF2-40B4-BE49-F238E27FC236}">
                  <a16:creationId xmlns:a16="http://schemas.microsoft.com/office/drawing/2014/main" id="{53089095-657F-4BEC-A098-977EBC28C397}"/>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048711" y="5083503"/>
              <a:ext cx="649750" cy="450255"/>
            </a:xfrm>
            <a:prstGeom prst="rect">
              <a:avLst/>
            </a:prstGeom>
          </p:spPr>
        </p:pic>
        <p:sp>
          <p:nvSpPr>
            <p:cNvPr id="79" name="Rectangle 78">
              <a:extLst>
                <a:ext uri="{FF2B5EF4-FFF2-40B4-BE49-F238E27FC236}">
                  <a16:creationId xmlns:a16="http://schemas.microsoft.com/office/drawing/2014/main" id="{28F0E146-3407-49BB-A4BF-3E80A7DFEAD6}"/>
                </a:ext>
              </a:extLst>
            </p:cNvPr>
            <p:cNvSpPr/>
            <p:nvPr/>
          </p:nvSpPr>
          <p:spPr>
            <a:xfrm>
              <a:off x="5687378" y="6419055"/>
              <a:ext cx="636672" cy="323165"/>
            </a:xfrm>
            <a:prstGeom prst="rect">
              <a:avLst/>
            </a:prstGeom>
          </p:spPr>
          <p:txBody>
            <a:bodyPr wrap="square" tIns="0">
              <a:spAutoFit/>
            </a:bodyPr>
            <a:lstStyle/>
            <a:p>
              <a:pPr algn="ctr" defTabSz="570855" fontAlgn="ctr">
                <a:defRPr/>
              </a:pPr>
              <a:r>
                <a:rPr lang="en-US" sz="900" b="1" kern="0" dirty="0">
                  <a:solidFill>
                    <a:srgbClr val="505050"/>
                  </a:solidFill>
                  <a:latin typeface="Segoe UI"/>
                </a:rPr>
                <a:t>ENISA</a:t>
              </a:r>
            </a:p>
            <a:p>
              <a:pPr algn="ctr" defTabSz="570855" fontAlgn="ctr">
                <a:defRPr/>
              </a:pPr>
              <a:r>
                <a:rPr lang="en-US" sz="900" b="1" kern="0" dirty="0">
                  <a:solidFill>
                    <a:srgbClr val="505050"/>
                  </a:solidFill>
                  <a:latin typeface="Segoe UI"/>
                </a:rPr>
                <a:t>IAF</a:t>
              </a:r>
            </a:p>
          </p:txBody>
        </p:sp>
        <p:pic>
          <p:nvPicPr>
            <p:cNvPr id="80" name="Picture 79">
              <a:extLst>
                <a:ext uri="{FF2B5EF4-FFF2-40B4-BE49-F238E27FC236}">
                  <a16:creationId xmlns:a16="http://schemas.microsoft.com/office/drawing/2014/main" id="{90C21294-5889-4D06-BF11-1E0FF11C879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797397" y="5935821"/>
              <a:ext cx="461498" cy="435654"/>
            </a:xfrm>
            <a:prstGeom prst="rect">
              <a:avLst/>
            </a:prstGeom>
          </p:spPr>
        </p:pic>
        <p:pic>
          <p:nvPicPr>
            <p:cNvPr id="81" name="Picture 80">
              <a:extLst>
                <a:ext uri="{FF2B5EF4-FFF2-40B4-BE49-F238E27FC236}">
                  <a16:creationId xmlns:a16="http://schemas.microsoft.com/office/drawing/2014/main" id="{DD8410FF-9B7A-49AA-9890-4E34B9290FA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081932" y="5157523"/>
              <a:ext cx="503965" cy="302215"/>
            </a:xfrm>
            <a:prstGeom prst="rect">
              <a:avLst/>
            </a:prstGeom>
          </p:spPr>
        </p:pic>
        <p:sp>
          <p:nvSpPr>
            <p:cNvPr id="82" name="Rectangle 81">
              <a:extLst>
                <a:ext uri="{FF2B5EF4-FFF2-40B4-BE49-F238E27FC236}">
                  <a16:creationId xmlns:a16="http://schemas.microsoft.com/office/drawing/2014/main" id="{CA4AD0CF-49E7-4528-9240-A66B753C281A}"/>
                </a:ext>
              </a:extLst>
            </p:cNvPr>
            <p:cNvSpPr/>
            <p:nvPr/>
          </p:nvSpPr>
          <p:spPr>
            <a:xfrm>
              <a:off x="3906854" y="5539491"/>
              <a:ext cx="857880" cy="323165"/>
            </a:xfrm>
            <a:prstGeom prst="rect">
              <a:avLst/>
            </a:prstGeom>
          </p:spPr>
          <p:txBody>
            <a:bodyPr wrap="square" tIns="0">
              <a:spAutoFit/>
            </a:bodyPr>
            <a:lstStyle/>
            <a:p>
              <a:pPr algn="ctr" defTabSz="570855" fontAlgn="ctr">
                <a:defRPr/>
              </a:pPr>
              <a:r>
                <a:rPr lang="en-US" sz="900" b="1" kern="0" dirty="0">
                  <a:solidFill>
                    <a:srgbClr val="505050"/>
                  </a:solidFill>
                  <a:latin typeface="Segoe UI"/>
                </a:rPr>
                <a:t>Argentina PDPA</a:t>
              </a:r>
            </a:p>
          </p:txBody>
        </p:sp>
        <p:pic>
          <p:nvPicPr>
            <p:cNvPr id="83" name="Picture 82" descr="http://jcispa.jasa.jp/wp/wp-content/themes/jcispa_academica/images/fig_cslogo01.png">
              <a:extLst>
                <a:ext uri="{FF2B5EF4-FFF2-40B4-BE49-F238E27FC236}">
                  <a16:creationId xmlns:a16="http://schemas.microsoft.com/office/drawing/2014/main" id="{13F12ACB-2A1F-47A3-9016-0487731CE535}"/>
                </a:ext>
              </a:extLst>
            </p:cNvPr>
            <p:cNvPicPr/>
            <p:nvPr/>
          </p:nvPicPr>
          <p:blipFill>
            <a:blip r:embed="rId12" cstate="screen">
              <a:extLst>
                <a:ext uri="{28A0092B-C50C-407E-A947-70E740481C1C}">
                  <a14:useLocalDpi xmlns:a14="http://schemas.microsoft.com/office/drawing/2010/main"/>
                </a:ext>
              </a:extLst>
            </a:blip>
            <a:srcRect/>
            <a:stretch>
              <a:fillRect/>
            </a:stretch>
          </p:blipFill>
          <p:spPr bwMode="auto">
            <a:xfrm>
              <a:off x="6613271" y="5963896"/>
              <a:ext cx="431256" cy="379504"/>
            </a:xfrm>
            <a:prstGeom prst="rect">
              <a:avLst/>
            </a:prstGeom>
            <a:noFill/>
            <a:ln>
              <a:noFill/>
            </a:ln>
          </p:spPr>
        </p:pic>
        <p:sp>
          <p:nvSpPr>
            <p:cNvPr id="84" name="Rectangle 83">
              <a:extLst>
                <a:ext uri="{FF2B5EF4-FFF2-40B4-BE49-F238E27FC236}">
                  <a16:creationId xmlns:a16="http://schemas.microsoft.com/office/drawing/2014/main" id="{C5059E8C-80A1-430B-905D-3885705C5070}"/>
                </a:ext>
              </a:extLst>
            </p:cNvPr>
            <p:cNvSpPr/>
            <p:nvPr/>
          </p:nvSpPr>
          <p:spPr>
            <a:xfrm>
              <a:off x="6416297" y="6419055"/>
              <a:ext cx="791180" cy="323165"/>
            </a:xfrm>
            <a:prstGeom prst="rect">
              <a:avLst/>
            </a:prstGeom>
          </p:spPr>
          <p:txBody>
            <a:bodyPr wrap="square" tIns="0">
              <a:spAutoFit/>
            </a:bodyPr>
            <a:lstStyle/>
            <a:p>
              <a:pPr algn="ctr" defTabSz="570855" fontAlgn="ctr">
                <a:defRPr/>
              </a:pPr>
              <a:r>
                <a:rPr lang="en-US" sz="900" b="1" kern="0" dirty="0">
                  <a:solidFill>
                    <a:srgbClr val="505050"/>
                  </a:solidFill>
                  <a:latin typeface="Segoe UI"/>
                </a:rPr>
                <a:t>Japan CS Mark Gold</a:t>
              </a:r>
            </a:p>
          </p:txBody>
        </p:sp>
        <p:sp>
          <p:nvSpPr>
            <p:cNvPr id="87" name="Rectangle 86">
              <a:extLst>
                <a:ext uri="{FF2B5EF4-FFF2-40B4-BE49-F238E27FC236}">
                  <a16:creationId xmlns:a16="http://schemas.microsoft.com/office/drawing/2014/main" id="{7F9D3F86-F1DE-4904-B4BE-259CF7E92E4F}"/>
                </a:ext>
              </a:extLst>
            </p:cNvPr>
            <p:cNvSpPr/>
            <p:nvPr/>
          </p:nvSpPr>
          <p:spPr>
            <a:xfrm>
              <a:off x="9405500" y="5539491"/>
              <a:ext cx="724902" cy="323165"/>
            </a:xfrm>
            <a:prstGeom prst="rect">
              <a:avLst/>
            </a:prstGeom>
          </p:spPr>
          <p:txBody>
            <a:bodyPr wrap="square" tIns="0">
              <a:spAutoFit/>
            </a:bodyPr>
            <a:lstStyle/>
            <a:p>
              <a:pPr algn="ctr" defTabSz="570855" fontAlgn="ctr">
                <a:defRPr/>
              </a:pPr>
              <a:r>
                <a:rPr lang="en-US" sz="900" b="1" kern="0" dirty="0">
                  <a:solidFill>
                    <a:srgbClr val="505050"/>
                  </a:solidFill>
                  <a:latin typeface="Segoe UI"/>
                </a:rPr>
                <a:t>China</a:t>
              </a:r>
            </a:p>
            <a:p>
              <a:pPr algn="ctr" defTabSz="570855" fontAlgn="ctr">
                <a:defRPr/>
              </a:pPr>
              <a:r>
                <a:rPr lang="en-US" sz="900" b="1" kern="0" dirty="0">
                  <a:solidFill>
                    <a:srgbClr val="505050"/>
                  </a:solidFill>
                  <a:latin typeface="Segoe UI"/>
                </a:rPr>
                <a:t>TRUCS</a:t>
              </a:r>
            </a:p>
          </p:txBody>
        </p:sp>
        <p:sp>
          <p:nvSpPr>
            <p:cNvPr id="88" name="Rectangle 87">
              <a:extLst>
                <a:ext uri="{FF2B5EF4-FFF2-40B4-BE49-F238E27FC236}">
                  <a16:creationId xmlns:a16="http://schemas.microsoft.com/office/drawing/2014/main" id="{BD048F91-7D8A-4919-858C-C9266D829780}"/>
                </a:ext>
              </a:extLst>
            </p:cNvPr>
            <p:cNvSpPr/>
            <p:nvPr/>
          </p:nvSpPr>
          <p:spPr>
            <a:xfrm>
              <a:off x="7392060" y="6419055"/>
              <a:ext cx="582584" cy="323165"/>
            </a:xfrm>
            <a:prstGeom prst="rect">
              <a:avLst/>
            </a:prstGeom>
          </p:spPr>
          <p:txBody>
            <a:bodyPr wrap="square" tIns="0">
              <a:spAutoFit/>
            </a:bodyPr>
            <a:lstStyle/>
            <a:p>
              <a:pPr algn="ctr" defTabSz="570855" fontAlgn="ctr">
                <a:defRPr/>
              </a:pPr>
              <a:r>
                <a:rPr lang="en-US" sz="900" b="1" kern="0" dirty="0">
                  <a:solidFill>
                    <a:srgbClr val="505050"/>
                  </a:solidFill>
                  <a:latin typeface="Segoe UI"/>
                </a:rPr>
                <a:t>Spain</a:t>
              </a:r>
            </a:p>
            <a:p>
              <a:pPr algn="ctr" defTabSz="570855" fontAlgn="ctr">
                <a:defRPr/>
              </a:pPr>
              <a:r>
                <a:rPr lang="en-US" sz="900" b="1" kern="0" dirty="0">
                  <a:solidFill>
                    <a:srgbClr val="505050"/>
                  </a:solidFill>
                  <a:latin typeface="Segoe UI"/>
                </a:rPr>
                <a:t>ENS</a:t>
              </a:r>
            </a:p>
          </p:txBody>
        </p:sp>
        <p:sp>
          <p:nvSpPr>
            <p:cNvPr id="95" name="Rectangle 94">
              <a:extLst>
                <a:ext uri="{FF2B5EF4-FFF2-40B4-BE49-F238E27FC236}">
                  <a16:creationId xmlns:a16="http://schemas.microsoft.com/office/drawing/2014/main" id="{C2BA1D5D-DD08-4A7D-B3AC-F430ADD42796}"/>
                </a:ext>
              </a:extLst>
            </p:cNvPr>
            <p:cNvSpPr/>
            <p:nvPr/>
          </p:nvSpPr>
          <p:spPr>
            <a:xfrm>
              <a:off x="4647247" y="6419055"/>
              <a:ext cx="1011233" cy="301685"/>
            </a:xfrm>
            <a:prstGeom prst="rect">
              <a:avLst/>
            </a:prstGeom>
          </p:spPr>
          <p:txBody>
            <a:bodyPr wrap="none" lIns="0" tIns="0" rIns="0" bIns="0">
              <a:noAutofit/>
            </a:bodyPr>
            <a:lstStyle/>
            <a:p>
              <a:pPr algn="ctr" defTabSz="597032" fontAlgn="ctr">
                <a:defRPr/>
              </a:pPr>
              <a:r>
                <a:rPr lang="en-US" sz="900" b="1" kern="0" dirty="0">
                  <a:solidFill>
                    <a:srgbClr val="505050"/>
                  </a:solidFill>
                  <a:latin typeface="Segoe UI"/>
                </a:rPr>
                <a:t>Japan My </a:t>
              </a:r>
              <a:br>
                <a:rPr lang="en-US" sz="900" b="1" kern="0" dirty="0">
                  <a:solidFill>
                    <a:srgbClr val="505050"/>
                  </a:solidFill>
                  <a:latin typeface="Segoe UI"/>
                </a:rPr>
              </a:br>
              <a:r>
                <a:rPr lang="en-US" sz="900" b="1" kern="0" dirty="0">
                  <a:solidFill>
                    <a:srgbClr val="505050"/>
                  </a:solidFill>
                  <a:latin typeface="Segoe UI"/>
                </a:rPr>
                <a:t>Number Act</a:t>
              </a:r>
            </a:p>
          </p:txBody>
        </p:sp>
        <p:pic>
          <p:nvPicPr>
            <p:cNvPr id="96" name="Picture 95">
              <a:extLst>
                <a:ext uri="{FF2B5EF4-FFF2-40B4-BE49-F238E27FC236}">
                  <a16:creationId xmlns:a16="http://schemas.microsoft.com/office/drawing/2014/main" id="{953753BD-E062-454C-B9CA-D59D1AEECAA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888935" y="5941604"/>
              <a:ext cx="554086" cy="424089"/>
            </a:xfrm>
            <a:prstGeom prst="rect">
              <a:avLst/>
            </a:prstGeom>
          </p:spPr>
        </p:pic>
        <p:pic>
          <p:nvPicPr>
            <p:cNvPr id="104" name="Picture 103" descr="Spain ENS Logo">
              <a:extLst>
                <a:ext uri="{FF2B5EF4-FFF2-40B4-BE49-F238E27FC236}">
                  <a16:creationId xmlns:a16="http://schemas.microsoft.com/office/drawing/2014/main" id="{6E01518E-2F55-442B-94F0-4EF864399F6C}"/>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398903" y="5910096"/>
              <a:ext cx="636423" cy="487105"/>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09">
              <a:extLst>
                <a:ext uri="{FF2B5EF4-FFF2-40B4-BE49-F238E27FC236}">
                  <a16:creationId xmlns:a16="http://schemas.microsoft.com/office/drawing/2014/main" id="{040B01F5-2BE9-45C2-823A-CB3AA305CE81}"/>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341919" y="5093126"/>
              <a:ext cx="595962" cy="431009"/>
            </a:xfrm>
            <a:prstGeom prst="rect">
              <a:avLst/>
            </a:prstGeom>
          </p:spPr>
        </p:pic>
        <p:sp>
          <p:nvSpPr>
            <p:cNvPr id="118" name="Rectangle 117">
              <a:extLst>
                <a:ext uri="{FF2B5EF4-FFF2-40B4-BE49-F238E27FC236}">
                  <a16:creationId xmlns:a16="http://schemas.microsoft.com/office/drawing/2014/main" id="{F1B3713E-92E3-4DE7-8AFA-682AA05B8EA1}"/>
                </a:ext>
              </a:extLst>
            </p:cNvPr>
            <p:cNvSpPr/>
            <p:nvPr/>
          </p:nvSpPr>
          <p:spPr>
            <a:xfrm>
              <a:off x="9128131" y="6419055"/>
              <a:ext cx="721094" cy="323165"/>
            </a:xfrm>
            <a:prstGeom prst="rect">
              <a:avLst/>
            </a:prstGeom>
          </p:spPr>
          <p:txBody>
            <a:bodyPr wrap="square" tIns="0">
              <a:spAutoFit/>
            </a:bodyPr>
            <a:lstStyle/>
            <a:p>
              <a:pPr algn="ctr" defTabSz="570855" fontAlgn="ctr">
                <a:defRPr/>
              </a:pPr>
              <a:r>
                <a:rPr lang="en-US" sz="900" b="1" kern="0" dirty="0">
                  <a:solidFill>
                    <a:srgbClr val="505050"/>
                  </a:solidFill>
                  <a:latin typeface="Segoe UI"/>
                </a:rPr>
                <a:t>India</a:t>
              </a:r>
            </a:p>
            <a:p>
              <a:pPr algn="ctr" defTabSz="570855" fontAlgn="ctr">
                <a:defRPr/>
              </a:pPr>
              <a:r>
                <a:rPr lang="en-US" sz="900" b="1" kern="0" dirty="0" err="1">
                  <a:solidFill>
                    <a:srgbClr val="505050"/>
                  </a:solidFill>
                  <a:latin typeface="Segoe UI"/>
                </a:rPr>
                <a:t>MeitY</a:t>
              </a:r>
              <a:endParaRPr lang="en-US" sz="900" b="1" kern="0" dirty="0">
                <a:solidFill>
                  <a:srgbClr val="505050"/>
                </a:solidFill>
                <a:latin typeface="Segoe UI"/>
              </a:endParaRPr>
            </a:p>
          </p:txBody>
        </p:sp>
        <p:pic>
          <p:nvPicPr>
            <p:cNvPr id="119" name="Picture 10" descr="http://flaglane.com/download/canadian-flag/canadian-flag-graphic.png">
              <a:extLst>
                <a:ext uri="{FF2B5EF4-FFF2-40B4-BE49-F238E27FC236}">
                  <a16:creationId xmlns:a16="http://schemas.microsoft.com/office/drawing/2014/main" id="{35021BAD-9C5B-4669-BAE2-C081E3237FC9}"/>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10032883" y="6030065"/>
              <a:ext cx="494333" cy="247167"/>
            </a:xfrm>
            <a:prstGeom prst="rect">
              <a:avLst/>
            </a:prstGeom>
            <a:noFill/>
            <a:extLst>
              <a:ext uri="{909E8E84-426E-40DD-AFC4-6F175D3DCCD1}">
                <a14:hiddenFill xmlns:a14="http://schemas.microsoft.com/office/drawing/2010/main">
                  <a:solidFill>
                    <a:srgbClr val="FFFFFF"/>
                  </a:solidFill>
                </a14:hiddenFill>
              </a:ext>
            </a:extLst>
          </p:spPr>
        </p:pic>
        <p:sp>
          <p:nvSpPr>
            <p:cNvPr id="120" name="Rectangle 119">
              <a:extLst>
                <a:ext uri="{FF2B5EF4-FFF2-40B4-BE49-F238E27FC236}">
                  <a16:creationId xmlns:a16="http://schemas.microsoft.com/office/drawing/2014/main" id="{1B0CB951-BDBB-4F14-9886-C07A8FF80F97}"/>
                </a:ext>
              </a:extLst>
            </p:cNvPr>
            <p:cNvSpPr/>
            <p:nvPr/>
          </p:nvSpPr>
          <p:spPr>
            <a:xfrm>
              <a:off x="9933677" y="6419055"/>
              <a:ext cx="751606" cy="461665"/>
            </a:xfrm>
            <a:prstGeom prst="rect">
              <a:avLst/>
            </a:prstGeom>
          </p:spPr>
          <p:txBody>
            <a:bodyPr wrap="square" tIns="0">
              <a:spAutoFit/>
            </a:bodyPr>
            <a:lstStyle/>
            <a:p>
              <a:pPr algn="ctr" defTabSz="570855" fontAlgn="ctr">
                <a:defRPr/>
              </a:pPr>
              <a:r>
                <a:rPr lang="en-US" sz="900" b="1" kern="0" dirty="0">
                  <a:solidFill>
                    <a:srgbClr val="505050"/>
                  </a:solidFill>
                  <a:latin typeface="Segoe UI"/>
                </a:rPr>
                <a:t>Canada</a:t>
              </a:r>
            </a:p>
            <a:p>
              <a:pPr algn="ctr" defTabSz="570855" fontAlgn="ctr">
                <a:defRPr/>
              </a:pPr>
              <a:r>
                <a:rPr lang="en-US" sz="900" b="1" kern="0" dirty="0">
                  <a:solidFill>
                    <a:srgbClr val="505050"/>
                  </a:solidFill>
                  <a:latin typeface="Segoe UI"/>
                </a:rPr>
                <a:t>Privacy</a:t>
              </a:r>
              <a:br>
                <a:rPr lang="en-US" sz="900" b="1" kern="0" dirty="0">
                  <a:solidFill>
                    <a:srgbClr val="505050"/>
                  </a:solidFill>
                  <a:latin typeface="Segoe UI"/>
                </a:rPr>
              </a:br>
              <a:r>
                <a:rPr lang="en-US" sz="900" b="1" kern="0" dirty="0">
                  <a:solidFill>
                    <a:srgbClr val="505050"/>
                  </a:solidFill>
                  <a:latin typeface="Segoe UI"/>
                </a:rPr>
                <a:t>Laws</a:t>
              </a:r>
            </a:p>
          </p:txBody>
        </p:sp>
        <p:pic>
          <p:nvPicPr>
            <p:cNvPr id="122" name="Picture 121">
              <a:extLst>
                <a:ext uri="{FF2B5EF4-FFF2-40B4-BE49-F238E27FC236}">
                  <a16:creationId xmlns:a16="http://schemas.microsoft.com/office/drawing/2014/main" id="{C49BCBB2-6A38-4CF2-9A97-A16BD120C961}"/>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0881592" y="5910941"/>
              <a:ext cx="337887" cy="485414"/>
            </a:xfrm>
            <a:prstGeom prst="rect">
              <a:avLst/>
            </a:prstGeom>
          </p:spPr>
        </p:pic>
        <p:sp>
          <p:nvSpPr>
            <p:cNvPr id="123" name="Rectangle 122">
              <a:extLst>
                <a:ext uri="{FF2B5EF4-FFF2-40B4-BE49-F238E27FC236}">
                  <a16:creationId xmlns:a16="http://schemas.microsoft.com/office/drawing/2014/main" id="{53CC6177-2133-4A7E-90BB-33D9B511EA6B}"/>
                </a:ext>
              </a:extLst>
            </p:cNvPr>
            <p:cNvSpPr/>
            <p:nvPr/>
          </p:nvSpPr>
          <p:spPr>
            <a:xfrm>
              <a:off x="10657971" y="6419055"/>
              <a:ext cx="785128" cy="323165"/>
            </a:xfrm>
            <a:prstGeom prst="rect">
              <a:avLst/>
            </a:prstGeom>
          </p:spPr>
          <p:txBody>
            <a:bodyPr wrap="square" tIns="0">
              <a:spAutoFit/>
            </a:bodyPr>
            <a:lstStyle/>
            <a:p>
              <a:pPr algn="ctr" defTabSz="570855" fontAlgn="ctr">
                <a:defRPr/>
              </a:pPr>
              <a:r>
                <a:rPr lang="en-US" sz="900" b="1" kern="0" dirty="0">
                  <a:solidFill>
                    <a:srgbClr val="505050"/>
                  </a:solidFill>
                  <a:latin typeface="Segoe UI"/>
                </a:rPr>
                <a:t>Privacy</a:t>
              </a:r>
            </a:p>
            <a:p>
              <a:pPr algn="ctr" defTabSz="570855" fontAlgn="ctr">
                <a:defRPr/>
              </a:pPr>
              <a:r>
                <a:rPr lang="en-US" sz="900" b="1" kern="0" dirty="0">
                  <a:solidFill>
                    <a:srgbClr val="505050"/>
                  </a:solidFill>
                  <a:latin typeface="Segoe UI"/>
                </a:rPr>
                <a:t>Shield</a:t>
              </a:r>
            </a:p>
          </p:txBody>
        </p:sp>
        <p:pic>
          <p:nvPicPr>
            <p:cNvPr id="126" name="Picture 125">
              <a:extLst>
                <a:ext uri="{FF2B5EF4-FFF2-40B4-BE49-F238E27FC236}">
                  <a16:creationId xmlns:a16="http://schemas.microsoft.com/office/drawing/2014/main" id="{4D200539-CC87-4CAA-94DE-E31AFFADAFB3}"/>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206356" y="6022461"/>
              <a:ext cx="472151" cy="262374"/>
            </a:xfrm>
            <a:prstGeom prst="rect">
              <a:avLst/>
            </a:prstGeom>
          </p:spPr>
        </p:pic>
        <p:sp>
          <p:nvSpPr>
            <p:cNvPr id="128" name="Rectangle 127">
              <a:extLst>
                <a:ext uri="{FF2B5EF4-FFF2-40B4-BE49-F238E27FC236}">
                  <a16:creationId xmlns:a16="http://schemas.microsoft.com/office/drawing/2014/main" id="{CFB590E0-A35F-49CD-B344-181C437AF9FF}"/>
                </a:ext>
              </a:extLst>
            </p:cNvPr>
            <p:cNvSpPr/>
            <p:nvPr/>
          </p:nvSpPr>
          <p:spPr>
            <a:xfrm>
              <a:off x="11264968" y="6419055"/>
              <a:ext cx="1092176" cy="461665"/>
            </a:xfrm>
            <a:prstGeom prst="rect">
              <a:avLst/>
            </a:prstGeom>
          </p:spPr>
          <p:txBody>
            <a:bodyPr wrap="square" tIns="0">
              <a:spAutoFit/>
            </a:bodyPr>
            <a:lstStyle/>
            <a:p>
              <a:pPr algn="ctr" defTabSz="570745" fontAlgn="ctr">
                <a:defRPr/>
              </a:pPr>
              <a:r>
                <a:rPr lang="en-US" sz="900" b="1" kern="0" dirty="0">
                  <a:solidFill>
                    <a:srgbClr val="505050"/>
                  </a:solidFill>
                  <a:latin typeface="Segoe UI"/>
                </a:rPr>
                <a:t>Germany IT</a:t>
              </a:r>
            </a:p>
            <a:p>
              <a:pPr algn="ctr" defTabSz="570745" fontAlgn="ctr">
                <a:defRPr/>
              </a:pPr>
              <a:r>
                <a:rPr lang="en-US" sz="900" b="1" kern="0" dirty="0" err="1">
                  <a:solidFill>
                    <a:srgbClr val="505050"/>
                  </a:solidFill>
                  <a:latin typeface="Segoe UI"/>
                </a:rPr>
                <a:t>Grundschutz</a:t>
              </a:r>
              <a:endParaRPr lang="en-US" sz="900" b="1" kern="0" dirty="0">
                <a:solidFill>
                  <a:srgbClr val="505050"/>
                </a:solidFill>
                <a:latin typeface="Segoe UI"/>
              </a:endParaRPr>
            </a:p>
            <a:p>
              <a:pPr algn="ctr" defTabSz="570745" fontAlgn="ctr">
                <a:defRPr/>
              </a:pPr>
              <a:r>
                <a:rPr lang="en-US" sz="900" b="1" kern="0" dirty="0">
                  <a:solidFill>
                    <a:srgbClr val="505050"/>
                  </a:solidFill>
                  <a:latin typeface="Segoe UI"/>
                </a:rPr>
                <a:t>workbook</a:t>
              </a:r>
            </a:p>
          </p:txBody>
        </p:sp>
        <p:pic>
          <p:nvPicPr>
            <p:cNvPr id="129" name="Picture 128">
              <a:extLst>
                <a:ext uri="{FF2B5EF4-FFF2-40B4-BE49-F238E27FC236}">
                  <a16:creationId xmlns:a16="http://schemas.microsoft.com/office/drawing/2014/main" id="{39537B6E-7D3B-426F-8D7A-E5CBBA287D44}"/>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1573859" y="5911902"/>
              <a:ext cx="501668" cy="483492"/>
            </a:xfrm>
            <a:prstGeom prst="rect">
              <a:avLst/>
            </a:prstGeom>
          </p:spPr>
        </p:pic>
        <p:sp>
          <p:nvSpPr>
            <p:cNvPr id="132" name="Rectangle 131">
              <a:extLst>
                <a:ext uri="{FF2B5EF4-FFF2-40B4-BE49-F238E27FC236}">
                  <a16:creationId xmlns:a16="http://schemas.microsoft.com/office/drawing/2014/main" id="{F91C4942-93AE-4C04-8FBD-1C706A3E49DD}"/>
                </a:ext>
              </a:extLst>
            </p:cNvPr>
            <p:cNvSpPr/>
            <p:nvPr/>
          </p:nvSpPr>
          <p:spPr>
            <a:xfrm>
              <a:off x="8245774" y="6419055"/>
              <a:ext cx="791180" cy="323165"/>
            </a:xfrm>
            <a:prstGeom prst="rect">
              <a:avLst/>
            </a:prstGeom>
          </p:spPr>
          <p:txBody>
            <a:bodyPr wrap="square" tIns="0">
              <a:spAutoFit/>
            </a:bodyPr>
            <a:lstStyle/>
            <a:p>
              <a:pPr algn="ctr" defTabSz="570855" fontAlgn="ctr">
                <a:defRPr/>
              </a:pPr>
              <a:r>
                <a:rPr lang="en-US" sz="900" b="1" kern="0" dirty="0">
                  <a:solidFill>
                    <a:srgbClr val="505050"/>
                  </a:solidFill>
                  <a:latin typeface="Segoe UI"/>
                </a:rPr>
                <a:t>Spain</a:t>
              </a:r>
            </a:p>
            <a:p>
              <a:pPr algn="ctr" defTabSz="570855" fontAlgn="ctr">
                <a:defRPr/>
              </a:pPr>
              <a:r>
                <a:rPr lang="en-US" sz="900" b="1" kern="0" dirty="0">
                  <a:solidFill>
                    <a:srgbClr val="505050"/>
                  </a:solidFill>
                  <a:latin typeface="Segoe UI"/>
                </a:rPr>
                <a:t>DPA</a:t>
              </a:r>
            </a:p>
          </p:txBody>
        </p:sp>
        <p:pic>
          <p:nvPicPr>
            <p:cNvPr id="133" name="Picture 132">
              <a:extLst>
                <a:ext uri="{FF2B5EF4-FFF2-40B4-BE49-F238E27FC236}">
                  <a16:creationId xmlns:a16="http://schemas.microsoft.com/office/drawing/2014/main" id="{1C5C3AA8-997A-41DA-B1E4-8EB02DD5C273}"/>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8389702" y="5888300"/>
              <a:ext cx="462278" cy="530697"/>
            </a:xfrm>
            <a:prstGeom prst="rect">
              <a:avLst/>
            </a:prstGeom>
          </p:spPr>
        </p:pic>
        <p:pic>
          <p:nvPicPr>
            <p:cNvPr id="143" name="Picture 142">
              <a:extLst>
                <a:ext uri="{FF2B5EF4-FFF2-40B4-BE49-F238E27FC236}">
                  <a16:creationId xmlns:a16="http://schemas.microsoft.com/office/drawing/2014/main" id="{F6827E20-41A4-46C5-B126-E73D49FFEDE9}"/>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7044994" y="4877543"/>
              <a:ext cx="862175" cy="862175"/>
            </a:xfrm>
            <a:prstGeom prst="rect">
              <a:avLst/>
            </a:prstGeom>
          </p:spPr>
        </p:pic>
        <p:sp>
          <p:nvSpPr>
            <p:cNvPr id="147" name="Rectangle 146">
              <a:extLst>
                <a:ext uri="{FF2B5EF4-FFF2-40B4-BE49-F238E27FC236}">
                  <a16:creationId xmlns:a16="http://schemas.microsoft.com/office/drawing/2014/main" id="{3D116DB4-07CA-4730-9554-E4363D33BA84}"/>
                </a:ext>
              </a:extLst>
            </p:cNvPr>
            <p:cNvSpPr/>
            <p:nvPr/>
          </p:nvSpPr>
          <p:spPr bwMode="auto">
            <a:xfrm>
              <a:off x="3495982" y="4981476"/>
              <a:ext cx="401243" cy="185419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14192">
                <a:spcAft>
                  <a:spcPts val="1175"/>
                </a:spcAft>
                <a:defRPr/>
              </a:pPr>
              <a:r>
                <a:rPr lang="en-IN" sz="1200" b="1" kern="0" dirty="0">
                  <a:solidFill>
                    <a:schemeClr val="tx2"/>
                  </a:solidFill>
                  <a:latin typeface="Segoe UI"/>
                  <a:cs typeface="Segoe UI Semibold" panose="020B0702040204020203" pitchFamily="34" charset="0"/>
                </a:rPr>
                <a:t>REGIONAL</a:t>
              </a:r>
            </a:p>
          </p:txBody>
        </p:sp>
      </p:grpSp>
      <p:grpSp>
        <p:nvGrpSpPr>
          <p:cNvPr id="3" name="Group 2">
            <a:extLst>
              <a:ext uri="{FF2B5EF4-FFF2-40B4-BE49-F238E27FC236}">
                <a16:creationId xmlns:a16="http://schemas.microsoft.com/office/drawing/2014/main" id="{58464694-5817-4DF6-A4F7-CAAFBF6A4332}"/>
              </a:ext>
            </a:extLst>
          </p:cNvPr>
          <p:cNvGrpSpPr/>
          <p:nvPr/>
        </p:nvGrpSpPr>
        <p:grpSpPr>
          <a:xfrm>
            <a:off x="3439806" y="2449039"/>
            <a:ext cx="8740539" cy="1232328"/>
            <a:chOff x="3439806" y="2449039"/>
            <a:chExt cx="8740539" cy="1232328"/>
          </a:xfrm>
        </p:grpSpPr>
        <p:sp>
          <p:nvSpPr>
            <p:cNvPr id="42" name="Rectangle 41">
              <a:extLst>
                <a:ext uri="{FF2B5EF4-FFF2-40B4-BE49-F238E27FC236}">
                  <a16:creationId xmlns:a16="http://schemas.microsoft.com/office/drawing/2014/main" id="{B02D2F83-35D8-463F-85BF-3357456F5E94}"/>
                </a:ext>
              </a:extLst>
            </p:cNvPr>
            <p:cNvSpPr/>
            <p:nvPr/>
          </p:nvSpPr>
          <p:spPr>
            <a:xfrm>
              <a:off x="3906854" y="3230856"/>
              <a:ext cx="949534" cy="374793"/>
            </a:xfrm>
            <a:prstGeom prst="rect">
              <a:avLst/>
            </a:prstGeom>
          </p:spPr>
          <p:txBody>
            <a:bodyPr wrap="square">
              <a:spAutoFit/>
            </a:bodyPr>
            <a:lstStyle/>
            <a:p>
              <a:pPr algn="ctr" defTabSz="570855" fontAlgn="ctr">
                <a:defRPr/>
              </a:pPr>
              <a:r>
                <a:rPr lang="en-US" sz="900" b="1" kern="0" dirty="0">
                  <a:solidFill>
                    <a:srgbClr val="505050"/>
                  </a:solidFill>
                  <a:latin typeface="Segoe UI"/>
                </a:rPr>
                <a:t>Moderate</a:t>
              </a:r>
            </a:p>
            <a:p>
              <a:pPr algn="ctr" defTabSz="570855" fontAlgn="ctr">
                <a:defRPr/>
              </a:pPr>
              <a:r>
                <a:rPr lang="en-US" sz="900" b="1" kern="0" dirty="0">
                  <a:solidFill>
                    <a:srgbClr val="505050"/>
                  </a:solidFill>
                  <a:latin typeface="Segoe UI"/>
                </a:rPr>
                <a:t>JAB P-ATO</a:t>
              </a:r>
            </a:p>
          </p:txBody>
        </p:sp>
        <p:sp>
          <p:nvSpPr>
            <p:cNvPr id="43" name="Rectangle 42">
              <a:extLst>
                <a:ext uri="{FF2B5EF4-FFF2-40B4-BE49-F238E27FC236}">
                  <a16:creationId xmlns:a16="http://schemas.microsoft.com/office/drawing/2014/main" id="{203E97D5-68A6-4A2B-A775-36ADB3134828}"/>
                </a:ext>
              </a:extLst>
            </p:cNvPr>
            <p:cNvSpPr/>
            <p:nvPr/>
          </p:nvSpPr>
          <p:spPr>
            <a:xfrm>
              <a:off x="8176256" y="3230856"/>
              <a:ext cx="769654" cy="233557"/>
            </a:xfrm>
            <a:prstGeom prst="rect">
              <a:avLst/>
            </a:prstGeom>
          </p:spPr>
          <p:txBody>
            <a:bodyPr wrap="none">
              <a:spAutoFit/>
            </a:bodyPr>
            <a:lstStyle/>
            <a:p>
              <a:pPr algn="ctr" defTabSz="570855" fontAlgn="ctr">
                <a:defRPr/>
              </a:pPr>
              <a:r>
                <a:rPr lang="en-US" sz="900" b="1" kern="0">
                  <a:solidFill>
                    <a:srgbClr val="505050"/>
                  </a:solidFill>
                  <a:latin typeface="Segoe UI"/>
                </a:rPr>
                <a:t>FIPS 140-2</a:t>
              </a:r>
            </a:p>
          </p:txBody>
        </p:sp>
        <p:sp>
          <p:nvSpPr>
            <p:cNvPr id="46" name="Rectangle 45">
              <a:extLst>
                <a:ext uri="{FF2B5EF4-FFF2-40B4-BE49-F238E27FC236}">
                  <a16:creationId xmlns:a16="http://schemas.microsoft.com/office/drawing/2014/main" id="{FABED075-89A7-4ED0-81D0-486339AC80D2}"/>
                </a:ext>
              </a:extLst>
            </p:cNvPr>
            <p:cNvSpPr/>
            <p:nvPr/>
          </p:nvSpPr>
          <p:spPr>
            <a:xfrm>
              <a:off x="5727650" y="3230856"/>
              <a:ext cx="828956" cy="374793"/>
            </a:xfrm>
            <a:prstGeom prst="rect">
              <a:avLst/>
            </a:prstGeom>
          </p:spPr>
          <p:txBody>
            <a:bodyPr wrap="none">
              <a:spAutoFit/>
            </a:bodyPr>
            <a:lstStyle/>
            <a:p>
              <a:pPr algn="ctr" defTabSz="570855" fontAlgn="ctr">
                <a:defRPr/>
              </a:pPr>
              <a:r>
                <a:rPr lang="en-US" sz="900" b="1" kern="0" dirty="0">
                  <a:solidFill>
                    <a:srgbClr val="505050"/>
                  </a:solidFill>
                  <a:latin typeface="Segoe UI"/>
                </a:rPr>
                <a:t>DoD DISA</a:t>
              </a:r>
            </a:p>
            <a:p>
              <a:pPr algn="ctr" defTabSz="570855" fontAlgn="ctr">
                <a:defRPr/>
              </a:pPr>
              <a:r>
                <a:rPr lang="en-US" sz="900" b="1" kern="0" dirty="0">
                  <a:solidFill>
                    <a:srgbClr val="505050"/>
                  </a:solidFill>
                  <a:latin typeface="Segoe UI"/>
                </a:rPr>
                <a:t>SRG Level 2</a:t>
              </a:r>
            </a:p>
          </p:txBody>
        </p:sp>
        <p:pic>
          <p:nvPicPr>
            <p:cNvPr id="48" name="Picture 47">
              <a:extLst>
                <a:ext uri="{FF2B5EF4-FFF2-40B4-BE49-F238E27FC236}">
                  <a16:creationId xmlns:a16="http://schemas.microsoft.com/office/drawing/2014/main" id="{C0CD3EB2-C05F-4E89-BB61-756C22F56844}"/>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4047360" y="2706574"/>
              <a:ext cx="694812" cy="431727"/>
            </a:xfrm>
            <a:prstGeom prst="rect">
              <a:avLst/>
            </a:prstGeom>
          </p:spPr>
        </p:pic>
        <p:pic>
          <p:nvPicPr>
            <p:cNvPr id="49" name="Picture 48">
              <a:extLst>
                <a:ext uri="{FF2B5EF4-FFF2-40B4-BE49-F238E27FC236}">
                  <a16:creationId xmlns:a16="http://schemas.microsoft.com/office/drawing/2014/main" id="{73904FD5-1BB5-45AA-A949-8FA6477B28F9}"/>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9808686" y="2678248"/>
              <a:ext cx="501305" cy="488379"/>
            </a:xfrm>
            <a:prstGeom prst="rect">
              <a:avLst/>
            </a:prstGeom>
          </p:spPr>
        </p:pic>
        <p:sp>
          <p:nvSpPr>
            <p:cNvPr id="50" name="Rectangle 49">
              <a:extLst>
                <a:ext uri="{FF2B5EF4-FFF2-40B4-BE49-F238E27FC236}">
                  <a16:creationId xmlns:a16="http://schemas.microsoft.com/office/drawing/2014/main" id="{7E834CE9-3BCB-49C7-BAEC-483454FC02F4}"/>
                </a:ext>
              </a:extLst>
            </p:cNvPr>
            <p:cNvSpPr/>
            <p:nvPr/>
          </p:nvSpPr>
          <p:spPr>
            <a:xfrm>
              <a:off x="9833987" y="3230856"/>
              <a:ext cx="450701" cy="233557"/>
            </a:xfrm>
            <a:prstGeom prst="rect">
              <a:avLst/>
            </a:prstGeom>
          </p:spPr>
          <p:txBody>
            <a:bodyPr wrap="none">
              <a:spAutoFit/>
            </a:bodyPr>
            <a:lstStyle/>
            <a:p>
              <a:pPr algn="ctr" defTabSz="570855" fontAlgn="ctr">
                <a:defRPr/>
              </a:pPr>
              <a:r>
                <a:rPr lang="en-US" sz="900" b="1" kern="0" dirty="0">
                  <a:solidFill>
                    <a:srgbClr val="505050"/>
                  </a:solidFill>
                  <a:latin typeface="Segoe UI"/>
                </a:rPr>
                <a:t>ITAR</a:t>
              </a:r>
            </a:p>
          </p:txBody>
        </p:sp>
        <p:sp>
          <p:nvSpPr>
            <p:cNvPr id="51" name="Rectangle 50">
              <a:extLst>
                <a:ext uri="{FF2B5EF4-FFF2-40B4-BE49-F238E27FC236}">
                  <a16:creationId xmlns:a16="http://schemas.microsoft.com/office/drawing/2014/main" id="{33A2C7EE-90ED-4807-9F9B-FA28FE53C576}"/>
                </a:ext>
              </a:extLst>
            </p:cNvPr>
            <p:cNvSpPr/>
            <p:nvPr/>
          </p:nvSpPr>
          <p:spPr>
            <a:xfrm>
              <a:off x="10548197" y="3230856"/>
              <a:ext cx="413838" cy="233557"/>
            </a:xfrm>
            <a:prstGeom prst="rect">
              <a:avLst/>
            </a:prstGeom>
          </p:spPr>
          <p:txBody>
            <a:bodyPr wrap="square">
              <a:spAutoFit/>
            </a:bodyPr>
            <a:lstStyle/>
            <a:p>
              <a:pPr algn="ctr" defTabSz="570855" fontAlgn="ctr">
                <a:defRPr/>
              </a:pPr>
              <a:r>
                <a:rPr lang="en-US" sz="900" b="1" kern="0" dirty="0">
                  <a:solidFill>
                    <a:srgbClr val="505050"/>
                  </a:solidFill>
                  <a:latin typeface="Segoe UI"/>
                </a:rPr>
                <a:t>CJIS</a:t>
              </a:r>
            </a:p>
          </p:txBody>
        </p:sp>
        <p:sp>
          <p:nvSpPr>
            <p:cNvPr id="53" name="Rectangle 52">
              <a:extLst>
                <a:ext uri="{FF2B5EF4-FFF2-40B4-BE49-F238E27FC236}">
                  <a16:creationId xmlns:a16="http://schemas.microsoft.com/office/drawing/2014/main" id="{430A2F79-2044-4F5C-8FF4-2DC209125F14}"/>
                </a:ext>
              </a:extLst>
            </p:cNvPr>
            <p:cNvSpPr/>
            <p:nvPr/>
          </p:nvSpPr>
          <p:spPr>
            <a:xfrm>
              <a:off x="11303712" y="3230856"/>
              <a:ext cx="665474" cy="233557"/>
            </a:xfrm>
            <a:prstGeom prst="rect">
              <a:avLst/>
            </a:prstGeom>
          </p:spPr>
          <p:txBody>
            <a:bodyPr wrap="none">
              <a:spAutoFit/>
            </a:bodyPr>
            <a:lstStyle/>
            <a:p>
              <a:pPr algn="ctr" defTabSz="570855" fontAlgn="ctr">
                <a:defRPr/>
              </a:pPr>
              <a:r>
                <a:rPr lang="en-US" sz="900" b="1" kern="0" dirty="0">
                  <a:solidFill>
                    <a:srgbClr val="505050"/>
                  </a:solidFill>
                  <a:latin typeface="Segoe UI"/>
                </a:rPr>
                <a:t>IRS 1075</a:t>
              </a:r>
            </a:p>
          </p:txBody>
        </p:sp>
        <p:pic>
          <p:nvPicPr>
            <p:cNvPr id="54" name="Picture 6" descr="image007">
              <a:extLst>
                <a:ext uri="{FF2B5EF4-FFF2-40B4-BE49-F238E27FC236}">
                  <a16:creationId xmlns:a16="http://schemas.microsoft.com/office/drawing/2014/main" id="{98E41FE7-B179-4591-9557-4575C60089A7}"/>
                </a:ext>
              </a:extLst>
            </p:cNvPr>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9048386" y="2657551"/>
              <a:ext cx="529775" cy="529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Rectangle 54">
              <a:extLst>
                <a:ext uri="{FF2B5EF4-FFF2-40B4-BE49-F238E27FC236}">
                  <a16:creationId xmlns:a16="http://schemas.microsoft.com/office/drawing/2014/main" id="{CDF60214-4F38-4163-B3AB-40C910367220}"/>
                </a:ext>
              </a:extLst>
            </p:cNvPr>
            <p:cNvSpPr/>
            <p:nvPr/>
          </p:nvSpPr>
          <p:spPr>
            <a:xfrm>
              <a:off x="8932170" y="3230856"/>
              <a:ext cx="772619" cy="374793"/>
            </a:xfrm>
            <a:prstGeom prst="rect">
              <a:avLst/>
            </a:prstGeom>
          </p:spPr>
          <p:txBody>
            <a:bodyPr wrap="square">
              <a:spAutoFit/>
            </a:bodyPr>
            <a:lstStyle/>
            <a:p>
              <a:pPr algn="ctr" defTabSz="570855" fontAlgn="ctr">
                <a:defRPr/>
              </a:pPr>
              <a:r>
                <a:rPr lang="en-US" sz="900" b="1" kern="0" dirty="0">
                  <a:solidFill>
                    <a:srgbClr val="505050"/>
                  </a:solidFill>
                  <a:latin typeface="Segoe UI"/>
                </a:rPr>
                <a:t>Section 508 VPAT</a:t>
              </a:r>
            </a:p>
          </p:txBody>
        </p:sp>
        <p:pic>
          <p:nvPicPr>
            <p:cNvPr id="85" name="Picture 84" descr="FedRAMP">
              <a:extLst>
                <a:ext uri="{FF2B5EF4-FFF2-40B4-BE49-F238E27FC236}">
                  <a16:creationId xmlns:a16="http://schemas.microsoft.com/office/drawing/2014/main" id="{4FB9FAD4-9A3B-45A2-ABE9-BF987E9D1708}"/>
                </a:ext>
              </a:extLst>
            </p:cNvPr>
            <p:cNvPicPr/>
            <p:nvPr/>
          </p:nvPicPr>
          <p:blipFill>
            <a:blip r:embed="rId25">
              <a:extLst>
                <a:ext uri="{28A0092B-C50C-407E-A947-70E740481C1C}">
                  <a14:useLocalDpi xmlns:a14="http://schemas.microsoft.com/office/drawing/2010/main"/>
                </a:ext>
              </a:extLst>
            </a:blip>
            <a:srcRect/>
            <a:stretch>
              <a:fillRect/>
            </a:stretch>
          </p:blipFill>
          <p:spPr bwMode="auto">
            <a:xfrm>
              <a:off x="7361624" y="2802668"/>
              <a:ext cx="683415" cy="239538"/>
            </a:xfrm>
            <a:prstGeom prst="rect">
              <a:avLst/>
            </a:prstGeom>
            <a:noFill/>
            <a:ln>
              <a:noFill/>
            </a:ln>
          </p:spPr>
        </p:pic>
        <p:sp>
          <p:nvSpPr>
            <p:cNvPr id="86" name="Rectangle 85">
              <a:extLst>
                <a:ext uri="{FF2B5EF4-FFF2-40B4-BE49-F238E27FC236}">
                  <a16:creationId xmlns:a16="http://schemas.microsoft.com/office/drawing/2014/main" id="{4FFC4D68-21EE-41EF-8D31-5F8F9769C5A1}"/>
                </a:ext>
              </a:extLst>
            </p:cNvPr>
            <p:cNvSpPr/>
            <p:nvPr/>
          </p:nvSpPr>
          <p:spPr>
            <a:xfrm>
              <a:off x="7308354" y="3230856"/>
              <a:ext cx="806517" cy="233557"/>
            </a:xfrm>
            <a:prstGeom prst="rect">
              <a:avLst/>
            </a:prstGeom>
          </p:spPr>
          <p:txBody>
            <a:bodyPr wrap="none">
              <a:spAutoFit/>
            </a:bodyPr>
            <a:lstStyle/>
            <a:p>
              <a:pPr algn="ctr" defTabSz="570855" fontAlgn="ctr">
                <a:defRPr/>
              </a:pPr>
              <a:r>
                <a:rPr lang="en-US" sz="900" b="1" kern="0" dirty="0">
                  <a:solidFill>
                    <a:srgbClr val="505050"/>
                  </a:solidFill>
                  <a:latin typeface="Segoe UI"/>
                </a:rPr>
                <a:t>SP 800-171</a:t>
              </a:r>
            </a:p>
          </p:txBody>
        </p:sp>
        <p:sp>
          <p:nvSpPr>
            <p:cNvPr id="99" name="Rectangle 98">
              <a:extLst>
                <a:ext uri="{FF2B5EF4-FFF2-40B4-BE49-F238E27FC236}">
                  <a16:creationId xmlns:a16="http://schemas.microsoft.com/office/drawing/2014/main" id="{5655CE2F-8AB6-4FC0-BBA5-E62AB22151E1}"/>
                </a:ext>
              </a:extLst>
            </p:cNvPr>
            <p:cNvSpPr/>
            <p:nvPr/>
          </p:nvSpPr>
          <p:spPr>
            <a:xfrm>
              <a:off x="4809792" y="3230856"/>
              <a:ext cx="949534" cy="374793"/>
            </a:xfrm>
            <a:prstGeom prst="rect">
              <a:avLst/>
            </a:prstGeom>
          </p:spPr>
          <p:txBody>
            <a:bodyPr wrap="square">
              <a:spAutoFit/>
            </a:bodyPr>
            <a:lstStyle/>
            <a:p>
              <a:pPr algn="ctr" defTabSz="570855" fontAlgn="ctr">
                <a:defRPr/>
              </a:pPr>
              <a:r>
                <a:rPr lang="en-US" sz="900" b="1" kern="0">
                  <a:solidFill>
                    <a:srgbClr val="505050"/>
                  </a:solidFill>
                  <a:latin typeface="Segoe UI"/>
                </a:rPr>
                <a:t>High</a:t>
              </a:r>
            </a:p>
            <a:p>
              <a:pPr algn="ctr" defTabSz="570855" fontAlgn="ctr">
                <a:defRPr/>
              </a:pPr>
              <a:r>
                <a:rPr lang="en-US" sz="900" b="1" kern="0">
                  <a:solidFill>
                    <a:srgbClr val="505050"/>
                  </a:solidFill>
                  <a:latin typeface="Segoe UI"/>
                </a:rPr>
                <a:t>JAB P-ATO</a:t>
              </a:r>
            </a:p>
          </p:txBody>
        </p:sp>
        <p:pic>
          <p:nvPicPr>
            <p:cNvPr id="100" name="Picture 15" descr="http://www.filetransferglossary.com/wp-content/uploads/2011/01/FIPS_140-2_validated_logo.gif">
              <a:extLst>
                <a:ext uri="{FF2B5EF4-FFF2-40B4-BE49-F238E27FC236}">
                  <a16:creationId xmlns:a16="http://schemas.microsoft.com/office/drawing/2014/main" id="{30AB1C27-5CB0-4D90-A459-A5638688BAE0}"/>
                </a:ext>
              </a:extLst>
            </p:cNvPr>
            <p:cNvPicPr>
              <a:picLocks noChangeAspect="1" noChangeArrowheads="1"/>
            </p:cNvPicPr>
            <p:nvPr/>
          </p:nvPicPr>
          <p:blipFill>
            <a:blip r:embed="rId26" cstate="screen">
              <a:extLst>
                <a:ext uri="{28A0092B-C50C-407E-A947-70E740481C1C}">
                  <a14:useLocalDpi xmlns:a14="http://schemas.microsoft.com/office/drawing/2010/main"/>
                </a:ext>
              </a:extLst>
            </a:blip>
            <a:srcRect/>
            <a:stretch>
              <a:fillRect/>
            </a:stretch>
          </p:blipFill>
          <p:spPr bwMode="auto">
            <a:xfrm>
              <a:off x="8275564" y="2653249"/>
              <a:ext cx="542297" cy="538377"/>
            </a:xfrm>
            <a:prstGeom prst="rect">
              <a:avLst/>
            </a:prstGeom>
            <a:noFill/>
            <a:extLst>
              <a:ext uri="{909E8E84-426E-40DD-AFC4-6F175D3DCCD1}">
                <a14:hiddenFill xmlns:a14="http://schemas.microsoft.com/office/drawing/2010/main">
                  <a:solidFill>
                    <a:srgbClr val="FFFFFF"/>
                  </a:solidFill>
                </a14:hiddenFill>
              </a:ext>
            </a:extLst>
          </p:spPr>
        </p:pic>
        <p:sp>
          <p:nvSpPr>
            <p:cNvPr id="103" name="Rectangle 102">
              <a:extLst>
                <a:ext uri="{FF2B5EF4-FFF2-40B4-BE49-F238E27FC236}">
                  <a16:creationId xmlns:a16="http://schemas.microsoft.com/office/drawing/2014/main" id="{CCE642BA-69A6-4318-97FA-24D2D57AEFFB}"/>
                </a:ext>
              </a:extLst>
            </p:cNvPr>
            <p:cNvSpPr/>
            <p:nvPr/>
          </p:nvSpPr>
          <p:spPr>
            <a:xfrm>
              <a:off x="6465986" y="3230856"/>
              <a:ext cx="828956" cy="374793"/>
            </a:xfrm>
            <a:prstGeom prst="rect">
              <a:avLst/>
            </a:prstGeom>
          </p:spPr>
          <p:txBody>
            <a:bodyPr wrap="none">
              <a:spAutoFit/>
            </a:bodyPr>
            <a:lstStyle/>
            <a:p>
              <a:pPr algn="ctr" defTabSz="570855" fontAlgn="ctr">
                <a:defRPr/>
              </a:pPr>
              <a:r>
                <a:rPr lang="en-US" sz="900" b="1" kern="0">
                  <a:solidFill>
                    <a:srgbClr val="505050"/>
                  </a:solidFill>
                  <a:latin typeface="Segoe UI"/>
                </a:rPr>
                <a:t>DoD DISA</a:t>
              </a:r>
            </a:p>
            <a:p>
              <a:pPr algn="ctr" defTabSz="570855" fontAlgn="ctr">
                <a:defRPr/>
              </a:pPr>
              <a:r>
                <a:rPr lang="en-US" sz="900" b="1" kern="0">
                  <a:solidFill>
                    <a:srgbClr val="505050"/>
                  </a:solidFill>
                  <a:latin typeface="Segoe UI"/>
                </a:rPr>
                <a:t>SRG Level 4</a:t>
              </a:r>
            </a:p>
          </p:txBody>
        </p:sp>
        <p:pic>
          <p:nvPicPr>
            <p:cNvPr id="111" name="Picture 110">
              <a:extLst>
                <a:ext uri="{FF2B5EF4-FFF2-40B4-BE49-F238E27FC236}">
                  <a16:creationId xmlns:a16="http://schemas.microsoft.com/office/drawing/2014/main" id="{14DE9876-56DD-4714-B670-6CA0CB2940AB}"/>
                </a:ext>
              </a:extLst>
            </p:cNvPr>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4972697" y="2706574"/>
              <a:ext cx="694812" cy="431727"/>
            </a:xfrm>
            <a:prstGeom prst="rect">
              <a:avLst/>
            </a:prstGeom>
          </p:spPr>
        </p:pic>
        <p:pic>
          <p:nvPicPr>
            <p:cNvPr id="127" name="Picture 126">
              <a:extLst>
                <a:ext uri="{FF2B5EF4-FFF2-40B4-BE49-F238E27FC236}">
                  <a16:creationId xmlns:a16="http://schemas.microsoft.com/office/drawing/2014/main" id="{ABC48CE6-7B08-4339-8BD1-9175C5DF72FC}"/>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10540516" y="2666386"/>
              <a:ext cx="493420" cy="512103"/>
            </a:xfrm>
            <a:prstGeom prst="rect">
              <a:avLst/>
            </a:prstGeom>
          </p:spPr>
        </p:pic>
        <p:pic>
          <p:nvPicPr>
            <p:cNvPr id="130" name="Picture 129">
              <a:extLst>
                <a:ext uri="{FF2B5EF4-FFF2-40B4-BE49-F238E27FC236}">
                  <a16:creationId xmlns:a16="http://schemas.microsoft.com/office/drawing/2014/main" id="{D53EAAC2-56BE-4BD8-B103-8921BCDD9168}"/>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5898034" y="2672220"/>
              <a:ext cx="501270" cy="500435"/>
            </a:xfrm>
            <a:prstGeom prst="rect">
              <a:avLst/>
            </a:prstGeom>
          </p:spPr>
        </p:pic>
        <p:pic>
          <p:nvPicPr>
            <p:cNvPr id="131" name="Picture 130">
              <a:extLst>
                <a:ext uri="{FF2B5EF4-FFF2-40B4-BE49-F238E27FC236}">
                  <a16:creationId xmlns:a16="http://schemas.microsoft.com/office/drawing/2014/main" id="{B7FBDFFB-9302-45B7-B670-99D615CE28AA}"/>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6629829" y="2672220"/>
              <a:ext cx="501270" cy="500435"/>
            </a:xfrm>
            <a:prstGeom prst="rect">
              <a:avLst/>
            </a:prstGeom>
          </p:spPr>
        </p:pic>
        <p:pic>
          <p:nvPicPr>
            <p:cNvPr id="134" name="Picture 133">
              <a:extLst>
                <a:ext uri="{FF2B5EF4-FFF2-40B4-BE49-F238E27FC236}">
                  <a16:creationId xmlns:a16="http://schemas.microsoft.com/office/drawing/2014/main" id="{49478944-9B7D-4D50-A4A2-B03543AFCDC7}"/>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11264465" y="2795047"/>
              <a:ext cx="695760" cy="254780"/>
            </a:xfrm>
            <a:prstGeom prst="rect">
              <a:avLst/>
            </a:prstGeom>
          </p:spPr>
        </p:pic>
        <p:sp>
          <p:nvSpPr>
            <p:cNvPr id="145" name="Rectangle 144">
              <a:extLst>
                <a:ext uri="{FF2B5EF4-FFF2-40B4-BE49-F238E27FC236}">
                  <a16:creationId xmlns:a16="http://schemas.microsoft.com/office/drawing/2014/main" id="{B983DB52-12D8-4720-8F05-6D21CFC7D506}"/>
                </a:ext>
              </a:extLst>
            </p:cNvPr>
            <p:cNvSpPr/>
            <p:nvPr/>
          </p:nvSpPr>
          <p:spPr bwMode="auto">
            <a:xfrm>
              <a:off x="3495657" y="2449039"/>
              <a:ext cx="401898" cy="1200775"/>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algn="ctr" defTabSz="914192">
                <a:spcAft>
                  <a:spcPts val="1175"/>
                </a:spcAft>
                <a:defRPr/>
              </a:pPr>
              <a:r>
                <a:rPr lang="en-IN" sz="1200" b="1" kern="0" dirty="0">
                  <a:solidFill>
                    <a:schemeClr val="tx2"/>
                  </a:solidFill>
                  <a:latin typeface="Segoe UI"/>
                  <a:cs typeface="Segoe UI Semibold" panose="020B0702040204020203" pitchFamily="34" charset="0"/>
                </a:rPr>
                <a:t>US GOV</a:t>
              </a:r>
            </a:p>
          </p:txBody>
        </p:sp>
        <p:cxnSp>
          <p:nvCxnSpPr>
            <p:cNvPr id="149" name="Straight Connector 148">
              <a:extLst>
                <a:ext uri="{FF2B5EF4-FFF2-40B4-BE49-F238E27FC236}">
                  <a16:creationId xmlns:a16="http://schemas.microsoft.com/office/drawing/2014/main" id="{802F1424-2AC9-4CE7-8405-6B596C74412A}"/>
                </a:ext>
              </a:extLst>
            </p:cNvPr>
            <p:cNvCxnSpPr>
              <a:cxnSpLocks/>
            </p:cNvCxnSpPr>
            <p:nvPr/>
          </p:nvCxnSpPr>
          <p:spPr>
            <a:xfrm>
              <a:off x="3439806" y="3681367"/>
              <a:ext cx="8740539" cy="0"/>
            </a:xfrm>
            <a:prstGeom prst="line">
              <a:avLst/>
            </a:prstGeom>
            <a:ln>
              <a:solidFill>
                <a:schemeClr val="bg1">
                  <a:lumMod val="75000"/>
                  <a:alpha val="39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CB137738-F501-406B-998F-8D1D53A29526}"/>
              </a:ext>
            </a:extLst>
          </p:cNvPr>
          <p:cNvGrpSpPr/>
          <p:nvPr/>
        </p:nvGrpSpPr>
        <p:grpSpPr>
          <a:xfrm>
            <a:off x="3429974" y="3777630"/>
            <a:ext cx="8762026" cy="1204541"/>
            <a:chOff x="3429974" y="3777630"/>
            <a:chExt cx="8762026" cy="1204541"/>
          </a:xfrm>
        </p:grpSpPr>
        <p:pic>
          <p:nvPicPr>
            <p:cNvPr id="40" name="Picture 28">
              <a:extLst>
                <a:ext uri="{FF2B5EF4-FFF2-40B4-BE49-F238E27FC236}">
                  <a16:creationId xmlns:a16="http://schemas.microsoft.com/office/drawing/2014/main" id="{5C8A13E8-0C53-4C35-919E-531554A402D7}"/>
                </a:ext>
              </a:extLst>
            </p:cNvPr>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7437615" y="3980092"/>
              <a:ext cx="461540" cy="411155"/>
            </a:xfrm>
            <a:prstGeom prst="rect">
              <a:avLst/>
            </a:prstGeom>
          </p:spPr>
        </p:pic>
        <p:sp>
          <p:nvSpPr>
            <p:cNvPr id="41" name="Rectangle 40">
              <a:extLst>
                <a:ext uri="{FF2B5EF4-FFF2-40B4-BE49-F238E27FC236}">
                  <a16:creationId xmlns:a16="http://schemas.microsoft.com/office/drawing/2014/main" id="{AB2C669A-9EA2-44D8-AAF7-43BBF6E8762D}"/>
                </a:ext>
              </a:extLst>
            </p:cNvPr>
            <p:cNvSpPr/>
            <p:nvPr/>
          </p:nvSpPr>
          <p:spPr>
            <a:xfrm>
              <a:off x="7271460" y="4414572"/>
              <a:ext cx="773579" cy="507831"/>
            </a:xfrm>
            <a:prstGeom prst="rect">
              <a:avLst/>
            </a:prstGeom>
          </p:spPr>
          <p:txBody>
            <a:bodyPr wrap="square">
              <a:spAutoFit/>
            </a:bodyPr>
            <a:lstStyle/>
            <a:p>
              <a:pPr algn="ctr" defTabSz="570855" fontAlgn="ctr">
                <a:defRPr/>
              </a:pPr>
              <a:r>
                <a:rPr lang="en-US" sz="900" b="1" kern="0">
                  <a:solidFill>
                    <a:srgbClr val="505050"/>
                  </a:solidFill>
                  <a:latin typeface="Segoe UI"/>
                </a:rPr>
                <a:t>HIPAA / HITECH Act</a:t>
              </a:r>
            </a:p>
          </p:txBody>
        </p:sp>
        <p:pic>
          <p:nvPicPr>
            <p:cNvPr id="44" name="Picture 43">
              <a:extLst>
                <a:ext uri="{FF2B5EF4-FFF2-40B4-BE49-F238E27FC236}">
                  <a16:creationId xmlns:a16="http://schemas.microsoft.com/office/drawing/2014/main" id="{1D87BBDF-B145-47E3-AD7A-35D4894D1440}"/>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8538686" y="4090157"/>
              <a:ext cx="473614" cy="191025"/>
            </a:xfrm>
            <a:prstGeom prst="rect">
              <a:avLst/>
            </a:prstGeom>
          </p:spPr>
        </p:pic>
        <p:sp>
          <p:nvSpPr>
            <p:cNvPr id="45" name="Rectangle 44">
              <a:extLst>
                <a:ext uri="{FF2B5EF4-FFF2-40B4-BE49-F238E27FC236}">
                  <a16:creationId xmlns:a16="http://schemas.microsoft.com/office/drawing/2014/main" id="{34F69055-6B01-40D6-8435-A8B0568E9B1E}"/>
                </a:ext>
              </a:extLst>
            </p:cNvPr>
            <p:cNvSpPr/>
            <p:nvPr/>
          </p:nvSpPr>
          <p:spPr>
            <a:xfrm>
              <a:off x="10359102" y="4414572"/>
              <a:ext cx="742073" cy="233557"/>
            </a:xfrm>
            <a:prstGeom prst="rect">
              <a:avLst/>
            </a:prstGeom>
          </p:spPr>
          <p:txBody>
            <a:bodyPr wrap="square">
              <a:spAutoFit/>
            </a:bodyPr>
            <a:lstStyle/>
            <a:p>
              <a:pPr algn="ctr" defTabSz="570855" fontAlgn="ctr">
                <a:defRPr/>
              </a:pPr>
              <a:r>
                <a:rPr lang="en-US" sz="900" b="1" kern="0">
                  <a:solidFill>
                    <a:srgbClr val="505050"/>
                  </a:solidFill>
                  <a:latin typeface="Segoe UI"/>
                </a:rPr>
                <a:t>FERPA</a:t>
              </a:r>
            </a:p>
          </p:txBody>
        </p:sp>
        <p:pic>
          <p:nvPicPr>
            <p:cNvPr id="47" name="Picture 46">
              <a:extLst>
                <a:ext uri="{FF2B5EF4-FFF2-40B4-BE49-F238E27FC236}">
                  <a16:creationId xmlns:a16="http://schemas.microsoft.com/office/drawing/2014/main" id="{8077643E-2A96-4466-9EA2-CB06302214D0}"/>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10547769" y="4003300"/>
              <a:ext cx="364740" cy="364738"/>
            </a:xfrm>
            <a:prstGeom prst="rect">
              <a:avLst/>
            </a:prstGeom>
          </p:spPr>
        </p:pic>
        <p:sp>
          <p:nvSpPr>
            <p:cNvPr id="52" name="Rectangle 51">
              <a:extLst>
                <a:ext uri="{FF2B5EF4-FFF2-40B4-BE49-F238E27FC236}">
                  <a16:creationId xmlns:a16="http://schemas.microsoft.com/office/drawing/2014/main" id="{3B40B47D-2A8B-41A7-8F89-9372CAB93D0C}"/>
                </a:ext>
              </a:extLst>
            </p:cNvPr>
            <p:cNvSpPr/>
            <p:nvPr/>
          </p:nvSpPr>
          <p:spPr>
            <a:xfrm>
              <a:off x="8410137" y="4414572"/>
              <a:ext cx="719710" cy="507831"/>
            </a:xfrm>
            <a:prstGeom prst="rect">
              <a:avLst/>
            </a:prstGeom>
          </p:spPr>
          <p:txBody>
            <a:bodyPr wrap="square">
              <a:spAutoFit/>
            </a:bodyPr>
            <a:lstStyle/>
            <a:p>
              <a:pPr algn="ctr" defTabSz="570855" fontAlgn="ctr">
                <a:defRPr/>
              </a:pPr>
              <a:r>
                <a:rPr lang="en-US" sz="900" b="1" kern="0" dirty="0" err="1">
                  <a:solidFill>
                    <a:srgbClr val="505050"/>
                  </a:solidFill>
                  <a:latin typeface="Segoe UI"/>
                </a:rPr>
                <a:t>GxP</a:t>
              </a:r>
              <a:endParaRPr lang="en-US" sz="900" b="1" kern="0" dirty="0">
                <a:solidFill>
                  <a:srgbClr val="505050"/>
                </a:solidFill>
                <a:latin typeface="Segoe UI"/>
              </a:endParaRPr>
            </a:p>
            <a:p>
              <a:pPr algn="ctr" defTabSz="570855" fontAlgn="ctr">
                <a:defRPr/>
              </a:pPr>
              <a:r>
                <a:rPr lang="en-US" sz="900" b="1" kern="0" dirty="0">
                  <a:solidFill>
                    <a:srgbClr val="505050"/>
                  </a:solidFill>
                  <a:latin typeface="Segoe UI"/>
                </a:rPr>
                <a:t>21 CFR Part 11</a:t>
              </a:r>
            </a:p>
          </p:txBody>
        </p:sp>
        <p:pic>
          <p:nvPicPr>
            <p:cNvPr id="70" name="Picture 69" descr="FISC : The Center for Financial Industry Infomation System">
              <a:hlinkClick r:id="rId33" tooltip="&quot;FISC HOME&quot;"/>
              <a:extLst>
                <a:ext uri="{FF2B5EF4-FFF2-40B4-BE49-F238E27FC236}">
                  <a16:creationId xmlns:a16="http://schemas.microsoft.com/office/drawing/2014/main" id="{47A8D9A3-8D68-4120-8AF1-B21DBE1F20AE}"/>
                </a:ext>
              </a:extLst>
            </p:cNvPr>
            <p:cNvPicPr/>
            <p:nvPr/>
          </p:nvPicPr>
          <p:blipFill rotWithShape="1">
            <a:blip r:embed="rId34" cstate="screen">
              <a:extLst>
                <a:ext uri="{28A0092B-C50C-407E-A947-70E740481C1C}">
                  <a14:useLocalDpi xmlns:a14="http://schemas.microsoft.com/office/drawing/2010/main"/>
                </a:ext>
              </a:extLst>
            </a:blip>
            <a:srcRect/>
            <a:stretch/>
          </p:blipFill>
          <p:spPr bwMode="auto">
            <a:xfrm>
              <a:off x="6865503" y="4088771"/>
              <a:ext cx="467167" cy="193796"/>
            </a:xfrm>
            <a:prstGeom prst="rect">
              <a:avLst/>
            </a:prstGeom>
            <a:noFill/>
            <a:ln>
              <a:noFill/>
            </a:ln>
          </p:spPr>
        </p:pic>
        <p:sp>
          <p:nvSpPr>
            <p:cNvPr id="71" name="Rectangle 70">
              <a:extLst>
                <a:ext uri="{FF2B5EF4-FFF2-40B4-BE49-F238E27FC236}">
                  <a16:creationId xmlns:a16="http://schemas.microsoft.com/office/drawing/2014/main" id="{453A4366-42D5-4416-BF17-E321C1EA7DF7}"/>
                </a:ext>
              </a:extLst>
            </p:cNvPr>
            <p:cNvSpPr/>
            <p:nvPr/>
          </p:nvSpPr>
          <p:spPr>
            <a:xfrm>
              <a:off x="6715564" y="4414572"/>
              <a:ext cx="759168" cy="374793"/>
            </a:xfrm>
            <a:prstGeom prst="rect">
              <a:avLst/>
            </a:prstGeom>
          </p:spPr>
          <p:txBody>
            <a:bodyPr wrap="square">
              <a:spAutoFit/>
            </a:bodyPr>
            <a:lstStyle/>
            <a:p>
              <a:pPr algn="ctr" defTabSz="570855" fontAlgn="ctr">
                <a:defRPr/>
              </a:pPr>
              <a:r>
                <a:rPr lang="en-US" sz="900" b="1" kern="0" dirty="0">
                  <a:solidFill>
                    <a:srgbClr val="505050"/>
                  </a:solidFill>
                  <a:latin typeface="Segoe UI"/>
                </a:rPr>
                <a:t>FISC</a:t>
              </a:r>
            </a:p>
            <a:p>
              <a:pPr algn="ctr" defTabSz="570855" fontAlgn="ctr">
                <a:defRPr/>
              </a:pPr>
              <a:r>
                <a:rPr lang="en-US" sz="900" b="1" kern="0" dirty="0">
                  <a:solidFill>
                    <a:srgbClr val="505050"/>
                  </a:solidFill>
                  <a:latin typeface="Segoe UI"/>
                </a:rPr>
                <a:t>Japan</a:t>
              </a:r>
            </a:p>
          </p:txBody>
        </p:sp>
        <p:sp>
          <p:nvSpPr>
            <p:cNvPr id="89" name="Rectangle 88">
              <a:extLst>
                <a:ext uri="{FF2B5EF4-FFF2-40B4-BE49-F238E27FC236}">
                  <a16:creationId xmlns:a16="http://schemas.microsoft.com/office/drawing/2014/main" id="{ECC2FD35-5C36-44C0-955D-3E3C0DCB0013}"/>
                </a:ext>
              </a:extLst>
            </p:cNvPr>
            <p:cNvSpPr/>
            <p:nvPr/>
          </p:nvSpPr>
          <p:spPr>
            <a:xfrm>
              <a:off x="3841748" y="4414572"/>
              <a:ext cx="857913" cy="150841"/>
            </a:xfrm>
            <a:prstGeom prst="rect">
              <a:avLst/>
            </a:prstGeom>
          </p:spPr>
          <p:txBody>
            <a:bodyPr wrap="none" lIns="0" tIns="0" rIns="0" bIns="0">
              <a:noAutofit/>
            </a:bodyPr>
            <a:lstStyle/>
            <a:p>
              <a:pPr algn="ctr" defTabSz="597032" fontAlgn="ctr">
                <a:defRPr/>
              </a:pPr>
              <a:r>
                <a:rPr lang="en-US" sz="900" b="1" kern="0" dirty="0">
                  <a:solidFill>
                    <a:srgbClr val="505050"/>
                  </a:solidFill>
                  <a:latin typeface="Segoe UI"/>
                </a:rPr>
                <a:t>PCI DSS</a:t>
              </a:r>
            </a:p>
            <a:p>
              <a:pPr algn="ctr" defTabSz="597032" fontAlgn="ctr">
                <a:defRPr/>
              </a:pPr>
              <a:r>
                <a:rPr lang="en-US" sz="900" b="1" kern="0" dirty="0">
                  <a:solidFill>
                    <a:srgbClr val="505050"/>
                  </a:solidFill>
                  <a:latin typeface="Segoe UI"/>
                </a:rPr>
                <a:t>Level 1</a:t>
              </a:r>
            </a:p>
          </p:txBody>
        </p:sp>
        <p:pic>
          <p:nvPicPr>
            <p:cNvPr id="90" name="Picture 89">
              <a:extLst>
                <a:ext uri="{FF2B5EF4-FFF2-40B4-BE49-F238E27FC236}">
                  <a16:creationId xmlns:a16="http://schemas.microsoft.com/office/drawing/2014/main" id="{FFFE2FA4-2FD3-4513-AA55-11EA38883A54}"/>
                </a:ext>
              </a:extLst>
            </p:cNvPr>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4621440" y="3965657"/>
              <a:ext cx="440025" cy="440025"/>
            </a:xfrm>
            <a:prstGeom prst="rect">
              <a:avLst/>
            </a:prstGeom>
          </p:spPr>
        </p:pic>
        <p:sp>
          <p:nvSpPr>
            <p:cNvPr id="91" name="Rectangle 90">
              <a:extLst>
                <a:ext uri="{FF2B5EF4-FFF2-40B4-BE49-F238E27FC236}">
                  <a16:creationId xmlns:a16="http://schemas.microsoft.com/office/drawing/2014/main" id="{BE8A029A-7FF4-4822-A900-2AD77CC16390}"/>
                </a:ext>
              </a:extLst>
            </p:cNvPr>
            <p:cNvSpPr/>
            <p:nvPr/>
          </p:nvSpPr>
          <p:spPr>
            <a:xfrm>
              <a:off x="4508975" y="4414572"/>
              <a:ext cx="648900" cy="301685"/>
            </a:xfrm>
            <a:prstGeom prst="rect">
              <a:avLst/>
            </a:prstGeom>
          </p:spPr>
          <p:txBody>
            <a:bodyPr wrap="none" lIns="0" tIns="0" rIns="0" bIns="0">
              <a:noAutofit/>
            </a:bodyPr>
            <a:lstStyle/>
            <a:p>
              <a:pPr algn="ctr" defTabSz="597032" fontAlgn="ctr">
                <a:defRPr/>
              </a:pPr>
              <a:r>
                <a:rPr lang="en-US" sz="900" b="1" kern="0" dirty="0">
                  <a:solidFill>
                    <a:srgbClr val="505050"/>
                  </a:solidFill>
                  <a:latin typeface="Segoe UI"/>
                </a:rPr>
                <a:t>CDSA</a:t>
              </a:r>
            </a:p>
          </p:txBody>
        </p:sp>
        <p:sp>
          <p:nvSpPr>
            <p:cNvPr id="92" name="Rectangle 91">
              <a:extLst>
                <a:ext uri="{FF2B5EF4-FFF2-40B4-BE49-F238E27FC236}">
                  <a16:creationId xmlns:a16="http://schemas.microsoft.com/office/drawing/2014/main" id="{DF2D3917-9A62-4FD4-A093-82EED999FC15}"/>
                </a:ext>
              </a:extLst>
            </p:cNvPr>
            <p:cNvSpPr/>
            <p:nvPr/>
          </p:nvSpPr>
          <p:spPr>
            <a:xfrm>
              <a:off x="5925390" y="4414572"/>
              <a:ext cx="1167453" cy="301685"/>
            </a:xfrm>
            <a:prstGeom prst="rect">
              <a:avLst/>
            </a:prstGeom>
          </p:spPr>
          <p:txBody>
            <a:bodyPr wrap="none" lIns="0" tIns="0" rIns="0" bIns="0">
              <a:noAutofit/>
            </a:bodyPr>
            <a:lstStyle/>
            <a:p>
              <a:pPr algn="ctr" defTabSz="597032" fontAlgn="ctr">
                <a:defRPr/>
              </a:pPr>
              <a:r>
                <a:rPr lang="en-US" sz="900" b="1" kern="0" dirty="0">
                  <a:solidFill>
                    <a:srgbClr val="505050"/>
                  </a:solidFill>
                  <a:latin typeface="Segoe UI"/>
                </a:rPr>
                <a:t>Shared</a:t>
              </a:r>
            </a:p>
            <a:p>
              <a:pPr algn="ctr" defTabSz="597032" fontAlgn="ctr">
                <a:defRPr/>
              </a:pPr>
              <a:r>
                <a:rPr lang="en-US" sz="900" b="1" kern="0" dirty="0">
                  <a:solidFill>
                    <a:srgbClr val="505050"/>
                  </a:solidFill>
                  <a:latin typeface="Segoe UI"/>
                </a:rPr>
                <a:t>Assessments</a:t>
              </a:r>
            </a:p>
          </p:txBody>
        </p:sp>
        <p:pic>
          <p:nvPicPr>
            <p:cNvPr id="93" name="Picture 92">
              <a:extLst>
                <a:ext uri="{FF2B5EF4-FFF2-40B4-BE49-F238E27FC236}">
                  <a16:creationId xmlns:a16="http://schemas.microsoft.com/office/drawing/2014/main" id="{6A38B3F3-975B-4E8D-9D88-6A1526C3414D}"/>
                </a:ext>
              </a:extLst>
            </p:cNvPr>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6278375" y="4066352"/>
              <a:ext cx="482183" cy="238635"/>
            </a:xfrm>
            <a:prstGeom prst="rect">
              <a:avLst/>
            </a:prstGeom>
          </p:spPr>
        </p:pic>
        <p:sp>
          <p:nvSpPr>
            <p:cNvPr id="94" name="Rectangle 93">
              <a:extLst>
                <a:ext uri="{FF2B5EF4-FFF2-40B4-BE49-F238E27FC236}">
                  <a16:creationId xmlns:a16="http://schemas.microsoft.com/office/drawing/2014/main" id="{36F945ED-BC79-460A-A934-454F795E257D}"/>
                </a:ext>
              </a:extLst>
            </p:cNvPr>
            <p:cNvSpPr/>
            <p:nvPr/>
          </p:nvSpPr>
          <p:spPr>
            <a:xfrm>
              <a:off x="4961389" y="4414572"/>
              <a:ext cx="746353" cy="150841"/>
            </a:xfrm>
            <a:prstGeom prst="rect">
              <a:avLst/>
            </a:prstGeom>
          </p:spPr>
          <p:txBody>
            <a:bodyPr wrap="none" lIns="0" tIns="0" rIns="0" bIns="0">
              <a:noAutofit/>
            </a:bodyPr>
            <a:lstStyle/>
            <a:p>
              <a:pPr algn="ctr" defTabSz="597032" fontAlgn="ctr">
                <a:defRPr/>
              </a:pPr>
              <a:r>
                <a:rPr lang="en-US" sz="900" b="1" kern="0" dirty="0">
                  <a:solidFill>
                    <a:srgbClr val="505050"/>
                  </a:solidFill>
                  <a:latin typeface="Segoe UI"/>
                </a:rPr>
                <a:t>MPAA</a:t>
              </a:r>
            </a:p>
          </p:txBody>
        </p:sp>
        <p:pic>
          <p:nvPicPr>
            <p:cNvPr id="97" name="Picture 96">
              <a:extLst>
                <a:ext uri="{FF2B5EF4-FFF2-40B4-BE49-F238E27FC236}">
                  <a16:creationId xmlns:a16="http://schemas.microsoft.com/office/drawing/2014/main" id="{4E0D15A0-2FA3-432C-BB7E-177AFA7D9C11}"/>
                </a:ext>
              </a:extLst>
            </p:cNvPr>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5659812" y="4014715"/>
              <a:ext cx="513618" cy="341909"/>
            </a:xfrm>
            <a:prstGeom prst="rect">
              <a:avLst/>
            </a:prstGeom>
          </p:spPr>
        </p:pic>
        <p:sp>
          <p:nvSpPr>
            <p:cNvPr id="98" name="Rectangle 97">
              <a:extLst>
                <a:ext uri="{FF2B5EF4-FFF2-40B4-BE49-F238E27FC236}">
                  <a16:creationId xmlns:a16="http://schemas.microsoft.com/office/drawing/2014/main" id="{239F459E-C878-4382-9EF0-82201C9B060C}"/>
                </a:ext>
              </a:extLst>
            </p:cNvPr>
            <p:cNvSpPr/>
            <p:nvPr/>
          </p:nvSpPr>
          <p:spPr>
            <a:xfrm>
              <a:off x="5523485" y="4414572"/>
              <a:ext cx="746353" cy="150841"/>
            </a:xfrm>
            <a:prstGeom prst="rect">
              <a:avLst/>
            </a:prstGeom>
          </p:spPr>
          <p:txBody>
            <a:bodyPr wrap="none" lIns="0" tIns="0" rIns="0" bIns="0">
              <a:noAutofit/>
            </a:bodyPr>
            <a:lstStyle/>
            <a:p>
              <a:pPr algn="ctr" defTabSz="597032" fontAlgn="ctr">
                <a:defRPr/>
              </a:pPr>
              <a:r>
                <a:rPr lang="en-US" sz="900" b="1" kern="0" dirty="0">
                  <a:solidFill>
                    <a:srgbClr val="505050"/>
                  </a:solidFill>
                  <a:latin typeface="Segoe UI"/>
                </a:rPr>
                <a:t>FACT</a:t>
              </a:r>
            </a:p>
            <a:p>
              <a:pPr algn="ctr" defTabSz="597032" fontAlgn="ctr">
                <a:defRPr/>
              </a:pPr>
              <a:r>
                <a:rPr lang="en-US" sz="900" b="1" kern="0" dirty="0">
                  <a:solidFill>
                    <a:srgbClr val="505050"/>
                  </a:solidFill>
                  <a:latin typeface="Segoe UI"/>
                </a:rPr>
                <a:t>UK</a:t>
              </a:r>
            </a:p>
          </p:txBody>
        </p:sp>
        <p:pic>
          <p:nvPicPr>
            <p:cNvPr id="101" name="Picture 17" descr="https://upload.wikimedia.org/wikipedia/commons/thumb/4/43/US-FederalTradeCommission-Seal.svg/2000px-US-FederalTradeCommission-Seal.svg.png">
              <a:extLst>
                <a:ext uri="{FF2B5EF4-FFF2-40B4-BE49-F238E27FC236}">
                  <a16:creationId xmlns:a16="http://schemas.microsoft.com/office/drawing/2014/main" id="{162A2355-859B-4234-838B-59EED8F2A266}"/>
                </a:ext>
              </a:extLst>
            </p:cNvPr>
            <p:cNvPicPr>
              <a:picLocks noChangeAspect="1" noChangeArrowheads="1"/>
            </p:cNvPicPr>
            <p:nvPr/>
          </p:nvPicPr>
          <p:blipFill>
            <a:blip r:embed="rId38" cstate="screen">
              <a:extLst>
                <a:ext uri="{28A0092B-C50C-407E-A947-70E740481C1C}">
                  <a14:useLocalDpi xmlns:a14="http://schemas.microsoft.com/office/drawing/2010/main"/>
                </a:ext>
              </a:extLst>
            </a:blip>
            <a:srcRect/>
            <a:stretch>
              <a:fillRect/>
            </a:stretch>
          </p:blipFill>
          <p:spPr bwMode="auto">
            <a:xfrm>
              <a:off x="11017454" y="3999995"/>
              <a:ext cx="371348" cy="371348"/>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a:extLst>
                <a:ext uri="{FF2B5EF4-FFF2-40B4-BE49-F238E27FC236}">
                  <a16:creationId xmlns:a16="http://schemas.microsoft.com/office/drawing/2014/main" id="{90DB568A-7123-48E3-9E4E-C76AD6BE415B}"/>
                </a:ext>
              </a:extLst>
            </p:cNvPr>
            <p:cNvSpPr/>
            <p:nvPr/>
          </p:nvSpPr>
          <p:spPr>
            <a:xfrm>
              <a:off x="10840511" y="4414572"/>
              <a:ext cx="742073" cy="233557"/>
            </a:xfrm>
            <a:prstGeom prst="rect">
              <a:avLst/>
            </a:prstGeom>
          </p:spPr>
          <p:txBody>
            <a:bodyPr wrap="square">
              <a:spAutoFit/>
            </a:bodyPr>
            <a:lstStyle/>
            <a:p>
              <a:pPr algn="ctr" defTabSz="570855" fontAlgn="ctr">
                <a:defRPr/>
              </a:pPr>
              <a:r>
                <a:rPr lang="en-US" sz="900" b="1" kern="0" dirty="0">
                  <a:solidFill>
                    <a:srgbClr val="505050"/>
                  </a:solidFill>
                  <a:latin typeface="Segoe UI"/>
                </a:rPr>
                <a:t>GLBA</a:t>
              </a:r>
            </a:p>
          </p:txBody>
        </p:sp>
        <p:pic>
          <p:nvPicPr>
            <p:cNvPr id="105" name="Picture 2" descr="https://www.basefarm.com/sites/default/files/media/Article/basefarm-pci-dss_0.jpg">
              <a:extLst>
                <a:ext uri="{FF2B5EF4-FFF2-40B4-BE49-F238E27FC236}">
                  <a16:creationId xmlns:a16="http://schemas.microsoft.com/office/drawing/2014/main" id="{02AABD82-8B6C-4F6F-9E95-75D331A13527}"/>
                </a:ext>
              </a:extLst>
            </p:cNvPr>
            <p:cNvPicPr>
              <a:picLocks noChangeAspect="1" noChangeArrowheads="1"/>
            </p:cNvPicPr>
            <p:nvPr/>
          </p:nvPicPr>
          <p:blipFill>
            <a:blip r:embed="rId39" cstate="screen">
              <a:extLst>
                <a:ext uri="{28A0092B-C50C-407E-A947-70E740481C1C}">
                  <a14:useLocalDpi xmlns:a14="http://schemas.microsoft.com/office/drawing/2010/main"/>
                </a:ext>
              </a:extLst>
            </a:blip>
            <a:srcRect/>
            <a:stretch>
              <a:fillRect/>
            </a:stretch>
          </p:blipFill>
          <p:spPr bwMode="auto">
            <a:xfrm>
              <a:off x="4042189" y="4023711"/>
              <a:ext cx="474306" cy="323916"/>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6" descr="http://www.elevation-us.com/wp-content/uploads/2016/01/CMS-logo.png">
              <a:extLst>
                <a:ext uri="{FF2B5EF4-FFF2-40B4-BE49-F238E27FC236}">
                  <a16:creationId xmlns:a16="http://schemas.microsoft.com/office/drawing/2014/main" id="{AA6C2ECC-69DE-40EA-BD6E-AC29778AA9AD}"/>
                </a:ext>
              </a:extLst>
            </p:cNvPr>
            <p:cNvPicPr>
              <a:picLocks noChangeAspect="1" noChangeArrowheads="1"/>
            </p:cNvPicPr>
            <p:nvPr/>
          </p:nvPicPr>
          <p:blipFill>
            <a:blip r:embed="rId40" cstate="screen">
              <a:extLst>
                <a:ext uri="{28A0092B-C50C-407E-A947-70E740481C1C}">
                  <a14:useLocalDpi xmlns:a14="http://schemas.microsoft.com/office/drawing/2010/main"/>
                </a:ext>
              </a:extLst>
            </a:blip>
            <a:srcRect/>
            <a:stretch>
              <a:fillRect/>
            </a:stretch>
          </p:blipFill>
          <p:spPr bwMode="auto">
            <a:xfrm>
              <a:off x="9117245" y="4007798"/>
              <a:ext cx="711487" cy="355743"/>
            </a:xfrm>
            <a:prstGeom prst="rect">
              <a:avLst/>
            </a:prstGeom>
            <a:noFill/>
            <a:extLst>
              <a:ext uri="{909E8E84-426E-40DD-AFC4-6F175D3DCCD1}">
                <a14:hiddenFill xmlns:a14="http://schemas.microsoft.com/office/drawing/2010/main">
                  <a:solidFill>
                    <a:srgbClr val="FFFFFF"/>
                  </a:solidFill>
                </a14:hiddenFill>
              </a:ext>
            </a:extLst>
          </p:spPr>
        </p:pic>
        <p:sp>
          <p:nvSpPr>
            <p:cNvPr id="107" name="Rectangle 106">
              <a:extLst>
                <a:ext uri="{FF2B5EF4-FFF2-40B4-BE49-F238E27FC236}">
                  <a16:creationId xmlns:a16="http://schemas.microsoft.com/office/drawing/2014/main" id="{B7E45876-8944-4713-8CFC-274888FAEF08}"/>
                </a:ext>
              </a:extLst>
            </p:cNvPr>
            <p:cNvSpPr/>
            <p:nvPr/>
          </p:nvSpPr>
          <p:spPr>
            <a:xfrm>
              <a:off x="9083946" y="4414572"/>
              <a:ext cx="742073" cy="233557"/>
            </a:xfrm>
            <a:prstGeom prst="rect">
              <a:avLst/>
            </a:prstGeom>
          </p:spPr>
          <p:txBody>
            <a:bodyPr wrap="square">
              <a:spAutoFit/>
            </a:bodyPr>
            <a:lstStyle/>
            <a:p>
              <a:pPr algn="ctr" defTabSz="570855" fontAlgn="ctr">
                <a:defRPr/>
              </a:pPr>
              <a:r>
                <a:rPr lang="en-US" sz="900" b="1" kern="0" dirty="0">
                  <a:solidFill>
                    <a:srgbClr val="505050"/>
                  </a:solidFill>
                  <a:latin typeface="Segoe UI"/>
                </a:rPr>
                <a:t>MARS-E</a:t>
              </a:r>
            </a:p>
          </p:txBody>
        </p:sp>
        <p:sp>
          <p:nvSpPr>
            <p:cNvPr id="108" name="Rectangle 107">
              <a:extLst>
                <a:ext uri="{FF2B5EF4-FFF2-40B4-BE49-F238E27FC236}">
                  <a16:creationId xmlns:a16="http://schemas.microsoft.com/office/drawing/2014/main" id="{27AD6518-1527-44E7-8BFF-B46F1E5653AE}"/>
                </a:ext>
              </a:extLst>
            </p:cNvPr>
            <p:cNvSpPr/>
            <p:nvPr/>
          </p:nvSpPr>
          <p:spPr>
            <a:xfrm>
              <a:off x="11536683" y="4414572"/>
              <a:ext cx="479551" cy="233557"/>
            </a:xfrm>
            <a:prstGeom prst="rect">
              <a:avLst/>
            </a:prstGeom>
          </p:spPr>
          <p:txBody>
            <a:bodyPr wrap="none">
              <a:spAutoFit/>
            </a:bodyPr>
            <a:lstStyle/>
            <a:p>
              <a:pPr algn="ctr" defTabSz="570745" fontAlgn="ctr">
                <a:defRPr/>
              </a:pPr>
              <a:r>
                <a:rPr lang="en-US" sz="900" b="1" kern="0" dirty="0">
                  <a:solidFill>
                    <a:srgbClr val="505050"/>
                  </a:solidFill>
                  <a:latin typeface="Segoe UI"/>
                </a:rPr>
                <a:t>FFIEC</a:t>
              </a:r>
            </a:p>
          </p:txBody>
        </p:sp>
        <p:pic>
          <p:nvPicPr>
            <p:cNvPr id="109" name="Picture 8" descr="https://upload.wikimedia.org/wikipedia/commons/thumb/e/ed/US-FFIEC-Logo.svg/1000px-US-FFIEC-Logo.svg.png">
              <a:extLst>
                <a:ext uri="{FF2B5EF4-FFF2-40B4-BE49-F238E27FC236}">
                  <a16:creationId xmlns:a16="http://schemas.microsoft.com/office/drawing/2014/main" id="{BC27BD2A-9D18-4C56-AD2D-C831BBE23032}"/>
                </a:ext>
              </a:extLst>
            </p:cNvPr>
            <p:cNvPicPr>
              <a:picLocks noChangeAspect="1" noChangeArrowheads="1"/>
            </p:cNvPicPr>
            <p:nvPr/>
          </p:nvPicPr>
          <p:blipFill>
            <a:blip r:embed="rId41" cstate="screen">
              <a:extLst>
                <a:ext uri="{28A0092B-C50C-407E-A947-70E740481C1C}">
                  <a14:useLocalDpi xmlns:a14="http://schemas.microsoft.com/office/drawing/2010/main"/>
                </a:ext>
              </a:extLst>
            </a:blip>
            <a:srcRect/>
            <a:stretch>
              <a:fillRect/>
            </a:stretch>
          </p:blipFill>
          <p:spPr bwMode="auto">
            <a:xfrm>
              <a:off x="11493753" y="4083685"/>
              <a:ext cx="524341" cy="203968"/>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 descr="http://vignette1.wikia.nocookie.net/logopedia/images/5/57/MPAA.jpg/revision/latest?cb=20110729215806">
              <a:extLst>
                <a:ext uri="{FF2B5EF4-FFF2-40B4-BE49-F238E27FC236}">
                  <a16:creationId xmlns:a16="http://schemas.microsoft.com/office/drawing/2014/main" id="{B44F4878-E201-41D4-A220-F9525070F4EA}"/>
                </a:ext>
              </a:extLst>
            </p:cNvPr>
            <p:cNvPicPr>
              <a:picLocks noChangeAspect="1" noChangeArrowheads="1"/>
            </p:cNvPicPr>
            <p:nvPr/>
          </p:nvPicPr>
          <p:blipFill>
            <a:blip r:embed="rId42" cstate="screen">
              <a:extLst>
                <a:ext uri="{28A0092B-C50C-407E-A947-70E740481C1C}">
                  <a14:useLocalDpi xmlns:a14="http://schemas.microsoft.com/office/drawing/2010/main"/>
                </a:ext>
              </a:extLst>
            </a:blip>
            <a:srcRect/>
            <a:stretch>
              <a:fillRect/>
            </a:stretch>
          </p:blipFill>
          <p:spPr bwMode="auto">
            <a:xfrm>
              <a:off x="5166410" y="4077290"/>
              <a:ext cx="388457" cy="216759"/>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9" descr="https://hitrustalliance.net/content/uploads/2015/09/HiTrustLogo.png">
              <a:extLst>
                <a:ext uri="{FF2B5EF4-FFF2-40B4-BE49-F238E27FC236}">
                  <a16:creationId xmlns:a16="http://schemas.microsoft.com/office/drawing/2014/main" id="{514EA753-7081-4B74-942C-0B6AD1420D39}"/>
                </a:ext>
              </a:extLst>
            </p:cNvPr>
            <p:cNvPicPr>
              <a:picLocks noChangeAspect="1" noChangeArrowheads="1"/>
            </p:cNvPicPr>
            <p:nvPr/>
          </p:nvPicPr>
          <p:blipFill>
            <a:blip r:embed="rId43" cstate="screen">
              <a:extLst>
                <a:ext uri="{28A0092B-C50C-407E-A947-70E740481C1C}">
                  <a14:useLocalDpi xmlns:a14="http://schemas.microsoft.com/office/drawing/2010/main"/>
                </a:ext>
              </a:extLst>
            </a:blip>
            <a:srcRect/>
            <a:stretch>
              <a:fillRect/>
            </a:stretch>
          </p:blipFill>
          <p:spPr bwMode="auto">
            <a:xfrm>
              <a:off x="8004100" y="4096099"/>
              <a:ext cx="429641" cy="179140"/>
            </a:xfrm>
            <a:prstGeom prst="rect">
              <a:avLst/>
            </a:prstGeom>
            <a:noFill/>
            <a:extLst>
              <a:ext uri="{909E8E84-426E-40DD-AFC4-6F175D3DCCD1}">
                <a14:hiddenFill xmlns:a14="http://schemas.microsoft.com/office/drawing/2010/main">
                  <a:solidFill>
                    <a:srgbClr val="FFFFFF"/>
                  </a:solidFill>
                </a14:hiddenFill>
              </a:ext>
            </a:extLst>
          </p:spPr>
        </p:pic>
        <p:sp>
          <p:nvSpPr>
            <p:cNvPr id="140" name="Rectangle 139">
              <a:extLst>
                <a:ext uri="{FF2B5EF4-FFF2-40B4-BE49-F238E27FC236}">
                  <a16:creationId xmlns:a16="http://schemas.microsoft.com/office/drawing/2014/main" id="{589FFD2F-7FBE-4C8E-A8BE-8C6FB1F7648E}"/>
                </a:ext>
              </a:extLst>
            </p:cNvPr>
            <p:cNvSpPr/>
            <p:nvPr/>
          </p:nvSpPr>
          <p:spPr>
            <a:xfrm>
              <a:off x="7841950" y="4414572"/>
              <a:ext cx="742073" cy="233557"/>
            </a:xfrm>
            <a:prstGeom prst="rect">
              <a:avLst/>
            </a:prstGeom>
          </p:spPr>
          <p:txBody>
            <a:bodyPr wrap="square">
              <a:spAutoFit/>
            </a:bodyPr>
            <a:lstStyle/>
            <a:p>
              <a:pPr algn="ctr" defTabSz="570855" fontAlgn="ctr">
                <a:defRPr/>
              </a:pPr>
              <a:r>
                <a:rPr lang="en-US" sz="900" b="1" kern="0" dirty="0">
                  <a:solidFill>
                    <a:srgbClr val="505050"/>
                  </a:solidFill>
                  <a:latin typeface="Segoe UI"/>
                </a:rPr>
                <a:t>HITRUST</a:t>
              </a:r>
            </a:p>
          </p:txBody>
        </p:sp>
        <p:pic>
          <p:nvPicPr>
            <p:cNvPr id="141" name="Picture 140">
              <a:extLst>
                <a:ext uri="{FF2B5EF4-FFF2-40B4-BE49-F238E27FC236}">
                  <a16:creationId xmlns:a16="http://schemas.microsoft.com/office/drawing/2014/main" id="{5373C064-0E49-4013-98DE-55E66920A417}"/>
                </a:ext>
              </a:extLst>
            </p:cNvPr>
            <p:cNvPicPr>
              <a:picLocks noChangeAspect="1"/>
            </p:cNvPicPr>
            <p:nvPr/>
          </p:nvPicPr>
          <p:blipFill>
            <a:blip r:embed="rId44" cstate="screen">
              <a:extLst>
                <a:ext uri="{28A0092B-C50C-407E-A947-70E740481C1C}">
                  <a14:useLocalDpi xmlns:a14="http://schemas.microsoft.com/office/drawing/2010/main"/>
                </a:ext>
              </a:extLst>
            </a:blip>
            <a:stretch>
              <a:fillRect/>
            </a:stretch>
          </p:blipFill>
          <p:spPr>
            <a:xfrm>
              <a:off x="9933677" y="4083740"/>
              <a:ext cx="509147" cy="203858"/>
            </a:xfrm>
            <a:prstGeom prst="rect">
              <a:avLst/>
            </a:prstGeom>
          </p:spPr>
        </p:pic>
        <p:sp>
          <p:nvSpPr>
            <p:cNvPr id="142" name="Rectangle 141">
              <a:extLst>
                <a:ext uri="{FF2B5EF4-FFF2-40B4-BE49-F238E27FC236}">
                  <a16:creationId xmlns:a16="http://schemas.microsoft.com/office/drawing/2014/main" id="{63AE38FB-1B46-49AF-BABF-0D82C3F8ECC4}"/>
                </a:ext>
              </a:extLst>
            </p:cNvPr>
            <p:cNvSpPr/>
            <p:nvPr/>
          </p:nvSpPr>
          <p:spPr>
            <a:xfrm>
              <a:off x="9779784" y="4414572"/>
              <a:ext cx="720044" cy="374793"/>
            </a:xfrm>
            <a:prstGeom prst="rect">
              <a:avLst/>
            </a:prstGeom>
          </p:spPr>
          <p:txBody>
            <a:bodyPr wrap="square">
              <a:spAutoFit/>
            </a:bodyPr>
            <a:lstStyle/>
            <a:p>
              <a:pPr algn="ctr" defTabSz="570855" fontAlgn="ctr">
                <a:defRPr/>
              </a:pPr>
              <a:r>
                <a:rPr lang="en-US" sz="900" b="1" kern="0">
                  <a:solidFill>
                    <a:srgbClr val="505050"/>
                  </a:solidFill>
                  <a:latin typeface="Segoe UI"/>
                </a:rPr>
                <a:t>IG Toolkit</a:t>
              </a:r>
            </a:p>
            <a:p>
              <a:pPr algn="ctr" defTabSz="570855" fontAlgn="ctr">
                <a:defRPr/>
              </a:pPr>
              <a:r>
                <a:rPr lang="en-US" sz="900" b="1" kern="0">
                  <a:solidFill>
                    <a:srgbClr val="505050"/>
                  </a:solidFill>
                  <a:latin typeface="Segoe UI"/>
                </a:rPr>
                <a:t>UK</a:t>
              </a:r>
            </a:p>
          </p:txBody>
        </p:sp>
        <p:sp>
          <p:nvSpPr>
            <p:cNvPr id="146" name="Rectangle 145">
              <a:extLst>
                <a:ext uri="{FF2B5EF4-FFF2-40B4-BE49-F238E27FC236}">
                  <a16:creationId xmlns:a16="http://schemas.microsoft.com/office/drawing/2014/main" id="{866D7059-C2AE-4002-B30C-907353029493}"/>
                </a:ext>
              </a:extLst>
            </p:cNvPr>
            <p:cNvSpPr/>
            <p:nvPr/>
          </p:nvSpPr>
          <p:spPr bwMode="auto">
            <a:xfrm>
              <a:off x="3491862" y="3777630"/>
              <a:ext cx="410156" cy="113690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57" algn="ctr" defTabSz="914192" fontAlgn="base">
                <a:spcBef>
                  <a:spcPct val="0"/>
                </a:spcBef>
                <a:spcAft>
                  <a:spcPts val="1175"/>
                </a:spcAft>
                <a:buClr>
                  <a:srgbClr val="FFFFFF"/>
                </a:buClr>
                <a:buSzPct val="80000"/>
                <a:defRPr/>
              </a:pPr>
              <a:r>
                <a:rPr lang="en-IN" sz="1200" b="1" kern="0" dirty="0">
                  <a:solidFill>
                    <a:schemeClr val="tx2"/>
                  </a:solidFill>
                  <a:latin typeface="Segoe UI"/>
                  <a:cs typeface="Segoe UI Semibold" panose="020B0702040204020203" pitchFamily="34" charset="0"/>
                </a:rPr>
                <a:t>INDUSTRY</a:t>
              </a:r>
            </a:p>
          </p:txBody>
        </p:sp>
        <p:cxnSp>
          <p:nvCxnSpPr>
            <p:cNvPr id="150" name="Straight Connector 149">
              <a:extLst>
                <a:ext uri="{FF2B5EF4-FFF2-40B4-BE49-F238E27FC236}">
                  <a16:creationId xmlns:a16="http://schemas.microsoft.com/office/drawing/2014/main" id="{A9F99F55-8385-4591-BFDA-ECB0226EE26C}"/>
                </a:ext>
              </a:extLst>
            </p:cNvPr>
            <p:cNvCxnSpPr>
              <a:cxnSpLocks/>
            </p:cNvCxnSpPr>
            <p:nvPr/>
          </p:nvCxnSpPr>
          <p:spPr>
            <a:xfrm>
              <a:off x="3429974" y="4982171"/>
              <a:ext cx="8762026" cy="0"/>
            </a:xfrm>
            <a:prstGeom prst="line">
              <a:avLst/>
            </a:prstGeom>
            <a:ln>
              <a:solidFill>
                <a:schemeClr val="bg1">
                  <a:lumMod val="75000"/>
                  <a:alpha val="39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0EBA8B89-FBEA-4E03-AD19-B5A1A4D99956}"/>
              </a:ext>
            </a:extLst>
          </p:cNvPr>
          <p:cNvGrpSpPr/>
          <p:nvPr/>
        </p:nvGrpSpPr>
        <p:grpSpPr>
          <a:xfrm>
            <a:off x="3419578" y="924851"/>
            <a:ext cx="8765961" cy="1616235"/>
            <a:chOff x="3419578" y="924851"/>
            <a:chExt cx="8765961" cy="1616235"/>
          </a:xfrm>
        </p:grpSpPr>
        <p:pic>
          <p:nvPicPr>
            <p:cNvPr id="56" name="Picture 55">
              <a:extLst>
                <a:ext uri="{FF2B5EF4-FFF2-40B4-BE49-F238E27FC236}">
                  <a16:creationId xmlns:a16="http://schemas.microsoft.com/office/drawing/2014/main" id="{C4C1CCDC-4821-499F-8134-C2404E844A3A}"/>
                </a:ext>
              </a:extLst>
            </p:cNvPr>
            <p:cNvPicPr>
              <a:picLocks noChangeAspect="1"/>
            </p:cNvPicPr>
            <p:nvPr/>
          </p:nvPicPr>
          <p:blipFill>
            <a:blip r:embed="rId45" cstate="screen">
              <a:extLst>
                <a:ext uri="{28A0092B-C50C-407E-A947-70E740481C1C}">
                  <a14:useLocalDpi xmlns:a14="http://schemas.microsoft.com/office/drawing/2010/main"/>
                </a:ext>
              </a:extLst>
            </a:blip>
            <a:stretch>
              <a:fillRect/>
            </a:stretch>
          </p:blipFill>
          <p:spPr>
            <a:xfrm>
              <a:off x="4147548" y="1420828"/>
              <a:ext cx="507477" cy="508551"/>
            </a:xfrm>
            <a:prstGeom prst="rect">
              <a:avLst/>
            </a:prstGeom>
          </p:spPr>
        </p:pic>
        <p:sp>
          <p:nvSpPr>
            <p:cNvPr id="57" name="Rectangle 56">
              <a:extLst>
                <a:ext uri="{FF2B5EF4-FFF2-40B4-BE49-F238E27FC236}">
                  <a16:creationId xmlns:a16="http://schemas.microsoft.com/office/drawing/2014/main" id="{BA3D648D-398B-481C-99D7-B68001715FA9}"/>
                </a:ext>
              </a:extLst>
            </p:cNvPr>
            <p:cNvSpPr/>
            <p:nvPr/>
          </p:nvSpPr>
          <p:spPr>
            <a:xfrm>
              <a:off x="4168448" y="1982599"/>
              <a:ext cx="462926" cy="272840"/>
            </a:xfrm>
            <a:prstGeom prst="rect">
              <a:avLst/>
            </a:prstGeom>
          </p:spPr>
          <p:txBody>
            <a:bodyPr wrap="none" lIns="0" tIns="0" rIns="0" bIns="0">
              <a:noAutofit/>
            </a:bodyPr>
            <a:lstStyle/>
            <a:p>
              <a:pPr algn="ctr" defTabSz="597032" fontAlgn="ctr">
                <a:defRPr/>
              </a:pPr>
              <a:r>
                <a:rPr lang="en-US" sz="900" b="1" kern="0" dirty="0">
                  <a:solidFill>
                    <a:srgbClr val="505050"/>
                  </a:solidFill>
                  <a:latin typeface="Segoe UI"/>
                </a:rPr>
                <a:t>ISO </a:t>
              </a:r>
              <a:br>
                <a:rPr lang="en-US" sz="900" b="1" kern="0" dirty="0">
                  <a:solidFill>
                    <a:srgbClr val="505050"/>
                  </a:solidFill>
                  <a:latin typeface="Segoe UI"/>
                </a:rPr>
              </a:br>
              <a:r>
                <a:rPr lang="en-US" sz="900" b="1" kern="0" dirty="0">
                  <a:solidFill>
                    <a:srgbClr val="505050"/>
                  </a:solidFill>
                  <a:latin typeface="Segoe UI"/>
                </a:rPr>
                <a:t>27001</a:t>
              </a:r>
            </a:p>
          </p:txBody>
        </p:sp>
        <p:pic>
          <p:nvPicPr>
            <p:cNvPr id="58" name="Picture 57">
              <a:extLst>
                <a:ext uri="{FF2B5EF4-FFF2-40B4-BE49-F238E27FC236}">
                  <a16:creationId xmlns:a16="http://schemas.microsoft.com/office/drawing/2014/main" id="{FEE738E4-3F99-4FA4-9D91-469D38D0057C}"/>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a:off x="7161218" y="1422838"/>
              <a:ext cx="551105" cy="504531"/>
            </a:xfrm>
            <a:prstGeom prst="rect">
              <a:avLst/>
            </a:prstGeom>
          </p:spPr>
        </p:pic>
        <p:sp>
          <p:nvSpPr>
            <p:cNvPr id="59" name="Rectangle 58">
              <a:extLst>
                <a:ext uri="{FF2B5EF4-FFF2-40B4-BE49-F238E27FC236}">
                  <a16:creationId xmlns:a16="http://schemas.microsoft.com/office/drawing/2014/main" id="{277E0369-92B4-4911-BF42-7E7A3C75B777}"/>
                </a:ext>
              </a:extLst>
            </p:cNvPr>
            <p:cNvSpPr/>
            <p:nvPr/>
          </p:nvSpPr>
          <p:spPr>
            <a:xfrm>
              <a:off x="7064087" y="1988161"/>
              <a:ext cx="746353" cy="150841"/>
            </a:xfrm>
            <a:prstGeom prst="rect">
              <a:avLst/>
            </a:prstGeom>
          </p:spPr>
          <p:txBody>
            <a:bodyPr wrap="none" lIns="0" tIns="0" rIns="0" bIns="0">
              <a:noAutofit/>
            </a:bodyPr>
            <a:lstStyle/>
            <a:p>
              <a:pPr algn="ctr" defTabSz="597032" fontAlgn="ctr">
                <a:defRPr/>
              </a:pPr>
              <a:r>
                <a:rPr lang="en-US" sz="900" b="1" kern="0" dirty="0">
                  <a:solidFill>
                    <a:srgbClr val="505050"/>
                  </a:solidFill>
                  <a:latin typeface="Segoe UI"/>
                </a:rPr>
                <a:t>SOC 1</a:t>
              </a:r>
            </a:p>
            <a:p>
              <a:pPr algn="ctr" defTabSz="597032" fontAlgn="ctr">
                <a:defRPr/>
              </a:pPr>
              <a:r>
                <a:rPr lang="en-US" sz="900" b="1" kern="0" dirty="0">
                  <a:solidFill>
                    <a:srgbClr val="505050"/>
                  </a:solidFill>
                  <a:latin typeface="Segoe UI"/>
                </a:rPr>
                <a:t>Type 2</a:t>
              </a:r>
            </a:p>
          </p:txBody>
        </p:sp>
        <p:pic>
          <p:nvPicPr>
            <p:cNvPr id="60" name="Picture 14" descr="http://www.theauditpeople.com/sites/default/files/pictures/iso-logo.png">
              <a:extLst>
                <a:ext uri="{FF2B5EF4-FFF2-40B4-BE49-F238E27FC236}">
                  <a16:creationId xmlns:a16="http://schemas.microsoft.com/office/drawing/2014/main" id="{B73F2262-1BF2-4515-896F-AAC65F6567ED}"/>
                </a:ext>
              </a:extLst>
            </p:cNvPr>
            <p:cNvPicPr>
              <a:picLocks noChangeAspect="1" noChangeArrowheads="1"/>
            </p:cNvPicPr>
            <p:nvPr/>
          </p:nvPicPr>
          <p:blipFill>
            <a:blip r:embed="rId4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849823" y="1457630"/>
              <a:ext cx="575667" cy="434946"/>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a:extLst>
                <a:ext uri="{FF2B5EF4-FFF2-40B4-BE49-F238E27FC236}">
                  <a16:creationId xmlns:a16="http://schemas.microsoft.com/office/drawing/2014/main" id="{27BB1110-F4CF-4519-A0E0-2B3725C45DB9}"/>
                </a:ext>
              </a:extLst>
            </p:cNvPr>
            <p:cNvSpPr/>
            <p:nvPr/>
          </p:nvSpPr>
          <p:spPr>
            <a:xfrm>
              <a:off x="4942070" y="1988161"/>
              <a:ext cx="403251" cy="150841"/>
            </a:xfrm>
            <a:prstGeom prst="rect">
              <a:avLst/>
            </a:prstGeom>
          </p:spPr>
          <p:txBody>
            <a:bodyPr wrap="none" lIns="0" tIns="0" rIns="0" bIns="0">
              <a:noAutofit/>
            </a:bodyPr>
            <a:lstStyle/>
            <a:p>
              <a:pPr algn="ctr" defTabSz="597032" fontAlgn="ctr">
                <a:defRPr/>
              </a:pPr>
              <a:r>
                <a:rPr lang="en-US" sz="900" b="1" kern="0" dirty="0">
                  <a:solidFill>
                    <a:srgbClr val="505050"/>
                  </a:solidFill>
                  <a:latin typeface="Segoe UI"/>
                </a:rPr>
                <a:t>ISO </a:t>
              </a:r>
              <a:br>
                <a:rPr lang="en-US" sz="900" b="1" kern="0" dirty="0">
                  <a:solidFill>
                    <a:srgbClr val="505050"/>
                  </a:solidFill>
                  <a:latin typeface="Segoe UI"/>
                </a:rPr>
              </a:br>
              <a:r>
                <a:rPr lang="en-US" sz="900" b="1" kern="0" dirty="0">
                  <a:solidFill>
                    <a:srgbClr val="505050"/>
                  </a:solidFill>
                  <a:latin typeface="Segoe UI"/>
                </a:rPr>
                <a:t>27018</a:t>
              </a:r>
            </a:p>
          </p:txBody>
        </p:sp>
        <p:pic>
          <p:nvPicPr>
            <p:cNvPr id="62" name="Picture 61">
              <a:extLst>
                <a:ext uri="{FF2B5EF4-FFF2-40B4-BE49-F238E27FC236}">
                  <a16:creationId xmlns:a16="http://schemas.microsoft.com/office/drawing/2014/main" id="{42D2DB67-7503-491D-8E3A-9C05634799D4}"/>
                </a:ext>
              </a:extLst>
            </p:cNvPr>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a:off x="9398927" y="1532118"/>
              <a:ext cx="745800" cy="285971"/>
            </a:xfrm>
            <a:prstGeom prst="rect">
              <a:avLst/>
            </a:prstGeom>
          </p:spPr>
        </p:pic>
        <p:sp>
          <p:nvSpPr>
            <p:cNvPr id="63" name="Rectangle 62">
              <a:extLst>
                <a:ext uri="{FF2B5EF4-FFF2-40B4-BE49-F238E27FC236}">
                  <a16:creationId xmlns:a16="http://schemas.microsoft.com/office/drawing/2014/main" id="{07C0C851-607B-430D-84D7-E4F8B60C4820}"/>
                </a:ext>
              </a:extLst>
            </p:cNvPr>
            <p:cNvSpPr/>
            <p:nvPr/>
          </p:nvSpPr>
          <p:spPr>
            <a:xfrm>
              <a:off x="9380403" y="1988161"/>
              <a:ext cx="828059" cy="301685"/>
            </a:xfrm>
            <a:prstGeom prst="rect">
              <a:avLst/>
            </a:prstGeom>
          </p:spPr>
          <p:txBody>
            <a:bodyPr wrap="none" lIns="0" tIns="0" rIns="0" bIns="0">
              <a:noAutofit/>
            </a:bodyPr>
            <a:lstStyle/>
            <a:p>
              <a:pPr algn="ctr" defTabSz="597032" fontAlgn="ctr">
                <a:defRPr/>
              </a:pPr>
              <a:r>
                <a:rPr lang="en-US" sz="900" b="1" kern="0" dirty="0">
                  <a:solidFill>
                    <a:srgbClr val="505050"/>
                  </a:solidFill>
                  <a:latin typeface="Segoe UI"/>
                </a:rPr>
                <a:t>CSA STAR</a:t>
              </a:r>
            </a:p>
            <a:p>
              <a:pPr algn="ctr" defTabSz="597032" fontAlgn="ctr">
                <a:defRPr/>
              </a:pPr>
              <a:r>
                <a:rPr lang="en-US" sz="900" b="1" kern="0" dirty="0">
                  <a:solidFill>
                    <a:srgbClr val="505050"/>
                  </a:solidFill>
                  <a:latin typeface="Segoe UI"/>
                </a:rPr>
                <a:t>Self-Assessment</a:t>
              </a:r>
            </a:p>
            <a:p>
              <a:pPr algn="ctr" defTabSz="597032" fontAlgn="ctr">
                <a:defRPr/>
              </a:pPr>
              <a:endParaRPr lang="en-US" sz="900" b="1" kern="0" dirty="0">
                <a:solidFill>
                  <a:srgbClr val="505050"/>
                </a:solidFill>
                <a:latin typeface="Segoe UI"/>
              </a:endParaRPr>
            </a:p>
          </p:txBody>
        </p:sp>
        <p:pic>
          <p:nvPicPr>
            <p:cNvPr id="112" name="Picture 14" descr="http://www.theauditpeople.com/sites/default/files/pictures/iso-logo.png">
              <a:extLst>
                <a:ext uri="{FF2B5EF4-FFF2-40B4-BE49-F238E27FC236}">
                  <a16:creationId xmlns:a16="http://schemas.microsoft.com/office/drawing/2014/main" id="{4C562662-DC4F-40DB-B499-64B171AB6F06}"/>
                </a:ext>
              </a:extLst>
            </p:cNvPr>
            <p:cNvPicPr>
              <a:picLocks noChangeAspect="1" noChangeArrowheads="1"/>
            </p:cNvPicPr>
            <p:nvPr/>
          </p:nvPicPr>
          <p:blipFill>
            <a:blip r:embed="rId4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620288" y="1457630"/>
              <a:ext cx="575667" cy="434946"/>
            </a:xfrm>
            <a:prstGeom prst="rect">
              <a:avLst/>
            </a:prstGeom>
            <a:noFill/>
            <a:extLst>
              <a:ext uri="{909E8E84-426E-40DD-AFC4-6F175D3DCCD1}">
                <a14:hiddenFill xmlns:a14="http://schemas.microsoft.com/office/drawing/2010/main">
                  <a:solidFill>
                    <a:srgbClr val="FFFFFF"/>
                  </a:solidFill>
                </a14:hiddenFill>
              </a:ext>
            </a:extLst>
          </p:spPr>
        </p:pic>
        <p:sp>
          <p:nvSpPr>
            <p:cNvPr id="113" name="Rectangle 112">
              <a:extLst>
                <a:ext uri="{FF2B5EF4-FFF2-40B4-BE49-F238E27FC236}">
                  <a16:creationId xmlns:a16="http://schemas.microsoft.com/office/drawing/2014/main" id="{E3F7B613-5C1E-4EB3-A484-D4611F21B444}"/>
                </a:ext>
              </a:extLst>
            </p:cNvPr>
            <p:cNvSpPr/>
            <p:nvPr/>
          </p:nvSpPr>
          <p:spPr>
            <a:xfrm>
              <a:off x="5719556" y="1997166"/>
              <a:ext cx="403251" cy="141836"/>
            </a:xfrm>
            <a:prstGeom prst="rect">
              <a:avLst/>
            </a:prstGeom>
          </p:spPr>
          <p:txBody>
            <a:bodyPr wrap="none" lIns="0" tIns="0" rIns="0" bIns="0">
              <a:noAutofit/>
            </a:bodyPr>
            <a:lstStyle/>
            <a:p>
              <a:pPr algn="ctr" defTabSz="597032" fontAlgn="ctr">
                <a:defRPr/>
              </a:pPr>
              <a:r>
                <a:rPr lang="en-US" sz="900" b="1" kern="0" dirty="0">
                  <a:solidFill>
                    <a:srgbClr val="505050"/>
                  </a:solidFill>
                  <a:latin typeface="Segoe UI"/>
                </a:rPr>
                <a:t>ISO </a:t>
              </a:r>
              <a:br>
                <a:rPr lang="en-US" sz="900" b="1" kern="0" dirty="0">
                  <a:solidFill>
                    <a:srgbClr val="505050"/>
                  </a:solidFill>
                  <a:latin typeface="Segoe UI"/>
                </a:rPr>
              </a:br>
              <a:r>
                <a:rPr lang="en-US" sz="900" b="1" kern="0" dirty="0">
                  <a:solidFill>
                    <a:srgbClr val="505050"/>
                  </a:solidFill>
                  <a:latin typeface="Segoe UI"/>
                </a:rPr>
                <a:t>27017</a:t>
              </a:r>
            </a:p>
          </p:txBody>
        </p:sp>
        <p:pic>
          <p:nvPicPr>
            <p:cNvPr id="114" name="Picture 113">
              <a:extLst>
                <a:ext uri="{FF2B5EF4-FFF2-40B4-BE49-F238E27FC236}">
                  <a16:creationId xmlns:a16="http://schemas.microsoft.com/office/drawing/2014/main" id="{64D67A24-3955-4697-AF06-3128EAB57B2F}"/>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a:off x="7907121" y="1422838"/>
              <a:ext cx="551105" cy="504531"/>
            </a:xfrm>
            <a:prstGeom prst="rect">
              <a:avLst/>
            </a:prstGeom>
          </p:spPr>
        </p:pic>
        <p:sp>
          <p:nvSpPr>
            <p:cNvPr id="115" name="Rectangle 114">
              <a:extLst>
                <a:ext uri="{FF2B5EF4-FFF2-40B4-BE49-F238E27FC236}">
                  <a16:creationId xmlns:a16="http://schemas.microsoft.com/office/drawing/2014/main" id="{47D4BF97-0C6C-42B3-9B98-85A6C8C96482}"/>
                </a:ext>
              </a:extLst>
            </p:cNvPr>
            <p:cNvSpPr/>
            <p:nvPr/>
          </p:nvSpPr>
          <p:spPr>
            <a:xfrm>
              <a:off x="7822130" y="1988161"/>
              <a:ext cx="746353" cy="150841"/>
            </a:xfrm>
            <a:prstGeom prst="rect">
              <a:avLst/>
            </a:prstGeom>
          </p:spPr>
          <p:txBody>
            <a:bodyPr wrap="none" lIns="0" tIns="0" rIns="0" bIns="0">
              <a:noAutofit/>
            </a:bodyPr>
            <a:lstStyle/>
            <a:p>
              <a:pPr algn="ctr" defTabSz="597032" fontAlgn="ctr">
                <a:defRPr/>
              </a:pPr>
              <a:r>
                <a:rPr lang="en-US" sz="900" b="1" kern="0" dirty="0">
                  <a:solidFill>
                    <a:srgbClr val="505050"/>
                  </a:solidFill>
                  <a:latin typeface="Segoe UI"/>
                </a:rPr>
                <a:t>SOC 2</a:t>
              </a:r>
            </a:p>
            <a:p>
              <a:pPr algn="ctr" defTabSz="597032" fontAlgn="ctr">
                <a:defRPr/>
              </a:pPr>
              <a:r>
                <a:rPr lang="en-US" sz="900" b="1" kern="0" dirty="0">
                  <a:solidFill>
                    <a:srgbClr val="505050"/>
                  </a:solidFill>
                  <a:latin typeface="Segoe UI"/>
                </a:rPr>
                <a:t>Type 2</a:t>
              </a:r>
            </a:p>
          </p:txBody>
        </p:sp>
        <p:pic>
          <p:nvPicPr>
            <p:cNvPr id="116" name="Picture 115">
              <a:extLst>
                <a:ext uri="{FF2B5EF4-FFF2-40B4-BE49-F238E27FC236}">
                  <a16:creationId xmlns:a16="http://schemas.microsoft.com/office/drawing/2014/main" id="{2623EDC4-43DA-42E3-8938-7F7EA21BA0AE}"/>
                </a:ext>
              </a:extLst>
            </p:cNvPr>
            <p:cNvPicPr>
              <a:picLocks noChangeAspect="1"/>
            </p:cNvPicPr>
            <p:nvPr/>
          </p:nvPicPr>
          <p:blipFill>
            <a:blip r:embed="rId46" cstate="screen">
              <a:extLst>
                <a:ext uri="{28A0092B-C50C-407E-A947-70E740481C1C}">
                  <a14:useLocalDpi xmlns:a14="http://schemas.microsoft.com/office/drawing/2010/main"/>
                </a:ext>
              </a:extLst>
            </a:blip>
            <a:stretch>
              <a:fillRect/>
            </a:stretch>
          </p:blipFill>
          <p:spPr>
            <a:xfrm>
              <a:off x="8653024" y="1422838"/>
              <a:ext cx="551105" cy="504531"/>
            </a:xfrm>
            <a:prstGeom prst="rect">
              <a:avLst/>
            </a:prstGeom>
          </p:spPr>
        </p:pic>
        <p:sp>
          <p:nvSpPr>
            <p:cNvPr id="117" name="Rectangle 116">
              <a:extLst>
                <a:ext uri="{FF2B5EF4-FFF2-40B4-BE49-F238E27FC236}">
                  <a16:creationId xmlns:a16="http://schemas.microsoft.com/office/drawing/2014/main" id="{85443B4F-6D36-4F0F-BCA9-3694281CB99D}"/>
                </a:ext>
              </a:extLst>
            </p:cNvPr>
            <p:cNvSpPr/>
            <p:nvPr/>
          </p:nvSpPr>
          <p:spPr>
            <a:xfrm>
              <a:off x="8558001" y="1988161"/>
              <a:ext cx="746353" cy="150841"/>
            </a:xfrm>
            <a:prstGeom prst="rect">
              <a:avLst/>
            </a:prstGeom>
          </p:spPr>
          <p:txBody>
            <a:bodyPr wrap="none" lIns="0" tIns="0" rIns="0" bIns="0">
              <a:noAutofit/>
            </a:bodyPr>
            <a:lstStyle/>
            <a:p>
              <a:pPr algn="ctr" defTabSz="597032" fontAlgn="ctr">
                <a:defRPr/>
              </a:pPr>
              <a:r>
                <a:rPr lang="en-US" sz="900" b="1" kern="0" dirty="0">
                  <a:solidFill>
                    <a:srgbClr val="505050"/>
                  </a:solidFill>
                  <a:latin typeface="Segoe UI"/>
                </a:rPr>
                <a:t>SOC 3</a:t>
              </a:r>
            </a:p>
          </p:txBody>
        </p:sp>
        <p:pic>
          <p:nvPicPr>
            <p:cNvPr id="124" name="Picture 14" descr="http://www.theauditpeople.com/sites/default/files/pictures/iso-logo.png">
              <a:extLst>
                <a:ext uri="{FF2B5EF4-FFF2-40B4-BE49-F238E27FC236}">
                  <a16:creationId xmlns:a16="http://schemas.microsoft.com/office/drawing/2014/main" id="{54CC64F0-32A5-4977-A21D-CF7BD9E8CA96}"/>
                </a:ext>
              </a:extLst>
            </p:cNvPr>
            <p:cNvPicPr>
              <a:picLocks noChangeAspect="1" noChangeArrowheads="1"/>
            </p:cNvPicPr>
            <p:nvPr/>
          </p:nvPicPr>
          <p:blipFill>
            <a:blip r:embed="rId4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390753" y="1457630"/>
              <a:ext cx="575667" cy="434946"/>
            </a:xfrm>
            <a:prstGeom prst="rect">
              <a:avLst/>
            </a:prstGeom>
            <a:noFill/>
            <a:extLst>
              <a:ext uri="{909E8E84-426E-40DD-AFC4-6F175D3DCCD1}">
                <a14:hiddenFill xmlns:a14="http://schemas.microsoft.com/office/drawing/2010/main">
                  <a:solidFill>
                    <a:srgbClr val="FFFFFF"/>
                  </a:solidFill>
                </a14:hiddenFill>
              </a:ext>
            </a:extLst>
          </p:spPr>
        </p:pic>
        <p:sp>
          <p:nvSpPr>
            <p:cNvPr id="125" name="Rectangle 124">
              <a:extLst>
                <a:ext uri="{FF2B5EF4-FFF2-40B4-BE49-F238E27FC236}">
                  <a16:creationId xmlns:a16="http://schemas.microsoft.com/office/drawing/2014/main" id="{8E4CF6A6-EF23-45A9-9862-47A82BE67F6C}"/>
                </a:ext>
              </a:extLst>
            </p:cNvPr>
            <p:cNvSpPr/>
            <p:nvPr/>
          </p:nvSpPr>
          <p:spPr>
            <a:xfrm>
              <a:off x="6501472" y="1988161"/>
              <a:ext cx="358476" cy="163755"/>
            </a:xfrm>
            <a:prstGeom prst="rect">
              <a:avLst/>
            </a:prstGeom>
          </p:spPr>
          <p:txBody>
            <a:bodyPr wrap="none" lIns="0" tIns="0" rIns="0" bIns="0">
              <a:noAutofit/>
            </a:bodyPr>
            <a:lstStyle/>
            <a:p>
              <a:pPr algn="ctr" defTabSz="597032" fontAlgn="ctr">
                <a:defRPr/>
              </a:pPr>
              <a:r>
                <a:rPr lang="en-US" sz="900" b="1" kern="0" dirty="0">
                  <a:solidFill>
                    <a:srgbClr val="505050"/>
                  </a:solidFill>
                  <a:latin typeface="Segoe UI"/>
                </a:rPr>
                <a:t>ISO </a:t>
              </a:r>
              <a:br>
                <a:rPr lang="en-US" sz="900" b="1" kern="0" dirty="0">
                  <a:solidFill>
                    <a:srgbClr val="505050"/>
                  </a:solidFill>
                  <a:latin typeface="Segoe UI"/>
                </a:rPr>
              </a:br>
              <a:r>
                <a:rPr lang="en-US" sz="900" b="1" kern="0" dirty="0">
                  <a:solidFill>
                    <a:srgbClr val="505050"/>
                  </a:solidFill>
                  <a:latin typeface="Segoe UI"/>
                </a:rPr>
                <a:t>22301</a:t>
              </a:r>
            </a:p>
          </p:txBody>
        </p:sp>
        <p:pic>
          <p:nvPicPr>
            <p:cNvPr id="135" name="Picture 134">
              <a:extLst>
                <a:ext uri="{FF2B5EF4-FFF2-40B4-BE49-F238E27FC236}">
                  <a16:creationId xmlns:a16="http://schemas.microsoft.com/office/drawing/2014/main" id="{8C6C4628-B732-4BB0-97CB-8734FC410F8D}"/>
                </a:ext>
              </a:extLst>
            </p:cNvPr>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a:off x="10339525" y="1532118"/>
              <a:ext cx="745800" cy="285971"/>
            </a:xfrm>
            <a:prstGeom prst="rect">
              <a:avLst/>
            </a:prstGeom>
          </p:spPr>
        </p:pic>
        <p:sp>
          <p:nvSpPr>
            <p:cNvPr id="136" name="Rectangle 135">
              <a:extLst>
                <a:ext uri="{FF2B5EF4-FFF2-40B4-BE49-F238E27FC236}">
                  <a16:creationId xmlns:a16="http://schemas.microsoft.com/office/drawing/2014/main" id="{12A07DF6-CC6C-4CA2-A969-F326D496257D}"/>
                </a:ext>
              </a:extLst>
            </p:cNvPr>
            <p:cNvSpPr/>
            <p:nvPr/>
          </p:nvSpPr>
          <p:spPr>
            <a:xfrm>
              <a:off x="10353733" y="1988161"/>
              <a:ext cx="828059" cy="301685"/>
            </a:xfrm>
            <a:prstGeom prst="rect">
              <a:avLst/>
            </a:prstGeom>
          </p:spPr>
          <p:txBody>
            <a:bodyPr wrap="none" lIns="0" tIns="0" rIns="0" bIns="0">
              <a:noAutofit/>
            </a:bodyPr>
            <a:lstStyle/>
            <a:p>
              <a:pPr algn="ctr" defTabSz="597032" fontAlgn="ctr">
                <a:defRPr/>
              </a:pPr>
              <a:r>
                <a:rPr lang="en-US" sz="900" b="1" kern="0" dirty="0">
                  <a:solidFill>
                    <a:srgbClr val="505050"/>
                  </a:solidFill>
                  <a:latin typeface="Segoe UI"/>
                </a:rPr>
                <a:t>CSA STAR</a:t>
              </a:r>
            </a:p>
            <a:p>
              <a:pPr algn="ctr" defTabSz="597032" fontAlgn="ctr">
                <a:defRPr/>
              </a:pPr>
              <a:r>
                <a:rPr lang="en-US" sz="900" b="1" kern="0" dirty="0">
                  <a:solidFill>
                    <a:srgbClr val="505050"/>
                  </a:solidFill>
                  <a:latin typeface="Segoe UI"/>
                </a:rPr>
                <a:t>Certification</a:t>
              </a:r>
            </a:p>
            <a:p>
              <a:pPr algn="ctr" defTabSz="597032" fontAlgn="ctr">
                <a:defRPr/>
              </a:pPr>
              <a:endParaRPr lang="en-US" sz="900" b="1" kern="0" dirty="0">
                <a:solidFill>
                  <a:srgbClr val="505050"/>
                </a:solidFill>
                <a:latin typeface="Segoe UI"/>
              </a:endParaRPr>
            </a:p>
          </p:txBody>
        </p:sp>
        <p:pic>
          <p:nvPicPr>
            <p:cNvPr id="137" name="Picture 136">
              <a:extLst>
                <a:ext uri="{FF2B5EF4-FFF2-40B4-BE49-F238E27FC236}">
                  <a16:creationId xmlns:a16="http://schemas.microsoft.com/office/drawing/2014/main" id="{A6251249-2AB7-40CC-8D38-3A451A34F5AB}"/>
                </a:ext>
              </a:extLst>
            </p:cNvPr>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a:off x="11280121" y="1532118"/>
              <a:ext cx="745800" cy="285971"/>
            </a:xfrm>
            <a:prstGeom prst="rect">
              <a:avLst/>
            </a:prstGeom>
          </p:spPr>
        </p:pic>
        <p:sp>
          <p:nvSpPr>
            <p:cNvPr id="138" name="Rectangle 137">
              <a:extLst>
                <a:ext uri="{FF2B5EF4-FFF2-40B4-BE49-F238E27FC236}">
                  <a16:creationId xmlns:a16="http://schemas.microsoft.com/office/drawing/2014/main" id="{BA9E1049-638C-49CD-A7A2-E69BC014CE45}"/>
                </a:ext>
              </a:extLst>
            </p:cNvPr>
            <p:cNvSpPr/>
            <p:nvPr/>
          </p:nvSpPr>
          <p:spPr>
            <a:xfrm>
              <a:off x="11211548" y="1988161"/>
              <a:ext cx="828059" cy="301685"/>
            </a:xfrm>
            <a:prstGeom prst="rect">
              <a:avLst/>
            </a:prstGeom>
          </p:spPr>
          <p:txBody>
            <a:bodyPr wrap="none" lIns="0" tIns="0" rIns="0" bIns="0">
              <a:noAutofit/>
            </a:bodyPr>
            <a:lstStyle/>
            <a:p>
              <a:pPr algn="ctr" defTabSz="597032" fontAlgn="ctr">
                <a:defRPr/>
              </a:pPr>
              <a:r>
                <a:rPr lang="en-US" sz="900" b="1" kern="0" dirty="0">
                  <a:solidFill>
                    <a:srgbClr val="505050"/>
                  </a:solidFill>
                  <a:latin typeface="Segoe UI"/>
                </a:rPr>
                <a:t>CSA STAR</a:t>
              </a:r>
            </a:p>
            <a:p>
              <a:pPr algn="ctr" defTabSz="597032" fontAlgn="ctr">
                <a:defRPr/>
              </a:pPr>
              <a:r>
                <a:rPr lang="en-US" sz="900" b="1" kern="0" dirty="0">
                  <a:solidFill>
                    <a:srgbClr val="505050"/>
                  </a:solidFill>
                  <a:latin typeface="Segoe UI"/>
                </a:rPr>
                <a:t>Attestation</a:t>
              </a:r>
            </a:p>
            <a:p>
              <a:pPr algn="ctr" defTabSz="597032" fontAlgn="ctr">
                <a:defRPr/>
              </a:pPr>
              <a:endParaRPr lang="en-US" sz="900" b="1" kern="0" dirty="0">
                <a:solidFill>
                  <a:srgbClr val="505050"/>
                </a:solidFill>
                <a:latin typeface="Segoe UI"/>
              </a:endParaRPr>
            </a:p>
          </p:txBody>
        </p:sp>
        <p:sp>
          <p:nvSpPr>
            <p:cNvPr id="144" name="Rectangle 143">
              <a:extLst>
                <a:ext uri="{FF2B5EF4-FFF2-40B4-BE49-F238E27FC236}">
                  <a16:creationId xmlns:a16="http://schemas.microsoft.com/office/drawing/2014/main" id="{31B3AE3C-ABF3-48D5-8216-34507A7B6B65}"/>
                </a:ext>
              </a:extLst>
            </p:cNvPr>
            <p:cNvSpPr/>
            <p:nvPr/>
          </p:nvSpPr>
          <p:spPr bwMode="auto">
            <a:xfrm>
              <a:off x="3491861" y="924852"/>
              <a:ext cx="410156" cy="1616234"/>
            </a:xfrm>
            <a:prstGeom prst="rect">
              <a:avLst/>
            </a:prstGeom>
            <a:noFill/>
            <a:ln w="2857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57" algn="ctr" defTabSz="914192" fontAlgn="base">
                <a:spcBef>
                  <a:spcPct val="0"/>
                </a:spcBef>
                <a:spcAft>
                  <a:spcPts val="1175"/>
                </a:spcAft>
                <a:buClr>
                  <a:srgbClr val="FFFFFF"/>
                </a:buClr>
                <a:buSzPct val="80000"/>
                <a:defRPr/>
              </a:pPr>
              <a:r>
                <a:rPr lang="en-IN" sz="1200" b="1" kern="0" dirty="0">
                  <a:solidFill>
                    <a:schemeClr val="tx2"/>
                  </a:solidFill>
                  <a:latin typeface="Segoe UI"/>
                  <a:cs typeface="Segoe UI Semibold" panose="020B0702040204020203" pitchFamily="34" charset="0"/>
                </a:rPr>
                <a:t>GLOBAL</a:t>
              </a:r>
            </a:p>
          </p:txBody>
        </p:sp>
        <p:cxnSp>
          <p:nvCxnSpPr>
            <p:cNvPr id="148" name="Straight Connector 147">
              <a:extLst>
                <a:ext uri="{FF2B5EF4-FFF2-40B4-BE49-F238E27FC236}">
                  <a16:creationId xmlns:a16="http://schemas.microsoft.com/office/drawing/2014/main" id="{A8B31F9A-A255-4065-A032-566A6F951CAC}"/>
                </a:ext>
              </a:extLst>
            </p:cNvPr>
            <p:cNvCxnSpPr>
              <a:cxnSpLocks/>
            </p:cNvCxnSpPr>
            <p:nvPr/>
          </p:nvCxnSpPr>
          <p:spPr>
            <a:xfrm>
              <a:off x="3439806" y="2470952"/>
              <a:ext cx="8745733" cy="0"/>
            </a:xfrm>
            <a:prstGeom prst="line">
              <a:avLst/>
            </a:prstGeom>
            <a:ln>
              <a:solidFill>
                <a:schemeClr val="bg1">
                  <a:lumMod val="75000"/>
                  <a:alpha val="39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C756264-B97E-40EC-988B-67966FD5B599}"/>
                </a:ext>
              </a:extLst>
            </p:cNvPr>
            <p:cNvCxnSpPr>
              <a:cxnSpLocks/>
            </p:cNvCxnSpPr>
            <p:nvPr/>
          </p:nvCxnSpPr>
          <p:spPr>
            <a:xfrm>
              <a:off x="3419578" y="924851"/>
              <a:ext cx="8745733" cy="0"/>
            </a:xfrm>
            <a:prstGeom prst="line">
              <a:avLst/>
            </a:prstGeom>
            <a:ln>
              <a:solidFill>
                <a:schemeClr val="bg1">
                  <a:lumMod val="75000"/>
                  <a:alpha val="39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52" name="Rectangle 151">
            <a:extLst>
              <a:ext uri="{FF2B5EF4-FFF2-40B4-BE49-F238E27FC236}">
                <a16:creationId xmlns:a16="http://schemas.microsoft.com/office/drawing/2014/main" id="{D2947446-B026-4CBB-9C01-F21244F9595C}"/>
              </a:ext>
            </a:extLst>
          </p:cNvPr>
          <p:cNvSpPr/>
          <p:nvPr/>
        </p:nvSpPr>
        <p:spPr bwMode="auto">
          <a:xfrm>
            <a:off x="0" y="0"/>
            <a:ext cx="3429974"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3" name="Group 152">
            <a:extLst>
              <a:ext uri="{FF2B5EF4-FFF2-40B4-BE49-F238E27FC236}">
                <a16:creationId xmlns:a16="http://schemas.microsoft.com/office/drawing/2014/main" id="{383D2B15-8738-45F9-A85C-49CE829AA52E}"/>
              </a:ext>
            </a:extLst>
          </p:cNvPr>
          <p:cNvGrpSpPr/>
          <p:nvPr/>
        </p:nvGrpSpPr>
        <p:grpSpPr>
          <a:xfrm>
            <a:off x="1360856" y="958806"/>
            <a:ext cx="2196979" cy="855156"/>
            <a:chOff x="1166446" y="1367437"/>
            <a:chExt cx="2645980" cy="855156"/>
          </a:xfrm>
        </p:grpSpPr>
        <p:sp>
          <p:nvSpPr>
            <p:cNvPr id="154" name="TextBox 153">
              <a:extLst>
                <a:ext uri="{FF2B5EF4-FFF2-40B4-BE49-F238E27FC236}">
                  <a16:creationId xmlns:a16="http://schemas.microsoft.com/office/drawing/2014/main" id="{48BF8C54-EDFE-40BE-B232-4EDF611D9B11}"/>
                </a:ext>
              </a:extLst>
            </p:cNvPr>
            <p:cNvSpPr txBox="1"/>
            <p:nvPr/>
          </p:nvSpPr>
          <p:spPr>
            <a:xfrm>
              <a:off x="1278738" y="1367437"/>
              <a:ext cx="2533688"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Infrastructure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for all workloads</a:t>
              </a:r>
            </a:p>
          </p:txBody>
        </p:sp>
        <p:cxnSp>
          <p:nvCxnSpPr>
            <p:cNvPr id="155" name="Straight Connector 154">
              <a:extLst>
                <a:ext uri="{FF2B5EF4-FFF2-40B4-BE49-F238E27FC236}">
                  <a16:creationId xmlns:a16="http://schemas.microsoft.com/office/drawing/2014/main" id="{8EC60392-D8BB-42F8-9C69-B93336E3F25B}"/>
                </a:ext>
              </a:extLst>
            </p:cNvPr>
            <p:cNvCxnSpPr/>
            <p:nvPr/>
          </p:nvCxnSpPr>
          <p:spPr>
            <a:xfrm>
              <a:off x="1166446" y="162198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6" name="Group 155">
            <a:extLst>
              <a:ext uri="{FF2B5EF4-FFF2-40B4-BE49-F238E27FC236}">
                <a16:creationId xmlns:a16="http://schemas.microsoft.com/office/drawing/2014/main" id="{03C78584-AD97-48D3-93E6-46F8E3CE0B5C}"/>
              </a:ext>
            </a:extLst>
          </p:cNvPr>
          <p:cNvGrpSpPr/>
          <p:nvPr/>
        </p:nvGrpSpPr>
        <p:grpSpPr>
          <a:xfrm>
            <a:off x="1360856" y="3793801"/>
            <a:ext cx="2058724" cy="849463"/>
            <a:chOff x="1166446" y="2981817"/>
            <a:chExt cx="2058724" cy="849463"/>
          </a:xfrm>
        </p:grpSpPr>
        <p:sp>
          <p:nvSpPr>
            <p:cNvPr id="157" name="TextBox 156">
              <a:extLst>
                <a:ext uri="{FF2B5EF4-FFF2-40B4-BE49-F238E27FC236}">
                  <a16:creationId xmlns:a16="http://schemas.microsoft.com/office/drawing/2014/main" id="{CFC45C72-B861-4635-B599-D9F7DF8E4AEF}"/>
                </a:ext>
              </a:extLst>
            </p:cNvPr>
            <p:cNvSpPr txBox="1"/>
            <p:nvPr/>
          </p:nvSpPr>
          <p:spPr>
            <a:xfrm>
              <a:off x="1279366" y="2981817"/>
              <a:ext cx="1945804"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Secure &amp;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well managed</a:t>
              </a:r>
            </a:p>
          </p:txBody>
        </p:sp>
        <p:cxnSp>
          <p:nvCxnSpPr>
            <p:cNvPr id="158" name="Straight Connector 157">
              <a:extLst>
                <a:ext uri="{FF2B5EF4-FFF2-40B4-BE49-F238E27FC236}">
                  <a16:creationId xmlns:a16="http://schemas.microsoft.com/office/drawing/2014/main" id="{BF47A1EC-0297-4A8D-B28D-57EB2D3B77D6}"/>
                </a:ext>
              </a:extLst>
            </p:cNvPr>
            <p:cNvCxnSpPr/>
            <p:nvPr/>
          </p:nvCxnSpPr>
          <p:spPr>
            <a:xfrm>
              <a:off x="1166446" y="310624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DACB5C29-6A65-42ED-93E3-D4453F763371}"/>
              </a:ext>
            </a:extLst>
          </p:cNvPr>
          <p:cNvGrpSpPr/>
          <p:nvPr/>
        </p:nvGrpSpPr>
        <p:grpSpPr>
          <a:xfrm>
            <a:off x="1360857" y="5317510"/>
            <a:ext cx="2058724" cy="600609"/>
            <a:chOff x="1166446" y="4420547"/>
            <a:chExt cx="2630499" cy="600609"/>
          </a:xfrm>
        </p:grpSpPr>
        <p:sp>
          <p:nvSpPr>
            <p:cNvPr id="160" name="TextBox 159">
              <a:extLst>
                <a:ext uri="{FF2B5EF4-FFF2-40B4-BE49-F238E27FC236}">
                  <a16:creationId xmlns:a16="http://schemas.microsoft.com/office/drawing/2014/main" id="{F3F7E7CE-5A82-49BD-B748-6BDB3A9D931B}"/>
                </a:ext>
              </a:extLst>
            </p:cNvPr>
            <p:cNvSpPr txBox="1"/>
            <p:nvPr/>
          </p:nvSpPr>
          <p:spPr>
            <a:xfrm>
              <a:off x="1235523" y="4423120"/>
              <a:ext cx="2561422"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Cost effective</a:t>
              </a:r>
            </a:p>
          </p:txBody>
        </p:sp>
        <p:cxnSp>
          <p:nvCxnSpPr>
            <p:cNvPr id="161" name="Straight Connector 160">
              <a:extLst>
                <a:ext uri="{FF2B5EF4-FFF2-40B4-BE49-F238E27FC236}">
                  <a16:creationId xmlns:a16="http://schemas.microsoft.com/office/drawing/2014/main" id="{0937DAC6-10B7-4F59-AD69-C838DA3226D5}"/>
                </a:ext>
              </a:extLst>
            </p:cNvPr>
            <p:cNvCxnSpPr/>
            <p:nvPr/>
          </p:nvCxnSpPr>
          <p:spPr>
            <a:xfrm>
              <a:off x="1166446" y="442054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62" name="money_2" title="Icon of a dollar sign with an arrow around it pointing clockwise">
            <a:extLst>
              <a:ext uri="{FF2B5EF4-FFF2-40B4-BE49-F238E27FC236}">
                <a16:creationId xmlns:a16="http://schemas.microsoft.com/office/drawing/2014/main" id="{B9EA6294-7A06-48A8-A4D7-612EAD73312D}"/>
              </a:ext>
            </a:extLst>
          </p:cNvPr>
          <p:cNvSpPr>
            <a:spLocks noChangeAspect="1" noEditPoints="1"/>
          </p:cNvSpPr>
          <p:nvPr/>
        </p:nvSpPr>
        <p:spPr bwMode="auto">
          <a:xfrm>
            <a:off x="579910" y="5267993"/>
            <a:ext cx="616595" cy="65012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63" name="document_6" title="Icon of a document with a padlock in the lower right corner">
            <a:extLst>
              <a:ext uri="{FF2B5EF4-FFF2-40B4-BE49-F238E27FC236}">
                <a16:creationId xmlns:a16="http://schemas.microsoft.com/office/drawing/2014/main" id="{1C78D1EC-2929-4FE8-A476-2DAEB7E7F704}"/>
              </a:ext>
            </a:extLst>
          </p:cNvPr>
          <p:cNvSpPr>
            <a:spLocks noChangeAspect="1" noEditPoints="1"/>
          </p:cNvSpPr>
          <p:nvPr/>
        </p:nvSpPr>
        <p:spPr bwMode="auto">
          <a:xfrm>
            <a:off x="666014" y="3933995"/>
            <a:ext cx="444387" cy="555484"/>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nvGrpSpPr>
          <p:cNvPr id="164" name="Group 163">
            <a:extLst>
              <a:ext uri="{FF2B5EF4-FFF2-40B4-BE49-F238E27FC236}">
                <a16:creationId xmlns:a16="http://schemas.microsoft.com/office/drawing/2014/main" id="{C9DC4C07-2119-4A45-BE4A-D8ADB33E39A0}"/>
              </a:ext>
            </a:extLst>
          </p:cNvPr>
          <p:cNvGrpSpPr/>
          <p:nvPr/>
        </p:nvGrpSpPr>
        <p:grpSpPr>
          <a:xfrm>
            <a:off x="505140" y="1226557"/>
            <a:ext cx="766134" cy="600609"/>
            <a:chOff x="4807116" y="2091494"/>
            <a:chExt cx="1435589" cy="1125425"/>
          </a:xfrm>
        </p:grpSpPr>
        <p:sp>
          <p:nvSpPr>
            <p:cNvPr id="165" name="network_3" title="Icon of a server connected to a network">
              <a:extLst>
                <a:ext uri="{FF2B5EF4-FFF2-40B4-BE49-F238E27FC236}">
                  <a16:creationId xmlns:a16="http://schemas.microsoft.com/office/drawing/2014/main" id="{54D34D25-E497-4BBC-88CB-540520CFDE08}"/>
                </a:ext>
              </a:extLst>
            </p:cNvPr>
            <p:cNvSpPr>
              <a:spLocks noChangeAspect="1" noEditPoints="1"/>
            </p:cNvSpPr>
            <p:nvPr/>
          </p:nvSpPr>
          <p:spPr bwMode="auto">
            <a:xfrm>
              <a:off x="4807116" y="20989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166" name="network_3" title="Icon of a server connected to a network">
              <a:extLst>
                <a:ext uri="{FF2B5EF4-FFF2-40B4-BE49-F238E27FC236}">
                  <a16:creationId xmlns:a16="http://schemas.microsoft.com/office/drawing/2014/main" id="{0C45B7E0-D6C2-469A-A75E-8D1BDD1728B2}"/>
                </a:ext>
              </a:extLst>
            </p:cNvPr>
            <p:cNvSpPr>
              <a:spLocks noChangeAspect="1" noEditPoints="1"/>
            </p:cNvSpPr>
            <p:nvPr/>
          </p:nvSpPr>
          <p:spPr bwMode="auto">
            <a:xfrm>
              <a:off x="5658637" y="20914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167" name="network_3" title="Icon of a server connected to a network">
              <a:extLst>
                <a:ext uri="{FF2B5EF4-FFF2-40B4-BE49-F238E27FC236}">
                  <a16:creationId xmlns:a16="http://schemas.microsoft.com/office/drawing/2014/main" id="{B0946EC4-AF70-48E1-8370-EA171E4C0326}"/>
                </a:ext>
              </a:extLst>
            </p:cNvPr>
            <p:cNvSpPr>
              <a:spLocks noChangeAspect="1" noEditPoints="1"/>
            </p:cNvSpPr>
            <p:nvPr/>
          </p:nvSpPr>
          <p:spPr bwMode="auto">
            <a:xfrm rot="10800000">
              <a:off x="5231943" y="2610813"/>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168" name="Rectangle 167">
            <a:extLst>
              <a:ext uri="{FF2B5EF4-FFF2-40B4-BE49-F238E27FC236}">
                <a16:creationId xmlns:a16="http://schemas.microsoft.com/office/drawing/2014/main" id="{9AD94006-719C-4749-B490-C9D340A7E8E6}"/>
              </a:ext>
            </a:extLst>
          </p:cNvPr>
          <p:cNvSpPr/>
          <p:nvPr/>
        </p:nvSpPr>
        <p:spPr bwMode="auto">
          <a:xfrm>
            <a:off x="7049" y="3647877"/>
            <a:ext cx="3419579" cy="1190924"/>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4" name="Group 173">
            <a:extLst>
              <a:ext uri="{FF2B5EF4-FFF2-40B4-BE49-F238E27FC236}">
                <a16:creationId xmlns:a16="http://schemas.microsoft.com/office/drawing/2014/main" id="{C3D536F0-D95F-47E2-B2DB-66D257B7171C}"/>
              </a:ext>
            </a:extLst>
          </p:cNvPr>
          <p:cNvGrpSpPr/>
          <p:nvPr/>
        </p:nvGrpSpPr>
        <p:grpSpPr>
          <a:xfrm>
            <a:off x="609953" y="2521467"/>
            <a:ext cx="555510" cy="659041"/>
            <a:chOff x="8531043" y="2315384"/>
            <a:chExt cx="624430" cy="740806"/>
          </a:xfrm>
        </p:grpSpPr>
        <p:sp>
          <p:nvSpPr>
            <p:cNvPr id="175" name="cloud">
              <a:extLst>
                <a:ext uri="{FF2B5EF4-FFF2-40B4-BE49-F238E27FC236}">
                  <a16:creationId xmlns:a16="http://schemas.microsoft.com/office/drawing/2014/main" id="{3B416652-C957-4A78-A8C7-2B2182824D0B}"/>
                </a:ext>
              </a:extLst>
            </p:cNvPr>
            <p:cNvSpPr>
              <a:spLocks noChangeAspect="1"/>
            </p:cNvSpPr>
            <p:nvPr/>
          </p:nvSpPr>
          <p:spPr bwMode="auto">
            <a:xfrm>
              <a:off x="8531043" y="2315384"/>
              <a:ext cx="624430" cy="39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chemeClr val="bg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sp>
          <p:nvSpPr>
            <p:cNvPr id="176" name="server">
              <a:extLst>
                <a:ext uri="{FF2B5EF4-FFF2-40B4-BE49-F238E27FC236}">
                  <a16:creationId xmlns:a16="http://schemas.microsoft.com/office/drawing/2014/main" id="{5298E00A-9364-4F1C-AEBC-BD7826B588CC}"/>
                </a:ext>
              </a:extLst>
            </p:cNvPr>
            <p:cNvSpPr>
              <a:spLocks noChangeAspect="1" noEditPoints="1"/>
            </p:cNvSpPr>
            <p:nvPr/>
          </p:nvSpPr>
          <p:spPr bwMode="auto">
            <a:xfrm>
              <a:off x="8735923" y="2572791"/>
              <a:ext cx="214670" cy="4833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002050"/>
            </a:solidFill>
            <a:ln w="19050">
              <a:solidFill>
                <a:schemeClr val="bg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grpSp>
      <p:sp>
        <p:nvSpPr>
          <p:cNvPr id="177" name="TextBox 176">
            <a:extLst>
              <a:ext uri="{FF2B5EF4-FFF2-40B4-BE49-F238E27FC236}">
                <a16:creationId xmlns:a16="http://schemas.microsoft.com/office/drawing/2014/main" id="{3A46005F-8C43-4B96-A60E-69AD016204F6}"/>
              </a:ext>
            </a:extLst>
          </p:cNvPr>
          <p:cNvSpPr txBox="1"/>
          <p:nvPr/>
        </p:nvSpPr>
        <p:spPr>
          <a:xfrm>
            <a:off x="1514479" y="2576984"/>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Hybrid</a:t>
            </a:r>
          </a:p>
        </p:txBody>
      </p:sp>
      <p:cxnSp>
        <p:nvCxnSpPr>
          <p:cNvPr id="178" name="Straight Connector 177">
            <a:extLst>
              <a:ext uri="{FF2B5EF4-FFF2-40B4-BE49-F238E27FC236}">
                <a16:creationId xmlns:a16="http://schemas.microsoft.com/office/drawing/2014/main" id="{35C17268-D43B-4E90-8FA2-B727AAD344C0}"/>
              </a:ext>
            </a:extLst>
          </p:cNvPr>
          <p:cNvCxnSpPr/>
          <p:nvPr/>
        </p:nvCxnSpPr>
        <p:spPr>
          <a:xfrm>
            <a:off x="1369751" y="2609515"/>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331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405403B5-B035-4DE5-9E6A-2D4CD8576030}"/>
              </a:ext>
            </a:extLst>
          </p:cNvPr>
          <p:cNvSpPr txBox="1">
            <a:spLocks/>
          </p:cNvSpPr>
          <p:nvPr/>
        </p:nvSpPr>
        <p:spPr>
          <a:xfrm>
            <a:off x="3593749" y="327038"/>
            <a:ext cx="7866394"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078D7"/>
                </a:solidFill>
                <a:effectLst/>
                <a:uLnTx/>
                <a:uFillTx/>
                <a:latin typeface="Segoe UI Light" panose="020B0502040204020203" pitchFamily="34" charset="0"/>
                <a:ea typeface="+mj-ea"/>
                <a:cs typeface="Segoe UI Light" panose="020B0502040204020203" pitchFamily="34" charset="0"/>
              </a:rPr>
              <a:t>A full set of built-in, intelligent services  </a:t>
            </a:r>
            <a:endParaRPr kumimoji="0" lang="en-US" sz="3200" b="0" i="0" u="none" strike="noStrike" kern="1200" cap="none" spc="0" normalizeH="0" baseline="0" noProof="0" dirty="0">
              <a:ln>
                <a:noFill/>
              </a:ln>
              <a:solidFill>
                <a:srgbClr val="0068BB"/>
              </a:solidFill>
              <a:effectLst/>
              <a:uLnTx/>
              <a:uFillTx/>
              <a:latin typeface="Segoe UI Light" panose="020B0502040204020203" pitchFamily="34" charset="0"/>
              <a:ea typeface="+mj-ea"/>
              <a:cs typeface="Segoe UI Light" panose="020B0502040204020203" pitchFamily="34" charset="0"/>
            </a:endParaRPr>
          </a:p>
        </p:txBody>
      </p:sp>
      <p:grpSp>
        <p:nvGrpSpPr>
          <p:cNvPr id="63" name="Group 62">
            <a:extLst>
              <a:ext uri="{FF2B5EF4-FFF2-40B4-BE49-F238E27FC236}">
                <a16:creationId xmlns:a16="http://schemas.microsoft.com/office/drawing/2014/main" id="{B743DF75-32AD-4B8F-AFFC-A8FA2A50A5D2}"/>
              </a:ext>
            </a:extLst>
          </p:cNvPr>
          <p:cNvGrpSpPr/>
          <p:nvPr/>
        </p:nvGrpSpPr>
        <p:grpSpPr>
          <a:xfrm>
            <a:off x="3509212" y="1386980"/>
            <a:ext cx="7950930" cy="5021650"/>
            <a:chOff x="706201" y="571611"/>
            <a:chExt cx="9805369" cy="6192877"/>
          </a:xfrm>
        </p:grpSpPr>
        <p:grpSp>
          <p:nvGrpSpPr>
            <p:cNvPr id="77" name="Group 76">
              <a:extLst>
                <a:ext uri="{FF2B5EF4-FFF2-40B4-BE49-F238E27FC236}">
                  <a16:creationId xmlns:a16="http://schemas.microsoft.com/office/drawing/2014/main" id="{929F34A8-E386-47CB-BD7E-12589A4503C9}"/>
                </a:ext>
              </a:extLst>
            </p:cNvPr>
            <p:cNvGrpSpPr/>
            <p:nvPr/>
          </p:nvGrpSpPr>
          <p:grpSpPr>
            <a:xfrm>
              <a:off x="706201" y="571611"/>
              <a:ext cx="9805369" cy="6192877"/>
              <a:chOff x="706201" y="571611"/>
              <a:chExt cx="9805369" cy="6192877"/>
            </a:xfrm>
          </p:grpSpPr>
          <p:grpSp>
            <p:nvGrpSpPr>
              <p:cNvPr id="79" name="Group 4">
                <a:extLst>
                  <a:ext uri="{FF2B5EF4-FFF2-40B4-BE49-F238E27FC236}">
                    <a16:creationId xmlns:a16="http://schemas.microsoft.com/office/drawing/2014/main" id="{B1717E2C-045C-4BE3-BE5D-8B683CFF2F46}"/>
                  </a:ext>
                </a:extLst>
              </p:cNvPr>
              <p:cNvGrpSpPr>
                <a:grpSpLocks noChangeAspect="1"/>
              </p:cNvGrpSpPr>
              <p:nvPr/>
            </p:nvGrpSpPr>
            <p:grpSpPr bwMode="auto">
              <a:xfrm flipV="1">
                <a:off x="4454990" y="1736676"/>
                <a:ext cx="3238506" cy="3186652"/>
                <a:chOff x="8085" y="74"/>
                <a:chExt cx="2998" cy="2950"/>
              </a:xfrm>
            </p:grpSpPr>
            <p:sp>
              <p:nvSpPr>
                <p:cNvPr id="126" name="Freeform 5">
                  <a:extLst>
                    <a:ext uri="{FF2B5EF4-FFF2-40B4-BE49-F238E27FC236}">
                      <a16:creationId xmlns:a16="http://schemas.microsoft.com/office/drawing/2014/main" id="{B8D478B8-A091-41FD-9A26-27D352FEC599}"/>
                    </a:ext>
                  </a:extLst>
                </p:cNvPr>
                <p:cNvSpPr>
                  <a:spLocks/>
                </p:cNvSpPr>
                <p:nvPr/>
              </p:nvSpPr>
              <p:spPr bwMode="auto">
                <a:xfrm>
                  <a:off x="8779" y="74"/>
                  <a:ext cx="1615" cy="244"/>
                </a:xfrm>
                <a:custGeom>
                  <a:avLst/>
                  <a:gdLst>
                    <a:gd name="T0" fmla="*/ 0 w 410"/>
                    <a:gd name="T1" fmla="*/ 61 h 62"/>
                    <a:gd name="T2" fmla="*/ 205 w 410"/>
                    <a:gd name="T3" fmla="*/ 0 h 62"/>
                    <a:gd name="T4" fmla="*/ 410 w 410"/>
                    <a:gd name="T5" fmla="*/ 62 h 62"/>
                  </a:gdLst>
                  <a:ahLst/>
                  <a:cxnLst>
                    <a:cxn ang="0">
                      <a:pos x="T0" y="T1"/>
                    </a:cxn>
                    <a:cxn ang="0">
                      <a:pos x="T2" y="T3"/>
                    </a:cxn>
                    <a:cxn ang="0">
                      <a:pos x="T4" y="T5"/>
                    </a:cxn>
                  </a:cxnLst>
                  <a:rect l="0" t="0" r="r" b="b"/>
                  <a:pathLst>
                    <a:path w="410" h="62">
                      <a:moveTo>
                        <a:pt x="0" y="61"/>
                      </a:moveTo>
                      <a:cubicBezTo>
                        <a:pt x="59" y="23"/>
                        <a:pt x="129" y="0"/>
                        <a:pt x="205" y="0"/>
                      </a:cubicBezTo>
                      <a:cubicBezTo>
                        <a:pt x="280" y="0"/>
                        <a:pt x="350" y="23"/>
                        <a:pt x="410" y="62"/>
                      </a:cubicBezTo>
                    </a:path>
                  </a:pathLst>
                </a:custGeom>
                <a:noFill/>
                <a:ln w="762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Freeform 11">
                  <a:extLst>
                    <a:ext uri="{FF2B5EF4-FFF2-40B4-BE49-F238E27FC236}">
                      <a16:creationId xmlns:a16="http://schemas.microsoft.com/office/drawing/2014/main" id="{1DD65E51-4B49-4022-B3AF-C1422C0C8EB9}"/>
                    </a:ext>
                  </a:extLst>
                </p:cNvPr>
                <p:cNvSpPr>
                  <a:spLocks/>
                </p:cNvSpPr>
                <p:nvPr/>
              </p:nvSpPr>
              <p:spPr bwMode="auto">
                <a:xfrm>
                  <a:off x="8085" y="401"/>
                  <a:ext cx="575" cy="1532"/>
                </a:xfrm>
                <a:custGeom>
                  <a:avLst/>
                  <a:gdLst>
                    <a:gd name="T0" fmla="*/ 19 w 146"/>
                    <a:gd name="T1" fmla="*/ 389 h 389"/>
                    <a:gd name="T2" fmla="*/ 24 w 146"/>
                    <a:gd name="T3" fmla="*/ 176 h 389"/>
                    <a:gd name="T4" fmla="*/ 146 w 146"/>
                    <a:gd name="T5" fmla="*/ 0 h 389"/>
                  </a:gdLst>
                  <a:ahLst/>
                  <a:cxnLst>
                    <a:cxn ang="0">
                      <a:pos x="T0" y="T1"/>
                    </a:cxn>
                    <a:cxn ang="0">
                      <a:pos x="T2" y="T3"/>
                    </a:cxn>
                    <a:cxn ang="0">
                      <a:pos x="T4" y="T5"/>
                    </a:cxn>
                  </a:cxnLst>
                  <a:rect l="0" t="0" r="r" b="b"/>
                  <a:pathLst>
                    <a:path w="146" h="389">
                      <a:moveTo>
                        <a:pt x="19" y="389"/>
                      </a:moveTo>
                      <a:cubicBezTo>
                        <a:pt x="0" y="321"/>
                        <a:pt x="1" y="248"/>
                        <a:pt x="24" y="176"/>
                      </a:cubicBezTo>
                      <a:cubicBezTo>
                        <a:pt x="47" y="104"/>
                        <a:pt x="91" y="44"/>
                        <a:pt x="146" y="0"/>
                      </a:cubicBezTo>
                    </a:path>
                  </a:pathLst>
                </a:custGeom>
                <a:noFill/>
                <a:ln w="762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Freeform 12">
                  <a:extLst>
                    <a:ext uri="{FF2B5EF4-FFF2-40B4-BE49-F238E27FC236}">
                      <a16:creationId xmlns:a16="http://schemas.microsoft.com/office/drawing/2014/main" id="{8A02CCE3-9610-47C6-8DF8-2D8162EFE96A}"/>
                    </a:ext>
                  </a:extLst>
                </p:cNvPr>
                <p:cNvSpPr>
                  <a:spLocks/>
                </p:cNvSpPr>
                <p:nvPr/>
              </p:nvSpPr>
              <p:spPr bwMode="auto">
                <a:xfrm>
                  <a:off x="10512" y="405"/>
                  <a:ext cx="571" cy="1532"/>
                </a:xfrm>
                <a:custGeom>
                  <a:avLst/>
                  <a:gdLst>
                    <a:gd name="T0" fmla="*/ 0 w 145"/>
                    <a:gd name="T1" fmla="*/ 0 h 389"/>
                    <a:gd name="T2" fmla="*/ 121 w 145"/>
                    <a:gd name="T3" fmla="*/ 175 h 389"/>
                    <a:gd name="T4" fmla="*/ 126 w 145"/>
                    <a:gd name="T5" fmla="*/ 389 h 389"/>
                  </a:gdLst>
                  <a:ahLst/>
                  <a:cxnLst>
                    <a:cxn ang="0">
                      <a:pos x="T0" y="T1"/>
                    </a:cxn>
                    <a:cxn ang="0">
                      <a:pos x="T2" y="T3"/>
                    </a:cxn>
                    <a:cxn ang="0">
                      <a:pos x="T4" y="T5"/>
                    </a:cxn>
                  </a:cxnLst>
                  <a:rect l="0" t="0" r="r" b="b"/>
                  <a:pathLst>
                    <a:path w="145" h="389">
                      <a:moveTo>
                        <a:pt x="0" y="0"/>
                      </a:moveTo>
                      <a:cubicBezTo>
                        <a:pt x="55" y="44"/>
                        <a:pt x="98" y="104"/>
                        <a:pt x="121" y="175"/>
                      </a:cubicBezTo>
                      <a:cubicBezTo>
                        <a:pt x="144" y="247"/>
                        <a:pt x="145" y="321"/>
                        <a:pt x="126" y="389"/>
                      </a:cubicBezTo>
                    </a:path>
                  </a:pathLst>
                </a:custGeom>
                <a:noFill/>
                <a:ln w="762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9" name="Freeform 13">
                  <a:extLst>
                    <a:ext uri="{FF2B5EF4-FFF2-40B4-BE49-F238E27FC236}">
                      <a16:creationId xmlns:a16="http://schemas.microsoft.com/office/drawing/2014/main" id="{8517B572-A132-4D48-B640-0E6B53A95AC7}"/>
                    </a:ext>
                  </a:extLst>
                </p:cNvPr>
                <p:cNvSpPr>
                  <a:spLocks/>
                </p:cNvSpPr>
                <p:nvPr/>
              </p:nvSpPr>
              <p:spPr bwMode="auto">
                <a:xfrm>
                  <a:off x="8203" y="2075"/>
                  <a:ext cx="1304" cy="949"/>
                </a:xfrm>
                <a:custGeom>
                  <a:avLst/>
                  <a:gdLst>
                    <a:gd name="T0" fmla="*/ 331 w 331"/>
                    <a:gd name="T1" fmla="*/ 241 h 241"/>
                    <a:gd name="T2" fmla="*/ 130 w 331"/>
                    <a:gd name="T3" fmla="*/ 170 h 241"/>
                    <a:gd name="T4" fmla="*/ 0 w 331"/>
                    <a:gd name="T5" fmla="*/ 0 h 241"/>
                  </a:gdLst>
                  <a:ahLst/>
                  <a:cxnLst>
                    <a:cxn ang="0">
                      <a:pos x="T0" y="T1"/>
                    </a:cxn>
                    <a:cxn ang="0">
                      <a:pos x="T2" y="T3"/>
                    </a:cxn>
                    <a:cxn ang="0">
                      <a:pos x="T4" y="T5"/>
                    </a:cxn>
                  </a:cxnLst>
                  <a:rect l="0" t="0" r="r" b="b"/>
                  <a:pathLst>
                    <a:path w="331" h="241">
                      <a:moveTo>
                        <a:pt x="331" y="241"/>
                      </a:moveTo>
                      <a:cubicBezTo>
                        <a:pt x="261" y="238"/>
                        <a:pt x="191" y="215"/>
                        <a:pt x="130" y="170"/>
                      </a:cubicBezTo>
                      <a:cubicBezTo>
                        <a:pt x="69" y="126"/>
                        <a:pt x="25" y="66"/>
                        <a:pt x="0" y="0"/>
                      </a:cubicBezTo>
                    </a:path>
                  </a:pathLst>
                </a:custGeom>
                <a:noFill/>
                <a:ln w="762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Freeform 14">
                  <a:extLst>
                    <a:ext uri="{FF2B5EF4-FFF2-40B4-BE49-F238E27FC236}">
                      <a16:creationId xmlns:a16="http://schemas.microsoft.com/office/drawing/2014/main" id="{941CC219-CF87-4DA6-A25E-2D5459C01F65}"/>
                    </a:ext>
                  </a:extLst>
                </p:cNvPr>
                <p:cNvSpPr>
                  <a:spLocks/>
                </p:cNvSpPr>
                <p:nvPr/>
              </p:nvSpPr>
              <p:spPr bwMode="auto">
                <a:xfrm>
                  <a:off x="9657" y="2079"/>
                  <a:ext cx="1304" cy="945"/>
                </a:xfrm>
                <a:custGeom>
                  <a:avLst/>
                  <a:gdLst>
                    <a:gd name="T0" fmla="*/ 331 w 331"/>
                    <a:gd name="T1" fmla="*/ 0 h 240"/>
                    <a:gd name="T2" fmla="*/ 202 w 331"/>
                    <a:gd name="T3" fmla="*/ 169 h 240"/>
                    <a:gd name="T4" fmla="*/ 0 w 331"/>
                    <a:gd name="T5" fmla="*/ 240 h 240"/>
                  </a:gdLst>
                  <a:ahLst/>
                  <a:cxnLst>
                    <a:cxn ang="0">
                      <a:pos x="T0" y="T1"/>
                    </a:cxn>
                    <a:cxn ang="0">
                      <a:pos x="T2" y="T3"/>
                    </a:cxn>
                    <a:cxn ang="0">
                      <a:pos x="T4" y="T5"/>
                    </a:cxn>
                  </a:cxnLst>
                  <a:rect l="0" t="0" r="r" b="b"/>
                  <a:pathLst>
                    <a:path w="331" h="240">
                      <a:moveTo>
                        <a:pt x="331" y="0"/>
                      </a:moveTo>
                      <a:cubicBezTo>
                        <a:pt x="306" y="66"/>
                        <a:pt x="263" y="125"/>
                        <a:pt x="202" y="169"/>
                      </a:cubicBezTo>
                      <a:cubicBezTo>
                        <a:pt x="141" y="214"/>
                        <a:pt x="70" y="237"/>
                        <a:pt x="0" y="240"/>
                      </a:cubicBezTo>
                    </a:path>
                  </a:pathLst>
                </a:custGeom>
                <a:noFill/>
                <a:ln w="762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80" name="TextBox 79">
                <a:extLst>
                  <a:ext uri="{FF2B5EF4-FFF2-40B4-BE49-F238E27FC236}">
                    <a16:creationId xmlns:a16="http://schemas.microsoft.com/office/drawing/2014/main" id="{D5F53A75-A211-4FCE-BF81-5D934FB44ED8}"/>
                  </a:ext>
                </a:extLst>
              </p:cNvPr>
              <p:cNvSpPr txBox="1">
                <a:spLocks noChangeAspect="1"/>
              </p:cNvSpPr>
              <p:nvPr/>
            </p:nvSpPr>
            <p:spPr>
              <a:xfrm>
                <a:off x="8305573" y="3615168"/>
                <a:ext cx="1413215" cy="596340"/>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1" i="0" u="none" strike="noStrike" kern="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PROTECT</a:t>
                </a:r>
              </a:p>
            </p:txBody>
          </p:sp>
          <p:sp>
            <p:nvSpPr>
              <p:cNvPr id="81" name="TextBox 80">
                <a:extLst>
                  <a:ext uri="{FF2B5EF4-FFF2-40B4-BE49-F238E27FC236}">
                    <a16:creationId xmlns:a16="http://schemas.microsoft.com/office/drawing/2014/main" id="{B9CFDA19-306A-4F32-BE3B-36231C801F18}"/>
                  </a:ext>
                </a:extLst>
              </p:cNvPr>
              <p:cNvSpPr txBox="1">
                <a:spLocks noChangeAspect="1"/>
              </p:cNvSpPr>
              <p:nvPr/>
            </p:nvSpPr>
            <p:spPr>
              <a:xfrm>
                <a:off x="8347174" y="1920882"/>
                <a:ext cx="1251109" cy="596340"/>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1" i="0" u="none" strike="noStrike" kern="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SECURE</a:t>
                </a:r>
              </a:p>
            </p:txBody>
          </p:sp>
          <p:sp>
            <p:nvSpPr>
              <p:cNvPr id="82" name="TextBox 81">
                <a:extLst>
                  <a:ext uri="{FF2B5EF4-FFF2-40B4-BE49-F238E27FC236}">
                    <a16:creationId xmlns:a16="http://schemas.microsoft.com/office/drawing/2014/main" id="{615FA962-EB5E-4F1C-AEEB-7297C4813F72}"/>
                  </a:ext>
                </a:extLst>
              </p:cNvPr>
              <p:cNvSpPr txBox="1">
                <a:spLocks noChangeAspect="1"/>
              </p:cNvSpPr>
              <p:nvPr/>
            </p:nvSpPr>
            <p:spPr>
              <a:xfrm>
                <a:off x="5291095" y="5590484"/>
                <a:ext cx="1566303" cy="596340"/>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MONITOR</a:t>
                </a:r>
              </a:p>
            </p:txBody>
          </p:sp>
          <p:sp>
            <p:nvSpPr>
              <p:cNvPr id="83" name="TextBox 82">
                <a:extLst>
                  <a:ext uri="{FF2B5EF4-FFF2-40B4-BE49-F238E27FC236}">
                    <a16:creationId xmlns:a16="http://schemas.microsoft.com/office/drawing/2014/main" id="{5D632B69-6F1A-4EFD-B4EA-97C020B73285}"/>
                  </a:ext>
                </a:extLst>
              </p:cNvPr>
              <p:cNvSpPr txBox="1">
                <a:spLocks noChangeAspect="1"/>
              </p:cNvSpPr>
              <p:nvPr/>
            </p:nvSpPr>
            <p:spPr>
              <a:xfrm>
                <a:off x="1986227" y="3615168"/>
                <a:ext cx="1761698" cy="596340"/>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1" i="0" u="none" strike="noStrike" kern="0" cap="none" spc="49"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CONFIGURE</a:t>
                </a:r>
              </a:p>
            </p:txBody>
          </p:sp>
          <p:sp>
            <p:nvSpPr>
              <p:cNvPr id="84" name="TextBox 83">
                <a:extLst>
                  <a:ext uri="{FF2B5EF4-FFF2-40B4-BE49-F238E27FC236}">
                    <a16:creationId xmlns:a16="http://schemas.microsoft.com/office/drawing/2014/main" id="{32A86F93-51D0-4A83-BD59-72A879DA6ED2}"/>
                  </a:ext>
                </a:extLst>
              </p:cNvPr>
              <p:cNvSpPr txBox="1">
                <a:spLocks noChangeAspect="1"/>
              </p:cNvSpPr>
              <p:nvPr/>
            </p:nvSpPr>
            <p:spPr>
              <a:xfrm>
                <a:off x="2381719" y="1920882"/>
                <a:ext cx="1357863" cy="596340"/>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1" i="0" u="none" strike="noStrike" kern="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GOVERN</a:t>
                </a:r>
              </a:p>
            </p:txBody>
          </p:sp>
          <p:sp>
            <p:nvSpPr>
              <p:cNvPr id="85" name="Oval 84">
                <a:extLst>
                  <a:ext uri="{FF2B5EF4-FFF2-40B4-BE49-F238E27FC236}">
                    <a16:creationId xmlns:a16="http://schemas.microsoft.com/office/drawing/2014/main" id="{A7447EBF-AA18-4188-A719-2F8BD13C3C79}"/>
                  </a:ext>
                </a:extLst>
              </p:cNvPr>
              <p:cNvSpPr/>
              <p:nvPr/>
            </p:nvSpPr>
            <p:spPr bwMode="auto">
              <a:xfrm>
                <a:off x="4809919" y="2069678"/>
                <a:ext cx="2528653" cy="2528653"/>
              </a:xfrm>
              <a:prstGeom prst="ellipse">
                <a:avLst/>
              </a:pr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505050"/>
                  </a:solidFill>
                  <a:effectLst/>
                  <a:uLnTx/>
                  <a:uFillTx/>
                  <a:latin typeface="Segoe UI Light"/>
                  <a:ea typeface="Segoe UI" pitchFamily="34" charset="0"/>
                  <a:cs typeface="Segoe UI" pitchFamily="34" charset="0"/>
                </a:endParaRPr>
              </a:p>
            </p:txBody>
          </p:sp>
          <p:sp>
            <p:nvSpPr>
              <p:cNvPr id="86" name="TextBox 85">
                <a:extLst>
                  <a:ext uri="{FF2B5EF4-FFF2-40B4-BE49-F238E27FC236}">
                    <a16:creationId xmlns:a16="http://schemas.microsoft.com/office/drawing/2014/main" id="{6ACE227D-3777-42D5-9F3C-37D076C3F0F5}"/>
                  </a:ext>
                </a:extLst>
              </p:cNvPr>
              <p:cNvSpPr txBox="1"/>
              <p:nvPr/>
            </p:nvSpPr>
            <p:spPr>
              <a:xfrm>
                <a:off x="8380749" y="2234780"/>
                <a:ext cx="2130821" cy="880694"/>
              </a:xfrm>
              <a:prstGeom prst="rect">
                <a:avLst/>
              </a:prstGeom>
              <a:noFill/>
            </p:spPr>
            <p:txBody>
              <a:bodyPr wrap="none" lIns="179285" tIns="143428" rIns="179285" bIns="143428" rtlCol="0">
                <a:spAutoFit/>
              </a:bodyPr>
              <a:lstStyle/>
              <a:p>
                <a:pPr marL="0" marR="0" lvl="0" indent="0" algn="l" defTabSz="951121" rtl="0" eaLnBrk="1" fontAlgn="auto" latinLnBrk="0" hangingPunct="1">
                  <a:lnSpc>
                    <a:spcPct val="114000"/>
                  </a:lnSpc>
                  <a:spcBef>
                    <a:spcPts val="294"/>
                  </a:spcBef>
                  <a:spcAft>
                    <a:spcPts val="0"/>
                  </a:spcAft>
                  <a:buClrTx/>
                  <a:buSzTx/>
                  <a:buFontTx/>
                  <a:buNone/>
                  <a:tabLst/>
                  <a:defRPr/>
                </a:pPr>
                <a:r>
                  <a:rPr kumimoji="0" lang="en-US" sz="1100" b="0" i="0" u="none" strike="noStrike" kern="1200" cap="none" spc="0" normalizeH="0" baseline="0" noProof="0">
                    <a:ln>
                      <a:noFill/>
                    </a:ln>
                    <a:gradFill>
                      <a:gsLst>
                        <a:gs pos="78761">
                          <a:srgbClr val="505050"/>
                        </a:gs>
                        <a:gs pos="0">
                          <a:srgbClr val="505050"/>
                        </a:gs>
                      </a:gsLst>
                      <a:lin ang="5400000" scaled="0"/>
                    </a:gradFill>
                    <a:effectLst/>
                    <a:uLnTx/>
                    <a:uFillTx/>
                    <a:latin typeface="Segoe UI" charset="0"/>
                    <a:ea typeface="+mn-ea"/>
                    <a:cs typeface="Segoe UI" charset="0"/>
                  </a:rPr>
                  <a:t>Security Management</a:t>
                </a:r>
              </a:p>
              <a:p>
                <a:pPr marL="0" marR="0" lvl="0" indent="0" algn="l" defTabSz="951121" rtl="0" eaLnBrk="1" fontAlgn="auto" latinLnBrk="0" hangingPunct="1">
                  <a:lnSpc>
                    <a:spcPct val="114000"/>
                  </a:lnSpc>
                  <a:spcBef>
                    <a:spcPts val="294"/>
                  </a:spcBef>
                  <a:spcAft>
                    <a:spcPts val="0"/>
                  </a:spcAft>
                  <a:buClrTx/>
                  <a:buSzTx/>
                  <a:buFontTx/>
                  <a:buNone/>
                  <a:tabLst/>
                  <a:defRPr/>
                </a:pPr>
                <a:r>
                  <a:rPr kumimoji="0" lang="en-US" sz="1100" b="0" i="0" u="none" strike="noStrike" kern="1200" cap="none" spc="0" normalizeH="0" baseline="0" noProof="0">
                    <a:ln>
                      <a:noFill/>
                    </a:ln>
                    <a:gradFill>
                      <a:gsLst>
                        <a:gs pos="78761">
                          <a:srgbClr val="505050"/>
                        </a:gs>
                        <a:gs pos="0">
                          <a:srgbClr val="505050"/>
                        </a:gs>
                      </a:gsLst>
                      <a:lin ang="5400000" scaled="0"/>
                    </a:gradFill>
                    <a:effectLst/>
                    <a:uLnTx/>
                    <a:uFillTx/>
                    <a:latin typeface="Segoe UI" charset="0"/>
                    <a:ea typeface="+mn-ea"/>
                    <a:cs typeface="Segoe UI" charset="0"/>
                  </a:rPr>
                  <a:t>Threat Protection</a:t>
                </a:r>
              </a:p>
            </p:txBody>
          </p:sp>
          <p:sp>
            <p:nvSpPr>
              <p:cNvPr id="87" name="TextBox 86">
                <a:extLst>
                  <a:ext uri="{FF2B5EF4-FFF2-40B4-BE49-F238E27FC236}">
                    <a16:creationId xmlns:a16="http://schemas.microsoft.com/office/drawing/2014/main" id="{5663435F-8C71-42F0-A426-3A9D76922DBE}"/>
                  </a:ext>
                </a:extLst>
              </p:cNvPr>
              <p:cNvSpPr txBox="1"/>
              <p:nvPr/>
            </p:nvSpPr>
            <p:spPr>
              <a:xfrm>
                <a:off x="8380748" y="3934775"/>
                <a:ext cx="1804637" cy="880694"/>
              </a:xfrm>
              <a:prstGeom prst="rect">
                <a:avLst/>
              </a:prstGeom>
              <a:noFill/>
            </p:spPr>
            <p:txBody>
              <a:bodyPr wrap="none" lIns="179285" tIns="143428" rIns="179285" bIns="143428" rtlCol="0">
                <a:spAutoFit/>
              </a:bodyPr>
              <a:lstStyle/>
              <a:p>
                <a:pPr marL="0" marR="0" lvl="0" indent="0" algn="l" defTabSz="951121" rtl="0" eaLnBrk="1" fontAlgn="auto" latinLnBrk="0" hangingPunct="1">
                  <a:lnSpc>
                    <a:spcPct val="114000"/>
                  </a:lnSpc>
                  <a:spcBef>
                    <a:spcPts val="294"/>
                  </a:spcBef>
                  <a:spcAft>
                    <a:spcPts val="0"/>
                  </a:spcAft>
                  <a:buClrTx/>
                  <a:buSzTx/>
                  <a:buFontTx/>
                  <a:buNone/>
                  <a:tabLst/>
                  <a:defRPr/>
                </a:pPr>
                <a:r>
                  <a:rPr kumimoji="0" lang="en-US" sz="1100" b="0" i="0" u="none" strike="noStrike" kern="1200" cap="none" spc="0" normalizeH="0" baseline="0" noProof="0">
                    <a:ln>
                      <a:noFill/>
                    </a:ln>
                    <a:gradFill>
                      <a:gsLst>
                        <a:gs pos="78761">
                          <a:srgbClr val="505050"/>
                        </a:gs>
                        <a:gs pos="0">
                          <a:srgbClr val="505050"/>
                        </a:gs>
                      </a:gsLst>
                      <a:lin ang="5400000" scaled="0"/>
                    </a:gradFill>
                    <a:effectLst/>
                    <a:uLnTx/>
                    <a:uFillTx/>
                    <a:latin typeface="Segoe UI" charset="0"/>
                    <a:ea typeface="+mn-ea"/>
                    <a:cs typeface="Segoe UI" charset="0"/>
                  </a:rPr>
                  <a:t>Backup</a:t>
                </a:r>
              </a:p>
              <a:p>
                <a:pPr marL="0" marR="0" lvl="0" indent="0" algn="l" defTabSz="951121" rtl="0" eaLnBrk="1" fontAlgn="auto" latinLnBrk="0" hangingPunct="1">
                  <a:lnSpc>
                    <a:spcPct val="114000"/>
                  </a:lnSpc>
                  <a:spcBef>
                    <a:spcPts val="294"/>
                  </a:spcBef>
                  <a:spcAft>
                    <a:spcPts val="0"/>
                  </a:spcAft>
                  <a:buClrTx/>
                  <a:buSzTx/>
                  <a:buFontTx/>
                  <a:buNone/>
                  <a:tabLst/>
                  <a:defRPr/>
                </a:pPr>
                <a:r>
                  <a:rPr kumimoji="0" lang="en-US" sz="1100" b="0" i="0" u="none" strike="noStrike" kern="1200" cap="none" spc="0" normalizeH="0" baseline="0" noProof="0">
                    <a:ln>
                      <a:noFill/>
                    </a:ln>
                    <a:gradFill>
                      <a:gsLst>
                        <a:gs pos="78761">
                          <a:srgbClr val="505050"/>
                        </a:gs>
                        <a:gs pos="0">
                          <a:srgbClr val="505050"/>
                        </a:gs>
                      </a:gsLst>
                      <a:lin ang="5400000" scaled="0"/>
                    </a:gradFill>
                    <a:effectLst/>
                    <a:uLnTx/>
                    <a:uFillTx/>
                    <a:latin typeface="Segoe UI" charset="0"/>
                    <a:ea typeface="+mn-ea"/>
                    <a:cs typeface="Segoe UI" charset="0"/>
                  </a:rPr>
                  <a:t>Disaster Recovery</a:t>
                </a:r>
              </a:p>
            </p:txBody>
          </p:sp>
          <p:sp>
            <p:nvSpPr>
              <p:cNvPr id="88" name="TextBox 87">
                <a:extLst>
                  <a:ext uri="{FF2B5EF4-FFF2-40B4-BE49-F238E27FC236}">
                    <a16:creationId xmlns:a16="http://schemas.microsoft.com/office/drawing/2014/main" id="{FA44D113-C820-4E71-99C8-5CD3309F62A8}"/>
                  </a:ext>
                </a:extLst>
              </p:cNvPr>
              <p:cNvSpPr txBox="1"/>
              <p:nvPr/>
            </p:nvSpPr>
            <p:spPr>
              <a:xfrm>
                <a:off x="706201" y="2212402"/>
                <a:ext cx="3000648" cy="1166155"/>
              </a:xfrm>
              <a:prstGeom prst="rect">
                <a:avLst/>
              </a:prstGeom>
              <a:noFill/>
            </p:spPr>
            <p:txBody>
              <a:bodyPr wrap="none" lIns="179285" tIns="143428" rIns="179285" bIns="143428" rtlCol="0">
                <a:spAutoFit/>
              </a:bodyPr>
              <a:lstStyle/>
              <a:p>
                <a:pPr marL="0" marR="0" lvl="0" indent="0" algn="r" defTabSz="951121" rtl="0" eaLnBrk="1" fontAlgn="auto" latinLnBrk="0" hangingPunct="1">
                  <a:lnSpc>
                    <a:spcPct val="114000"/>
                  </a:lnSpc>
                  <a:spcBef>
                    <a:spcPts val="294"/>
                  </a:spcBef>
                  <a:spcAft>
                    <a:spcPts val="0"/>
                  </a:spcAft>
                  <a:buClrTx/>
                  <a:buSzTx/>
                  <a:buFontTx/>
                  <a:buNone/>
                  <a:tabLst/>
                  <a:defRPr/>
                </a:pPr>
                <a:r>
                  <a:rPr kumimoji="0" lang="en-US" sz="1100" b="0" i="0" u="none" strike="noStrike" kern="1200" cap="none" spc="0" normalizeH="0" baseline="0" noProof="0">
                    <a:ln>
                      <a:noFill/>
                    </a:ln>
                    <a:gradFill>
                      <a:gsLst>
                        <a:gs pos="78761">
                          <a:srgbClr val="505050"/>
                        </a:gs>
                        <a:gs pos="0">
                          <a:srgbClr val="505050"/>
                        </a:gs>
                      </a:gsLst>
                      <a:lin ang="5400000" scaled="0"/>
                    </a:gradFill>
                    <a:effectLst/>
                    <a:uLnTx/>
                    <a:uFillTx/>
                    <a:latin typeface="Segoe UI" charset="0"/>
                    <a:ea typeface="+mn-ea"/>
                    <a:cs typeface="Segoe UI" charset="0"/>
                  </a:rPr>
                  <a:t>Identity and Access Management</a:t>
                </a:r>
              </a:p>
              <a:p>
                <a:pPr marL="0" marR="0" lvl="0" indent="0" algn="r" defTabSz="951121" rtl="0" eaLnBrk="1" fontAlgn="auto" latinLnBrk="0" hangingPunct="1">
                  <a:lnSpc>
                    <a:spcPct val="114000"/>
                  </a:lnSpc>
                  <a:spcBef>
                    <a:spcPts val="294"/>
                  </a:spcBef>
                  <a:spcAft>
                    <a:spcPts val="0"/>
                  </a:spcAft>
                  <a:buClrTx/>
                  <a:buSzTx/>
                  <a:buFontTx/>
                  <a:buNone/>
                  <a:tabLst/>
                  <a:defRPr/>
                </a:pPr>
                <a:r>
                  <a:rPr kumimoji="0" lang="en-US" sz="1100" b="0" i="0" u="none" strike="noStrike" kern="1200" cap="none" spc="0" normalizeH="0" baseline="0" noProof="0">
                    <a:ln>
                      <a:noFill/>
                    </a:ln>
                    <a:gradFill>
                      <a:gsLst>
                        <a:gs pos="78761">
                          <a:srgbClr val="505050"/>
                        </a:gs>
                        <a:gs pos="0">
                          <a:srgbClr val="505050"/>
                        </a:gs>
                      </a:gsLst>
                      <a:lin ang="5400000" scaled="0"/>
                    </a:gradFill>
                    <a:effectLst/>
                    <a:uLnTx/>
                    <a:uFillTx/>
                    <a:latin typeface="Segoe UI" charset="0"/>
                    <a:ea typeface="+mn-ea"/>
                    <a:cs typeface="Segoe UI" charset="0"/>
                  </a:rPr>
                  <a:t>Policy Based Management</a:t>
                </a:r>
              </a:p>
              <a:p>
                <a:pPr marL="0" marR="0" lvl="0" indent="0" algn="r" defTabSz="951121" rtl="0" eaLnBrk="1" fontAlgn="auto" latinLnBrk="0" hangingPunct="1">
                  <a:lnSpc>
                    <a:spcPct val="114000"/>
                  </a:lnSpc>
                  <a:spcBef>
                    <a:spcPts val="294"/>
                  </a:spcBef>
                  <a:spcAft>
                    <a:spcPts val="0"/>
                  </a:spcAft>
                  <a:buClrTx/>
                  <a:buSzTx/>
                  <a:buFontTx/>
                  <a:buNone/>
                  <a:tabLst/>
                  <a:defRPr/>
                </a:pPr>
                <a:r>
                  <a:rPr kumimoji="0" lang="en-US" sz="1100" b="0" i="0" u="none" strike="noStrike" kern="1200" cap="none" spc="0" normalizeH="0" baseline="0" noProof="0">
                    <a:ln>
                      <a:noFill/>
                    </a:ln>
                    <a:gradFill>
                      <a:gsLst>
                        <a:gs pos="78761">
                          <a:srgbClr val="505050"/>
                        </a:gs>
                        <a:gs pos="0">
                          <a:srgbClr val="505050"/>
                        </a:gs>
                      </a:gsLst>
                      <a:lin ang="5400000" scaled="0"/>
                    </a:gradFill>
                    <a:effectLst/>
                    <a:uLnTx/>
                    <a:uFillTx/>
                    <a:latin typeface="Segoe UI" charset="0"/>
                    <a:ea typeface="+mn-ea"/>
                    <a:cs typeface="Segoe UI" charset="0"/>
                  </a:rPr>
                  <a:t>Cost Management</a:t>
                </a:r>
              </a:p>
            </p:txBody>
          </p:sp>
          <p:sp>
            <p:nvSpPr>
              <p:cNvPr id="89" name="TextBox 88">
                <a:extLst>
                  <a:ext uri="{FF2B5EF4-FFF2-40B4-BE49-F238E27FC236}">
                    <a16:creationId xmlns:a16="http://schemas.microsoft.com/office/drawing/2014/main" id="{85D06209-F0D7-4105-8823-43E6A7D97B6F}"/>
                  </a:ext>
                </a:extLst>
              </p:cNvPr>
              <p:cNvSpPr txBox="1"/>
              <p:nvPr/>
            </p:nvSpPr>
            <p:spPr>
              <a:xfrm>
                <a:off x="1628878" y="3934775"/>
                <a:ext cx="2083376" cy="1451617"/>
              </a:xfrm>
              <a:prstGeom prst="rect">
                <a:avLst/>
              </a:prstGeom>
              <a:noFill/>
            </p:spPr>
            <p:txBody>
              <a:bodyPr wrap="none" lIns="179285" tIns="143428" rIns="179285" bIns="143428" rtlCol="0">
                <a:spAutoFit/>
              </a:bodyPr>
              <a:lstStyle/>
              <a:p>
                <a:pPr marL="0" marR="0" lvl="0" indent="0" algn="r" defTabSz="951121" rtl="0" eaLnBrk="1" fontAlgn="auto" latinLnBrk="0" hangingPunct="1">
                  <a:lnSpc>
                    <a:spcPct val="114000"/>
                  </a:lnSpc>
                  <a:spcBef>
                    <a:spcPts val="294"/>
                  </a:spcBef>
                  <a:spcAft>
                    <a:spcPts val="0"/>
                  </a:spcAft>
                  <a:buClrTx/>
                  <a:buSzTx/>
                  <a:buFontTx/>
                  <a:buNone/>
                  <a:tabLst/>
                  <a:defRPr/>
                </a:pPr>
                <a:r>
                  <a:rPr kumimoji="0" lang="en-US" sz="1100" b="0" i="0" u="none" strike="noStrike" kern="1200" cap="none" spc="0" normalizeH="0" baseline="0" noProof="0">
                    <a:ln>
                      <a:noFill/>
                    </a:ln>
                    <a:gradFill>
                      <a:gsLst>
                        <a:gs pos="78761">
                          <a:srgbClr val="505050"/>
                        </a:gs>
                        <a:gs pos="0">
                          <a:srgbClr val="505050"/>
                        </a:gs>
                      </a:gsLst>
                      <a:lin ang="5400000" scaled="0"/>
                    </a:gradFill>
                    <a:effectLst/>
                    <a:uLnTx/>
                    <a:uFillTx/>
                    <a:latin typeface="Segoe UI" charset="0"/>
                    <a:ea typeface="+mn-ea"/>
                    <a:cs typeface="Segoe UI" charset="0"/>
                  </a:rPr>
                  <a:t>Configuration</a:t>
                </a:r>
              </a:p>
              <a:p>
                <a:pPr marL="0" marR="0" lvl="0" indent="0" algn="r" defTabSz="951121" rtl="0" eaLnBrk="1" fontAlgn="auto" latinLnBrk="0" hangingPunct="1">
                  <a:lnSpc>
                    <a:spcPct val="114000"/>
                  </a:lnSpc>
                  <a:spcBef>
                    <a:spcPts val="294"/>
                  </a:spcBef>
                  <a:spcAft>
                    <a:spcPts val="0"/>
                  </a:spcAft>
                  <a:buClrTx/>
                  <a:buSzTx/>
                  <a:buFontTx/>
                  <a:buNone/>
                  <a:tabLst/>
                  <a:defRPr/>
                </a:pPr>
                <a:r>
                  <a:rPr kumimoji="0" lang="en-US" sz="1100" b="0" i="0" u="none" strike="noStrike" kern="1200" cap="none" spc="0" normalizeH="0" baseline="0" noProof="0">
                    <a:ln>
                      <a:noFill/>
                    </a:ln>
                    <a:gradFill>
                      <a:gsLst>
                        <a:gs pos="78761">
                          <a:srgbClr val="505050"/>
                        </a:gs>
                        <a:gs pos="0">
                          <a:srgbClr val="505050"/>
                        </a:gs>
                      </a:gsLst>
                      <a:lin ang="5400000" scaled="0"/>
                    </a:gradFill>
                    <a:effectLst/>
                    <a:uLnTx/>
                    <a:uFillTx/>
                    <a:latin typeface="Segoe UI" charset="0"/>
                    <a:ea typeface="+mn-ea"/>
                    <a:cs typeface="Segoe UI" charset="0"/>
                  </a:rPr>
                  <a:t>Update Management</a:t>
                </a:r>
              </a:p>
              <a:p>
                <a:pPr marL="0" marR="0" lvl="0" indent="0" algn="r" defTabSz="951121" rtl="0" eaLnBrk="1" fontAlgn="auto" latinLnBrk="0" hangingPunct="1">
                  <a:lnSpc>
                    <a:spcPct val="114000"/>
                  </a:lnSpc>
                  <a:spcBef>
                    <a:spcPts val="294"/>
                  </a:spcBef>
                  <a:spcAft>
                    <a:spcPts val="0"/>
                  </a:spcAft>
                  <a:buClrTx/>
                  <a:buSzTx/>
                  <a:buFontTx/>
                  <a:buNone/>
                  <a:tabLst/>
                  <a:defRPr/>
                </a:pPr>
                <a:r>
                  <a:rPr kumimoji="0" lang="en-US" sz="1100" b="0" i="0" u="none" strike="noStrike" kern="1200" cap="none" spc="0" normalizeH="0" baseline="0" noProof="0">
                    <a:ln>
                      <a:noFill/>
                    </a:ln>
                    <a:gradFill>
                      <a:gsLst>
                        <a:gs pos="78761">
                          <a:srgbClr val="505050"/>
                        </a:gs>
                        <a:gs pos="0">
                          <a:srgbClr val="505050"/>
                        </a:gs>
                      </a:gsLst>
                      <a:lin ang="5400000" scaled="0"/>
                    </a:gradFill>
                    <a:effectLst/>
                    <a:uLnTx/>
                    <a:uFillTx/>
                    <a:latin typeface="Segoe UI" charset="0"/>
                    <a:ea typeface="+mn-ea"/>
                    <a:cs typeface="Segoe UI" charset="0"/>
                  </a:rPr>
                  <a:t>Automation</a:t>
                </a:r>
              </a:p>
              <a:p>
                <a:pPr marL="0" marR="0" lvl="0" indent="0" algn="r" defTabSz="951121" rtl="0" eaLnBrk="1" fontAlgn="auto" latinLnBrk="0" hangingPunct="1">
                  <a:lnSpc>
                    <a:spcPct val="114000"/>
                  </a:lnSpc>
                  <a:spcBef>
                    <a:spcPts val="294"/>
                  </a:spcBef>
                  <a:spcAft>
                    <a:spcPts val="0"/>
                  </a:spcAft>
                  <a:buClrTx/>
                  <a:buSzTx/>
                  <a:buFontTx/>
                  <a:buNone/>
                  <a:tabLst/>
                  <a:defRPr/>
                </a:pPr>
                <a:r>
                  <a:rPr kumimoji="0" lang="en-US" sz="1100" b="0" i="0" u="none" strike="noStrike" kern="1200" cap="none" spc="0" normalizeH="0" baseline="0" noProof="0">
                    <a:ln>
                      <a:noFill/>
                    </a:ln>
                    <a:gradFill>
                      <a:gsLst>
                        <a:gs pos="78761">
                          <a:srgbClr val="505050"/>
                        </a:gs>
                        <a:gs pos="0">
                          <a:srgbClr val="505050"/>
                        </a:gs>
                      </a:gsLst>
                      <a:lin ang="5400000" scaled="0"/>
                    </a:gradFill>
                    <a:effectLst/>
                    <a:uLnTx/>
                    <a:uFillTx/>
                    <a:latin typeface="Segoe UI" charset="0"/>
                    <a:ea typeface="+mn-ea"/>
                    <a:cs typeface="Segoe UI" charset="0"/>
                  </a:rPr>
                  <a:t>Scripting</a:t>
                </a:r>
              </a:p>
            </p:txBody>
          </p:sp>
          <p:grpSp>
            <p:nvGrpSpPr>
              <p:cNvPr id="90" name="Group 89">
                <a:extLst>
                  <a:ext uri="{FF2B5EF4-FFF2-40B4-BE49-F238E27FC236}">
                    <a16:creationId xmlns:a16="http://schemas.microsoft.com/office/drawing/2014/main" id="{D1029B24-D1B4-432B-A013-BA62844EFF3E}"/>
                  </a:ext>
                </a:extLst>
              </p:cNvPr>
              <p:cNvGrpSpPr/>
              <p:nvPr/>
            </p:nvGrpSpPr>
            <p:grpSpPr>
              <a:xfrm>
                <a:off x="7120230" y="3721603"/>
                <a:ext cx="717140" cy="717140"/>
                <a:chOff x="431800" y="3725863"/>
                <a:chExt cx="731520" cy="731520"/>
              </a:xfrm>
            </p:grpSpPr>
            <p:sp>
              <p:nvSpPr>
                <p:cNvPr id="123" name="Oval 122">
                  <a:extLst>
                    <a:ext uri="{FF2B5EF4-FFF2-40B4-BE49-F238E27FC236}">
                      <a16:creationId xmlns:a16="http://schemas.microsoft.com/office/drawing/2014/main" id="{7830CE25-BEC2-4789-B3EC-BBA59193FF12}"/>
                    </a:ext>
                  </a:extLst>
                </p:cNvPr>
                <p:cNvSpPr/>
                <p:nvPr/>
              </p:nvSpPr>
              <p:spPr bwMode="auto">
                <a:xfrm>
                  <a:off x="431800" y="3725863"/>
                  <a:ext cx="731520" cy="731520"/>
                </a:xfrm>
                <a:prstGeom prst="ellipse">
                  <a:avLst/>
                </a:prstGeom>
                <a:solidFill>
                  <a:srgbClr val="FFFFFF"/>
                </a:solidFill>
                <a:ln w="6350" cap="flat" cmpd="sng" algn="ctr">
                  <a:solidFill>
                    <a:srgbClr val="FFFFFF">
                      <a:lumMod val="75000"/>
                    </a:srgbClr>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505050"/>
                    </a:solidFill>
                    <a:effectLst/>
                    <a:uLnTx/>
                    <a:uFillTx/>
                    <a:latin typeface="Segoe UI Light"/>
                    <a:ea typeface="Segoe UI" pitchFamily="34" charset="0"/>
                    <a:cs typeface="Segoe UI" pitchFamily="34" charset="0"/>
                  </a:endParaRPr>
                </a:p>
              </p:txBody>
            </p:sp>
            <p:sp>
              <p:nvSpPr>
                <p:cNvPr id="124" name="Oval 123">
                  <a:extLst>
                    <a:ext uri="{FF2B5EF4-FFF2-40B4-BE49-F238E27FC236}">
                      <a16:creationId xmlns:a16="http://schemas.microsoft.com/office/drawing/2014/main" id="{A4997895-D269-4009-B5CF-CF4461AFDCB9}"/>
                    </a:ext>
                  </a:extLst>
                </p:cNvPr>
                <p:cNvSpPr/>
                <p:nvPr/>
              </p:nvSpPr>
              <p:spPr bwMode="auto">
                <a:xfrm>
                  <a:off x="523240" y="3817303"/>
                  <a:ext cx="548640" cy="548640"/>
                </a:xfrm>
                <a:prstGeom prst="ellipse">
                  <a:avLst/>
                </a:pr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505050"/>
                    </a:solidFill>
                    <a:effectLst/>
                    <a:uLnTx/>
                    <a:uFillTx/>
                    <a:latin typeface="Segoe UI Light"/>
                    <a:ea typeface="Segoe UI" pitchFamily="34" charset="0"/>
                    <a:cs typeface="Segoe UI" pitchFamily="34" charset="0"/>
                  </a:endParaRPr>
                </a:p>
              </p:txBody>
            </p:sp>
            <p:sp>
              <p:nvSpPr>
                <p:cNvPr id="125" name="server_2">
                  <a:extLst>
                    <a:ext uri="{FF2B5EF4-FFF2-40B4-BE49-F238E27FC236}">
                      <a16:creationId xmlns:a16="http://schemas.microsoft.com/office/drawing/2014/main" id="{EA06D9C0-58EC-4568-82AE-B5169C25DE58}"/>
                    </a:ext>
                  </a:extLst>
                </p:cNvPr>
                <p:cNvSpPr>
                  <a:spLocks noChangeAspect="1" noEditPoints="1"/>
                </p:cNvSpPr>
                <p:nvPr/>
              </p:nvSpPr>
              <p:spPr bwMode="auto">
                <a:xfrm>
                  <a:off x="712211" y="3997541"/>
                  <a:ext cx="174512" cy="21659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91" name="Group 90">
                <a:extLst>
                  <a:ext uri="{FF2B5EF4-FFF2-40B4-BE49-F238E27FC236}">
                    <a16:creationId xmlns:a16="http://schemas.microsoft.com/office/drawing/2014/main" id="{4B748D26-4EB8-4C77-A1A1-407C6034BC9D}"/>
                  </a:ext>
                </a:extLst>
              </p:cNvPr>
              <p:cNvGrpSpPr/>
              <p:nvPr/>
            </p:nvGrpSpPr>
            <p:grpSpPr>
              <a:xfrm>
                <a:off x="4251895" y="2113437"/>
                <a:ext cx="717140" cy="717140"/>
                <a:chOff x="431800" y="2925763"/>
                <a:chExt cx="731520" cy="731520"/>
              </a:xfrm>
            </p:grpSpPr>
            <p:sp>
              <p:nvSpPr>
                <p:cNvPr id="120" name="Oval 119">
                  <a:extLst>
                    <a:ext uri="{FF2B5EF4-FFF2-40B4-BE49-F238E27FC236}">
                      <a16:creationId xmlns:a16="http://schemas.microsoft.com/office/drawing/2014/main" id="{3408DC77-68C1-4049-9E7C-63658C9787BB}"/>
                    </a:ext>
                  </a:extLst>
                </p:cNvPr>
                <p:cNvSpPr/>
                <p:nvPr/>
              </p:nvSpPr>
              <p:spPr bwMode="auto">
                <a:xfrm>
                  <a:off x="431800" y="2925763"/>
                  <a:ext cx="731520" cy="731520"/>
                </a:xfrm>
                <a:prstGeom prst="ellipse">
                  <a:avLst/>
                </a:prstGeom>
                <a:solidFill>
                  <a:srgbClr val="FFFFFF"/>
                </a:solidFill>
                <a:ln w="6350" cap="flat" cmpd="sng" algn="ctr">
                  <a:solidFill>
                    <a:srgbClr val="FFFFFF">
                      <a:lumMod val="75000"/>
                    </a:srgbClr>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505050"/>
                    </a:solidFill>
                    <a:effectLst/>
                    <a:uLnTx/>
                    <a:uFillTx/>
                    <a:latin typeface="Segoe UI Light"/>
                    <a:ea typeface="Segoe UI" pitchFamily="34" charset="0"/>
                    <a:cs typeface="Segoe UI" pitchFamily="34" charset="0"/>
                  </a:endParaRPr>
                </a:p>
              </p:txBody>
            </p:sp>
            <p:sp>
              <p:nvSpPr>
                <p:cNvPr id="121" name="Oval 120">
                  <a:extLst>
                    <a:ext uri="{FF2B5EF4-FFF2-40B4-BE49-F238E27FC236}">
                      <a16:creationId xmlns:a16="http://schemas.microsoft.com/office/drawing/2014/main" id="{72C83774-9E50-40C3-8670-BAEF4ECD9532}"/>
                    </a:ext>
                  </a:extLst>
                </p:cNvPr>
                <p:cNvSpPr/>
                <p:nvPr/>
              </p:nvSpPr>
              <p:spPr bwMode="auto">
                <a:xfrm>
                  <a:off x="523240" y="3017203"/>
                  <a:ext cx="548640" cy="548640"/>
                </a:xfrm>
                <a:prstGeom prst="ellipse">
                  <a:avLst/>
                </a:pr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505050"/>
                    </a:solidFill>
                    <a:effectLst/>
                    <a:uLnTx/>
                    <a:uFillTx/>
                    <a:latin typeface="Segoe UI Light"/>
                    <a:ea typeface="Segoe UI" pitchFamily="34" charset="0"/>
                    <a:cs typeface="Segoe UI" pitchFamily="34" charset="0"/>
                  </a:endParaRPr>
                </a:p>
              </p:txBody>
            </p:sp>
            <p:sp>
              <p:nvSpPr>
                <p:cNvPr id="122" name="Compare_F057">
                  <a:extLst>
                    <a:ext uri="{FF2B5EF4-FFF2-40B4-BE49-F238E27FC236}">
                      <a16:creationId xmlns:a16="http://schemas.microsoft.com/office/drawing/2014/main" id="{F32EEC41-86EA-4219-924A-03E59690C122}"/>
                    </a:ext>
                  </a:extLst>
                </p:cNvPr>
                <p:cNvSpPr>
                  <a:spLocks noChangeAspect="1" noEditPoints="1"/>
                </p:cNvSpPr>
                <p:nvPr/>
              </p:nvSpPr>
              <p:spPr bwMode="auto">
                <a:xfrm>
                  <a:off x="686870" y="3178594"/>
                  <a:ext cx="224046" cy="231356"/>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505050"/>
                    </a:solidFill>
                    <a:effectLst/>
                    <a:uLnTx/>
                    <a:uFillTx/>
                    <a:latin typeface="Segoe UI Semilight"/>
                    <a:ea typeface="+mn-ea"/>
                    <a:cs typeface="+mn-cs"/>
                  </a:endParaRPr>
                </a:p>
              </p:txBody>
            </p:sp>
          </p:grpSp>
          <p:cxnSp>
            <p:nvCxnSpPr>
              <p:cNvPr id="92" name="Connector: Elbow 91">
                <a:extLst>
                  <a:ext uri="{FF2B5EF4-FFF2-40B4-BE49-F238E27FC236}">
                    <a16:creationId xmlns:a16="http://schemas.microsoft.com/office/drawing/2014/main" id="{306ED8E4-C123-4C2B-8460-9FD6837A2FFD}"/>
                  </a:ext>
                </a:extLst>
              </p:cNvPr>
              <p:cNvCxnSpPr>
                <a:stCxn id="123" idx="6"/>
                <a:endCxn id="80" idx="1"/>
              </p:cNvCxnSpPr>
              <p:nvPr/>
            </p:nvCxnSpPr>
            <p:spPr>
              <a:xfrm flipV="1">
                <a:off x="7837369" y="3913339"/>
                <a:ext cx="468204" cy="166835"/>
              </a:xfrm>
              <a:prstGeom prst="bentConnector3">
                <a:avLst>
                  <a:gd name="adj1" fmla="val 50000"/>
                </a:avLst>
              </a:prstGeom>
              <a:noFill/>
              <a:ln w="25400" cap="flat" cmpd="sng" algn="ctr">
                <a:solidFill>
                  <a:srgbClr val="FFFFFF">
                    <a:lumMod val="65000"/>
                  </a:srgbClr>
                </a:solidFill>
                <a:prstDash val="sysDash"/>
                <a:miter lim="800000"/>
                <a:headEnd type="none"/>
                <a:tailEnd type="oval"/>
              </a:ln>
              <a:effectLst/>
            </p:spPr>
          </p:cxnSp>
          <p:cxnSp>
            <p:nvCxnSpPr>
              <p:cNvPr id="93" name="Connector: Elbow 92">
                <a:extLst>
                  <a:ext uri="{FF2B5EF4-FFF2-40B4-BE49-F238E27FC236}">
                    <a16:creationId xmlns:a16="http://schemas.microsoft.com/office/drawing/2014/main" id="{F601C4F6-379E-4597-8C89-DCB34EA7D410}"/>
                  </a:ext>
                </a:extLst>
              </p:cNvPr>
              <p:cNvCxnSpPr>
                <a:cxnSpLocks/>
                <a:stCxn id="117" idx="2"/>
                <a:endCxn id="83" idx="3"/>
              </p:cNvCxnSpPr>
              <p:nvPr/>
            </p:nvCxnSpPr>
            <p:spPr>
              <a:xfrm rot="10800000">
                <a:off x="3747926" y="3913339"/>
                <a:ext cx="567687" cy="166835"/>
              </a:xfrm>
              <a:prstGeom prst="bentConnector3">
                <a:avLst>
                  <a:gd name="adj1" fmla="val 50000"/>
                </a:avLst>
              </a:prstGeom>
              <a:noFill/>
              <a:ln w="25400" cap="flat" cmpd="sng" algn="ctr">
                <a:solidFill>
                  <a:srgbClr val="FFFFFF">
                    <a:lumMod val="65000"/>
                  </a:srgbClr>
                </a:solidFill>
                <a:prstDash val="sysDash"/>
                <a:miter lim="800000"/>
                <a:headEnd type="none"/>
                <a:tailEnd type="oval"/>
              </a:ln>
              <a:effectLst/>
            </p:spPr>
          </p:cxnSp>
          <p:cxnSp>
            <p:nvCxnSpPr>
              <p:cNvPr id="94" name="Connector: Elbow 93">
                <a:extLst>
                  <a:ext uri="{FF2B5EF4-FFF2-40B4-BE49-F238E27FC236}">
                    <a16:creationId xmlns:a16="http://schemas.microsoft.com/office/drawing/2014/main" id="{864FC26C-42B0-4298-BB1C-D61F24E864EC}"/>
                  </a:ext>
                </a:extLst>
              </p:cNvPr>
              <p:cNvCxnSpPr>
                <a:stCxn id="115" idx="6"/>
                <a:endCxn id="81" idx="1"/>
              </p:cNvCxnSpPr>
              <p:nvPr/>
            </p:nvCxnSpPr>
            <p:spPr>
              <a:xfrm flipV="1">
                <a:off x="7837369" y="2219052"/>
                <a:ext cx="509805" cy="252955"/>
              </a:xfrm>
              <a:prstGeom prst="bentConnector3">
                <a:avLst>
                  <a:gd name="adj1" fmla="val 50000"/>
                </a:avLst>
              </a:prstGeom>
              <a:noFill/>
              <a:ln w="25400" cap="flat" cmpd="sng" algn="ctr">
                <a:solidFill>
                  <a:srgbClr val="FFFFFF">
                    <a:lumMod val="65000"/>
                  </a:srgbClr>
                </a:solidFill>
                <a:prstDash val="sysDash"/>
                <a:miter lim="800000"/>
                <a:headEnd type="none"/>
                <a:tailEnd type="oval"/>
              </a:ln>
              <a:effectLst/>
            </p:spPr>
          </p:cxnSp>
          <p:cxnSp>
            <p:nvCxnSpPr>
              <p:cNvPr id="95" name="Connector: Elbow 94">
                <a:extLst>
                  <a:ext uri="{FF2B5EF4-FFF2-40B4-BE49-F238E27FC236}">
                    <a16:creationId xmlns:a16="http://schemas.microsoft.com/office/drawing/2014/main" id="{BE38F870-40A1-498E-B03F-98E52A5A0BEA}"/>
                  </a:ext>
                </a:extLst>
              </p:cNvPr>
              <p:cNvCxnSpPr>
                <a:stCxn id="120" idx="2"/>
                <a:endCxn id="84" idx="3"/>
              </p:cNvCxnSpPr>
              <p:nvPr/>
            </p:nvCxnSpPr>
            <p:spPr>
              <a:xfrm rot="10800000">
                <a:off x="3739582" y="2219053"/>
                <a:ext cx="512313" cy="252955"/>
              </a:xfrm>
              <a:prstGeom prst="bentConnector3">
                <a:avLst>
                  <a:gd name="adj1" fmla="val 50000"/>
                </a:avLst>
              </a:prstGeom>
              <a:noFill/>
              <a:ln w="25400" cap="flat" cmpd="sng" algn="ctr">
                <a:solidFill>
                  <a:srgbClr val="FFFFFF">
                    <a:lumMod val="65000"/>
                  </a:srgbClr>
                </a:solidFill>
                <a:prstDash val="sysDash"/>
                <a:miter lim="800000"/>
                <a:headEnd type="none"/>
                <a:tailEnd type="oval"/>
              </a:ln>
              <a:effectLst/>
            </p:spPr>
          </p:cxnSp>
          <p:cxnSp>
            <p:nvCxnSpPr>
              <p:cNvPr id="96" name="Straight Connector 95">
                <a:extLst>
                  <a:ext uri="{FF2B5EF4-FFF2-40B4-BE49-F238E27FC236}">
                    <a16:creationId xmlns:a16="http://schemas.microsoft.com/office/drawing/2014/main" id="{81BDA7BF-7E24-4B08-AA95-2767EC2DA4B0}"/>
                  </a:ext>
                </a:extLst>
              </p:cNvPr>
              <p:cNvCxnSpPr/>
              <p:nvPr/>
            </p:nvCxnSpPr>
            <p:spPr>
              <a:xfrm>
                <a:off x="6070978" y="5326868"/>
                <a:ext cx="6535" cy="263615"/>
              </a:xfrm>
              <a:prstGeom prst="line">
                <a:avLst/>
              </a:prstGeom>
              <a:noFill/>
              <a:ln w="25400" cap="flat" cmpd="sng" algn="ctr">
                <a:solidFill>
                  <a:srgbClr val="FFFFFF">
                    <a:lumMod val="65000"/>
                  </a:srgbClr>
                </a:solidFill>
                <a:prstDash val="sysDash"/>
                <a:miter lim="800000"/>
                <a:headEnd type="none"/>
                <a:tailEnd type="oval"/>
              </a:ln>
              <a:effectLst/>
            </p:spPr>
          </p:cxnSp>
          <p:grpSp>
            <p:nvGrpSpPr>
              <p:cNvPr id="97" name="Group 96">
                <a:extLst>
                  <a:ext uri="{FF2B5EF4-FFF2-40B4-BE49-F238E27FC236}">
                    <a16:creationId xmlns:a16="http://schemas.microsoft.com/office/drawing/2014/main" id="{BEDB760C-3294-4B90-95FF-2CEBACA1E049}"/>
                  </a:ext>
                </a:extLst>
              </p:cNvPr>
              <p:cNvGrpSpPr/>
              <p:nvPr/>
            </p:nvGrpSpPr>
            <p:grpSpPr>
              <a:xfrm>
                <a:off x="4315611" y="3721603"/>
                <a:ext cx="717140" cy="717140"/>
                <a:chOff x="4180755" y="3548790"/>
                <a:chExt cx="731520" cy="731520"/>
              </a:xfrm>
            </p:grpSpPr>
            <p:sp>
              <p:nvSpPr>
                <p:cNvPr id="117" name="Oval 116">
                  <a:extLst>
                    <a:ext uri="{FF2B5EF4-FFF2-40B4-BE49-F238E27FC236}">
                      <a16:creationId xmlns:a16="http://schemas.microsoft.com/office/drawing/2014/main" id="{73EC5373-7EDD-4307-B634-6072E54D25DD}"/>
                    </a:ext>
                  </a:extLst>
                </p:cNvPr>
                <p:cNvSpPr/>
                <p:nvPr/>
              </p:nvSpPr>
              <p:spPr bwMode="auto">
                <a:xfrm>
                  <a:off x="4180755" y="3548790"/>
                  <a:ext cx="731520" cy="731520"/>
                </a:xfrm>
                <a:prstGeom prst="ellipse">
                  <a:avLst/>
                </a:prstGeom>
                <a:solidFill>
                  <a:srgbClr val="FFFFFF"/>
                </a:solidFill>
                <a:ln w="6350" cap="flat" cmpd="sng" algn="ctr">
                  <a:solidFill>
                    <a:srgbClr val="FFFFFF">
                      <a:lumMod val="75000"/>
                    </a:srgbClr>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505050"/>
                    </a:solidFill>
                    <a:effectLst/>
                    <a:uLnTx/>
                    <a:uFillTx/>
                    <a:latin typeface="Segoe UI Light"/>
                    <a:ea typeface="Segoe UI" pitchFamily="34" charset="0"/>
                    <a:cs typeface="Segoe UI" pitchFamily="34" charset="0"/>
                  </a:endParaRPr>
                </a:p>
              </p:txBody>
            </p:sp>
            <p:sp>
              <p:nvSpPr>
                <p:cNvPr id="118" name="Oval 117">
                  <a:extLst>
                    <a:ext uri="{FF2B5EF4-FFF2-40B4-BE49-F238E27FC236}">
                      <a16:creationId xmlns:a16="http://schemas.microsoft.com/office/drawing/2014/main" id="{50871327-6BC4-44D4-BC64-2E0199EDC3B6}"/>
                    </a:ext>
                  </a:extLst>
                </p:cNvPr>
                <p:cNvSpPr/>
                <p:nvPr/>
              </p:nvSpPr>
              <p:spPr bwMode="auto">
                <a:xfrm>
                  <a:off x="4272195" y="3640230"/>
                  <a:ext cx="548640" cy="548640"/>
                </a:xfrm>
                <a:prstGeom prst="ellipse">
                  <a:avLst/>
                </a:pr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505050"/>
                    </a:solidFill>
                    <a:effectLst/>
                    <a:uLnTx/>
                    <a:uFillTx/>
                    <a:latin typeface="Segoe UI Light"/>
                    <a:ea typeface="Segoe UI" pitchFamily="34" charset="0"/>
                    <a:cs typeface="Segoe UI" pitchFamily="34" charset="0"/>
                  </a:endParaRPr>
                </a:p>
              </p:txBody>
            </p:sp>
            <p:sp>
              <p:nvSpPr>
                <p:cNvPr id="119" name="Processing_E9F5">
                  <a:extLst>
                    <a:ext uri="{FF2B5EF4-FFF2-40B4-BE49-F238E27FC236}">
                      <a16:creationId xmlns:a16="http://schemas.microsoft.com/office/drawing/2014/main" id="{C39ADBFE-A7EF-4C6B-8A3E-3DE39784137A}"/>
                    </a:ext>
                  </a:extLst>
                </p:cNvPr>
                <p:cNvSpPr>
                  <a:spLocks noChangeAspect="1" noEditPoints="1"/>
                </p:cNvSpPr>
                <p:nvPr/>
              </p:nvSpPr>
              <p:spPr bwMode="auto">
                <a:xfrm>
                  <a:off x="4404485" y="3809309"/>
                  <a:ext cx="274320" cy="238916"/>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98" name="Group 97">
                <a:extLst>
                  <a:ext uri="{FF2B5EF4-FFF2-40B4-BE49-F238E27FC236}">
                    <a16:creationId xmlns:a16="http://schemas.microsoft.com/office/drawing/2014/main" id="{4074D3E4-4314-4168-8AFB-A4B2B4C7237F}"/>
                  </a:ext>
                </a:extLst>
              </p:cNvPr>
              <p:cNvGrpSpPr/>
              <p:nvPr/>
            </p:nvGrpSpPr>
            <p:grpSpPr>
              <a:xfrm>
                <a:off x="7120230" y="2113437"/>
                <a:ext cx="717140" cy="717140"/>
                <a:chOff x="6846963" y="1679558"/>
                <a:chExt cx="731520" cy="731520"/>
              </a:xfrm>
            </p:grpSpPr>
            <p:grpSp>
              <p:nvGrpSpPr>
                <p:cNvPr id="113" name="Group 112">
                  <a:extLst>
                    <a:ext uri="{FF2B5EF4-FFF2-40B4-BE49-F238E27FC236}">
                      <a16:creationId xmlns:a16="http://schemas.microsoft.com/office/drawing/2014/main" id="{5A8CBE5F-CBC8-413A-A0F2-1D05DD20FFF9}"/>
                    </a:ext>
                  </a:extLst>
                </p:cNvPr>
                <p:cNvGrpSpPr/>
                <p:nvPr/>
              </p:nvGrpSpPr>
              <p:grpSpPr>
                <a:xfrm>
                  <a:off x="6846963" y="1679558"/>
                  <a:ext cx="731520" cy="731520"/>
                  <a:chOff x="6846963" y="1679558"/>
                  <a:chExt cx="731520" cy="731520"/>
                </a:xfrm>
              </p:grpSpPr>
              <p:sp>
                <p:nvSpPr>
                  <p:cNvPr id="115" name="Oval 114">
                    <a:extLst>
                      <a:ext uri="{FF2B5EF4-FFF2-40B4-BE49-F238E27FC236}">
                        <a16:creationId xmlns:a16="http://schemas.microsoft.com/office/drawing/2014/main" id="{0AD118F2-E3B8-4C69-929B-57B2393DC2B6}"/>
                      </a:ext>
                    </a:extLst>
                  </p:cNvPr>
                  <p:cNvSpPr/>
                  <p:nvPr/>
                </p:nvSpPr>
                <p:spPr bwMode="auto">
                  <a:xfrm>
                    <a:off x="6846963" y="1679558"/>
                    <a:ext cx="731520" cy="731520"/>
                  </a:xfrm>
                  <a:prstGeom prst="ellipse">
                    <a:avLst/>
                  </a:prstGeom>
                  <a:solidFill>
                    <a:srgbClr val="FFFFFF"/>
                  </a:solidFill>
                  <a:ln w="6350" cap="flat" cmpd="sng" algn="ctr">
                    <a:solidFill>
                      <a:srgbClr val="FFFFFF">
                        <a:lumMod val="75000"/>
                      </a:srgbClr>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505050"/>
                      </a:solidFill>
                      <a:effectLst/>
                      <a:uLnTx/>
                      <a:uFillTx/>
                      <a:latin typeface="Segoe UI Light"/>
                      <a:ea typeface="Segoe UI" pitchFamily="34" charset="0"/>
                      <a:cs typeface="Segoe UI" pitchFamily="34" charset="0"/>
                    </a:endParaRPr>
                  </a:p>
                </p:txBody>
              </p:sp>
              <p:sp>
                <p:nvSpPr>
                  <p:cNvPr id="116" name="Oval 115">
                    <a:extLst>
                      <a:ext uri="{FF2B5EF4-FFF2-40B4-BE49-F238E27FC236}">
                        <a16:creationId xmlns:a16="http://schemas.microsoft.com/office/drawing/2014/main" id="{F8FC9646-5017-4E24-BA05-3B4A152AD4AE}"/>
                      </a:ext>
                    </a:extLst>
                  </p:cNvPr>
                  <p:cNvSpPr/>
                  <p:nvPr/>
                </p:nvSpPr>
                <p:spPr bwMode="auto">
                  <a:xfrm>
                    <a:off x="6938403" y="1770998"/>
                    <a:ext cx="548640" cy="548640"/>
                  </a:xfrm>
                  <a:prstGeom prst="ellipse">
                    <a:avLst/>
                  </a:pr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505050"/>
                      </a:solidFill>
                      <a:effectLst/>
                      <a:uLnTx/>
                      <a:uFillTx/>
                      <a:latin typeface="Segoe UI Light"/>
                      <a:ea typeface="Segoe UI" pitchFamily="34" charset="0"/>
                      <a:cs typeface="Segoe UI" pitchFamily="34" charset="0"/>
                    </a:endParaRPr>
                  </a:p>
                </p:txBody>
              </p:sp>
            </p:grpSp>
            <p:sp>
              <p:nvSpPr>
                <p:cNvPr id="114" name="Shield_EA18">
                  <a:extLst>
                    <a:ext uri="{FF2B5EF4-FFF2-40B4-BE49-F238E27FC236}">
                      <a16:creationId xmlns:a16="http://schemas.microsoft.com/office/drawing/2014/main" id="{7BA0C53A-B138-4688-9AC1-6A19A93EAF34}"/>
                    </a:ext>
                  </a:extLst>
                </p:cNvPr>
                <p:cNvSpPr>
                  <a:spLocks noChangeAspect="1"/>
                </p:cNvSpPr>
                <p:nvPr/>
              </p:nvSpPr>
              <p:spPr bwMode="auto">
                <a:xfrm>
                  <a:off x="7092521" y="1922148"/>
                  <a:ext cx="235411" cy="250635"/>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Semilight"/>
                    <a:ea typeface="+mn-ea"/>
                    <a:cs typeface="+mn-cs"/>
                  </a:endParaRPr>
                </a:p>
              </p:txBody>
            </p:sp>
          </p:grpSp>
          <p:grpSp>
            <p:nvGrpSpPr>
              <p:cNvPr id="99" name="Group 98">
                <a:extLst>
                  <a:ext uri="{FF2B5EF4-FFF2-40B4-BE49-F238E27FC236}">
                    <a16:creationId xmlns:a16="http://schemas.microsoft.com/office/drawing/2014/main" id="{160BF754-2BED-4994-8D01-862CFAF514B0}"/>
                  </a:ext>
                </a:extLst>
              </p:cNvPr>
              <p:cNvGrpSpPr/>
              <p:nvPr/>
            </p:nvGrpSpPr>
            <p:grpSpPr>
              <a:xfrm>
                <a:off x="5715675" y="4609728"/>
                <a:ext cx="717140" cy="717140"/>
                <a:chOff x="5823621" y="4812291"/>
                <a:chExt cx="731520" cy="731520"/>
              </a:xfrm>
            </p:grpSpPr>
            <p:grpSp>
              <p:nvGrpSpPr>
                <p:cNvPr id="109" name="Group 108">
                  <a:extLst>
                    <a:ext uri="{FF2B5EF4-FFF2-40B4-BE49-F238E27FC236}">
                      <a16:creationId xmlns:a16="http://schemas.microsoft.com/office/drawing/2014/main" id="{84A9EAF5-6989-4B36-939A-83E55C3C12C0}"/>
                    </a:ext>
                  </a:extLst>
                </p:cNvPr>
                <p:cNvGrpSpPr/>
                <p:nvPr/>
              </p:nvGrpSpPr>
              <p:grpSpPr>
                <a:xfrm>
                  <a:off x="5823621" y="4812291"/>
                  <a:ext cx="731520" cy="731520"/>
                  <a:chOff x="431800" y="4525963"/>
                  <a:chExt cx="731520" cy="731520"/>
                </a:xfrm>
              </p:grpSpPr>
              <p:sp>
                <p:nvSpPr>
                  <p:cNvPr id="111" name="Oval 110">
                    <a:extLst>
                      <a:ext uri="{FF2B5EF4-FFF2-40B4-BE49-F238E27FC236}">
                        <a16:creationId xmlns:a16="http://schemas.microsoft.com/office/drawing/2014/main" id="{FF83D609-A2B6-483B-B79D-5034F45D69FA}"/>
                      </a:ext>
                    </a:extLst>
                  </p:cNvPr>
                  <p:cNvSpPr/>
                  <p:nvPr/>
                </p:nvSpPr>
                <p:spPr bwMode="auto">
                  <a:xfrm>
                    <a:off x="431800" y="4525963"/>
                    <a:ext cx="731520" cy="731520"/>
                  </a:xfrm>
                  <a:prstGeom prst="ellipse">
                    <a:avLst/>
                  </a:prstGeom>
                  <a:solidFill>
                    <a:srgbClr val="FFFFFF"/>
                  </a:solidFill>
                  <a:ln w="6350" cap="flat" cmpd="sng" algn="ctr">
                    <a:solidFill>
                      <a:srgbClr val="FFFFFF">
                        <a:lumMod val="75000"/>
                      </a:srgbClr>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505050"/>
                      </a:solidFill>
                      <a:effectLst/>
                      <a:uLnTx/>
                      <a:uFillTx/>
                      <a:latin typeface="Segoe UI Light"/>
                      <a:ea typeface="Segoe UI" pitchFamily="34" charset="0"/>
                      <a:cs typeface="Segoe UI" pitchFamily="34" charset="0"/>
                    </a:endParaRPr>
                  </a:p>
                </p:txBody>
              </p:sp>
              <p:sp>
                <p:nvSpPr>
                  <p:cNvPr id="112" name="Oval 111">
                    <a:extLst>
                      <a:ext uri="{FF2B5EF4-FFF2-40B4-BE49-F238E27FC236}">
                        <a16:creationId xmlns:a16="http://schemas.microsoft.com/office/drawing/2014/main" id="{2DA15CF8-8D0F-40BB-8547-0D24D2E4CE9A}"/>
                      </a:ext>
                    </a:extLst>
                  </p:cNvPr>
                  <p:cNvSpPr/>
                  <p:nvPr/>
                </p:nvSpPr>
                <p:spPr bwMode="auto">
                  <a:xfrm>
                    <a:off x="523240" y="4617403"/>
                    <a:ext cx="548640" cy="548640"/>
                  </a:xfrm>
                  <a:prstGeom prst="ellipse">
                    <a:avLst/>
                  </a:pr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505050"/>
                      </a:solidFill>
                      <a:effectLst/>
                      <a:uLnTx/>
                      <a:uFillTx/>
                      <a:latin typeface="Segoe UI Light"/>
                      <a:ea typeface="Segoe UI" pitchFamily="34" charset="0"/>
                      <a:cs typeface="Segoe UI" pitchFamily="34" charset="0"/>
                    </a:endParaRPr>
                  </a:p>
                </p:txBody>
              </p:sp>
            </p:grpSp>
            <p:sp>
              <p:nvSpPr>
                <p:cNvPr id="110" name="magnify">
                  <a:extLst>
                    <a:ext uri="{FF2B5EF4-FFF2-40B4-BE49-F238E27FC236}">
                      <a16:creationId xmlns:a16="http://schemas.microsoft.com/office/drawing/2014/main" id="{80E6CE2F-68F3-4671-9037-825CC0E0F344}"/>
                    </a:ext>
                  </a:extLst>
                </p:cNvPr>
                <p:cNvSpPr>
                  <a:spLocks noChangeAspect="1" noEditPoints="1"/>
                </p:cNvSpPr>
                <p:nvPr/>
              </p:nvSpPr>
              <p:spPr bwMode="auto">
                <a:xfrm flipH="1">
                  <a:off x="6084838" y="5054327"/>
                  <a:ext cx="252784" cy="247953"/>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00" name="Freeform: Shape 99">
                <a:extLst>
                  <a:ext uri="{FF2B5EF4-FFF2-40B4-BE49-F238E27FC236}">
                    <a16:creationId xmlns:a16="http://schemas.microsoft.com/office/drawing/2014/main" id="{D758B3E9-F20A-4E10-9B1F-AD03A701AC06}"/>
                  </a:ext>
                </a:extLst>
              </p:cNvPr>
              <p:cNvSpPr/>
              <p:nvPr/>
            </p:nvSpPr>
            <p:spPr bwMode="auto">
              <a:xfrm>
                <a:off x="5169934" y="2757482"/>
                <a:ext cx="1808623" cy="99822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22225" cap="sq">
                <a:solidFill>
                  <a:srgbClr val="0078D7"/>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err="1">
                  <a:ln>
                    <a:noFill/>
                  </a:ln>
                  <a:solidFill>
                    <a:srgbClr val="505050"/>
                  </a:solidFill>
                  <a:effectLst/>
                  <a:uLnTx/>
                  <a:uFillTx/>
                  <a:latin typeface="Segoe UI Semilight"/>
                  <a:ea typeface="+mn-ea"/>
                  <a:cs typeface="+mn-cs"/>
                </a:endParaRPr>
              </a:p>
            </p:txBody>
          </p:sp>
          <p:sp>
            <p:nvSpPr>
              <p:cNvPr id="101" name="MS cloud text">
                <a:extLst>
                  <a:ext uri="{FF2B5EF4-FFF2-40B4-BE49-F238E27FC236}">
                    <a16:creationId xmlns:a16="http://schemas.microsoft.com/office/drawing/2014/main" id="{99A1014F-0F4E-476E-8249-1B7079FA0FBB}"/>
                  </a:ext>
                </a:extLst>
              </p:cNvPr>
              <p:cNvSpPr txBox="1">
                <a:spLocks/>
              </p:cNvSpPr>
              <p:nvPr/>
            </p:nvSpPr>
            <p:spPr>
              <a:xfrm>
                <a:off x="5201024" y="3253737"/>
                <a:ext cx="1746442" cy="270666"/>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1200" b="0" i="0" u="none" strike="noStrike" kern="0" cap="none" spc="0" normalizeH="0" baseline="0" noProof="0">
                    <a:ln w="3175">
                      <a:noFill/>
                    </a:ln>
                    <a:solidFill>
                      <a:srgbClr val="505050"/>
                    </a:solidFill>
                    <a:effectLst/>
                    <a:uLnTx/>
                    <a:uFillTx/>
                    <a:latin typeface="Segoe UI Semilight"/>
                    <a:ea typeface="+mn-ea"/>
                    <a:cs typeface="Segoe UI Semilight" panose="020B0402040204020203" pitchFamily="34" charset="0"/>
                  </a:rPr>
                  <a:t>Microsoft Azure</a:t>
                </a:r>
                <a:endParaRPr kumimoji="0" lang="en-US" sz="1200" b="0" i="0" u="none" strike="noStrike" kern="0" cap="none" spc="0" normalizeH="0" baseline="0" noProof="0">
                  <a:ln w="3175">
                    <a:noFill/>
                  </a:ln>
                  <a:solidFill>
                    <a:srgbClr val="505050"/>
                  </a:solidFill>
                  <a:effectLst/>
                  <a:uLnTx/>
                  <a:uFillTx/>
                  <a:latin typeface="Segoe UI Light"/>
                  <a:ea typeface="+mn-ea"/>
                  <a:cs typeface="Segoe UI Semilight" panose="020B0402040204020203" pitchFamily="34" charset="0"/>
                </a:endParaRPr>
              </a:p>
            </p:txBody>
          </p:sp>
          <p:sp>
            <p:nvSpPr>
              <p:cNvPr id="102" name="Rectangle 101">
                <a:extLst>
                  <a:ext uri="{FF2B5EF4-FFF2-40B4-BE49-F238E27FC236}">
                    <a16:creationId xmlns:a16="http://schemas.microsoft.com/office/drawing/2014/main" id="{1507E38F-8FE5-44DE-8D24-25E8FE9C1F96}"/>
                  </a:ext>
                </a:extLst>
              </p:cNvPr>
              <p:cNvSpPr/>
              <p:nvPr/>
            </p:nvSpPr>
            <p:spPr>
              <a:xfrm>
                <a:off x="4630063" y="5931240"/>
                <a:ext cx="3194383" cy="833248"/>
              </a:xfrm>
              <a:prstGeom prst="rect">
                <a:avLst/>
              </a:prstGeom>
              <a:noFill/>
            </p:spPr>
            <p:txBody>
              <a:bodyPr wrap="none" lIns="179285" tIns="143428" rIns="179285" bIns="143428" rtlCol="0">
                <a:spAutoFit/>
              </a:bodyPr>
              <a:lstStyle/>
              <a:p>
                <a:pPr marL="0" marR="0" lvl="0" indent="0" algn="ctr" defTabSz="951121" rtl="0" eaLnBrk="1" fontAlgn="auto" latinLnBrk="0" hangingPunct="1">
                  <a:lnSpc>
                    <a:spcPct val="114000"/>
                  </a:lnSpc>
                  <a:spcBef>
                    <a:spcPts val="0"/>
                  </a:spcBef>
                  <a:spcAft>
                    <a:spcPts val="0"/>
                  </a:spcAft>
                  <a:buClrTx/>
                  <a:buSzTx/>
                  <a:buFontTx/>
                  <a:buNone/>
                  <a:tabLst/>
                  <a:defRPr/>
                </a:pPr>
                <a:r>
                  <a:rPr kumimoji="0" lang="en-US" sz="1100" b="0" i="0" u="none" strike="noStrike" kern="1200" cap="none" spc="0" normalizeH="0" baseline="0" noProof="0">
                    <a:ln>
                      <a:noFill/>
                    </a:ln>
                    <a:gradFill>
                      <a:gsLst>
                        <a:gs pos="78761">
                          <a:srgbClr val="505050"/>
                        </a:gs>
                        <a:gs pos="0">
                          <a:srgbClr val="505050"/>
                        </a:gs>
                      </a:gsLst>
                      <a:lin ang="5400000" scaled="0"/>
                    </a:gradFill>
                    <a:effectLst/>
                    <a:uLnTx/>
                    <a:uFillTx/>
                    <a:latin typeface="Segoe UI" charset="0"/>
                    <a:ea typeface="Segoe UI" charset="0"/>
                    <a:cs typeface="Segoe UI" charset="0"/>
                  </a:rPr>
                  <a:t>App, Infra, and Network Monitoring</a:t>
                </a:r>
              </a:p>
              <a:p>
                <a:pPr marL="0" marR="0" lvl="0" indent="0" algn="ctr" defTabSz="951121" rtl="0" eaLnBrk="1" fontAlgn="auto" latinLnBrk="0" hangingPunct="1">
                  <a:lnSpc>
                    <a:spcPct val="114000"/>
                  </a:lnSpc>
                  <a:spcBef>
                    <a:spcPts val="0"/>
                  </a:spcBef>
                  <a:spcAft>
                    <a:spcPts val="0"/>
                  </a:spcAft>
                  <a:buClrTx/>
                  <a:buSzTx/>
                  <a:buFontTx/>
                  <a:buNone/>
                  <a:tabLst/>
                  <a:defRPr/>
                </a:pPr>
                <a:r>
                  <a:rPr kumimoji="0" lang="en-US" sz="1100" b="0" i="0" u="none" strike="noStrike" kern="1200" cap="none" spc="0" normalizeH="0" baseline="0" noProof="0">
                    <a:ln>
                      <a:noFill/>
                    </a:ln>
                    <a:gradFill>
                      <a:gsLst>
                        <a:gs pos="78761">
                          <a:srgbClr val="505050"/>
                        </a:gs>
                        <a:gs pos="0">
                          <a:srgbClr val="505050"/>
                        </a:gs>
                      </a:gsLst>
                      <a:lin ang="5400000" scaled="0"/>
                    </a:gradFill>
                    <a:effectLst/>
                    <a:uLnTx/>
                    <a:uFillTx/>
                    <a:latin typeface="Segoe UI" charset="0"/>
                    <a:ea typeface="Segoe UI" charset="0"/>
                    <a:cs typeface="Segoe UI" charset="0"/>
                  </a:rPr>
                  <a:t>Log Analytics &amp; Diagnostics</a:t>
                </a:r>
              </a:p>
            </p:txBody>
          </p:sp>
          <p:grpSp>
            <p:nvGrpSpPr>
              <p:cNvPr id="103" name="Group 102">
                <a:extLst>
                  <a:ext uri="{FF2B5EF4-FFF2-40B4-BE49-F238E27FC236}">
                    <a16:creationId xmlns:a16="http://schemas.microsoft.com/office/drawing/2014/main" id="{BC9A1835-ABED-4156-841E-FB5A88EBDF71}"/>
                  </a:ext>
                </a:extLst>
              </p:cNvPr>
              <p:cNvGrpSpPr/>
              <p:nvPr/>
            </p:nvGrpSpPr>
            <p:grpSpPr>
              <a:xfrm>
                <a:off x="5715675" y="1384908"/>
                <a:ext cx="717140" cy="717140"/>
                <a:chOff x="6846963" y="1679558"/>
                <a:chExt cx="731520" cy="731520"/>
              </a:xfrm>
            </p:grpSpPr>
            <p:grpSp>
              <p:nvGrpSpPr>
                <p:cNvPr id="105" name="Group 104">
                  <a:extLst>
                    <a:ext uri="{FF2B5EF4-FFF2-40B4-BE49-F238E27FC236}">
                      <a16:creationId xmlns:a16="http://schemas.microsoft.com/office/drawing/2014/main" id="{7811BB57-7BF8-42D6-9DA1-D5C43C03238F}"/>
                    </a:ext>
                  </a:extLst>
                </p:cNvPr>
                <p:cNvGrpSpPr/>
                <p:nvPr/>
              </p:nvGrpSpPr>
              <p:grpSpPr>
                <a:xfrm>
                  <a:off x="6846963" y="1679558"/>
                  <a:ext cx="731520" cy="731520"/>
                  <a:chOff x="6846963" y="1679558"/>
                  <a:chExt cx="731520" cy="731520"/>
                </a:xfrm>
              </p:grpSpPr>
              <p:sp>
                <p:nvSpPr>
                  <p:cNvPr id="107" name="Oval 106">
                    <a:extLst>
                      <a:ext uri="{FF2B5EF4-FFF2-40B4-BE49-F238E27FC236}">
                        <a16:creationId xmlns:a16="http://schemas.microsoft.com/office/drawing/2014/main" id="{666DFAB3-3C59-481E-B8CF-17C7EB6957BD}"/>
                      </a:ext>
                    </a:extLst>
                  </p:cNvPr>
                  <p:cNvSpPr/>
                  <p:nvPr/>
                </p:nvSpPr>
                <p:spPr bwMode="auto">
                  <a:xfrm>
                    <a:off x="6846963" y="1679558"/>
                    <a:ext cx="731520" cy="731520"/>
                  </a:xfrm>
                  <a:prstGeom prst="ellipse">
                    <a:avLst/>
                  </a:prstGeom>
                  <a:solidFill>
                    <a:srgbClr val="FFFFFF"/>
                  </a:solidFill>
                  <a:ln w="6350" cap="flat" cmpd="sng" algn="ctr">
                    <a:solidFill>
                      <a:srgbClr val="FFFFFF">
                        <a:lumMod val="75000"/>
                      </a:srgbClr>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505050"/>
                      </a:solidFill>
                      <a:effectLst/>
                      <a:uLnTx/>
                      <a:uFillTx/>
                      <a:latin typeface="Segoe UI Light"/>
                      <a:ea typeface="Segoe UI" pitchFamily="34" charset="0"/>
                      <a:cs typeface="Segoe UI" pitchFamily="34" charset="0"/>
                    </a:endParaRPr>
                  </a:p>
                </p:txBody>
              </p:sp>
              <p:sp>
                <p:nvSpPr>
                  <p:cNvPr id="108" name="Oval 107">
                    <a:extLst>
                      <a:ext uri="{FF2B5EF4-FFF2-40B4-BE49-F238E27FC236}">
                        <a16:creationId xmlns:a16="http://schemas.microsoft.com/office/drawing/2014/main" id="{8B7E0F4B-B66C-4863-950D-3BF94E66FBD0}"/>
                      </a:ext>
                    </a:extLst>
                  </p:cNvPr>
                  <p:cNvSpPr/>
                  <p:nvPr/>
                </p:nvSpPr>
                <p:spPr bwMode="auto">
                  <a:xfrm>
                    <a:off x="6938403" y="1770998"/>
                    <a:ext cx="548640" cy="548640"/>
                  </a:xfrm>
                  <a:prstGeom prst="ellipse">
                    <a:avLst/>
                  </a:pr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505050"/>
                      </a:solidFill>
                      <a:effectLst/>
                      <a:uLnTx/>
                      <a:uFillTx/>
                      <a:latin typeface="Segoe UI Light"/>
                      <a:ea typeface="Segoe UI" pitchFamily="34" charset="0"/>
                      <a:cs typeface="Segoe UI" pitchFamily="34" charset="0"/>
                    </a:endParaRPr>
                  </a:p>
                </p:txBody>
              </p:sp>
            </p:grpSp>
            <p:sp>
              <p:nvSpPr>
                <p:cNvPr id="106" name="Shield_EA18">
                  <a:extLst>
                    <a:ext uri="{FF2B5EF4-FFF2-40B4-BE49-F238E27FC236}">
                      <a16:creationId xmlns:a16="http://schemas.microsoft.com/office/drawing/2014/main" id="{7977F1A5-111A-44B7-92C3-7E876DB77B95}"/>
                    </a:ext>
                  </a:extLst>
                </p:cNvPr>
                <p:cNvSpPr>
                  <a:spLocks noChangeAspect="1"/>
                </p:cNvSpPr>
                <p:nvPr/>
              </p:nvSpPr>
              <p:spPr bwMode="auto">
                <a:xfrm>
                  <a:off x="7092521" y="1922148"/>
                  <a:ext cx="235411" cy="250635"/>
                </a:xfrm>
                <a:prstGeom prst="rightArrow">
                  <a:avLst/>
                </a:prstGeom>
                <a:noFill/>
                <a:ln w="15875" cap="sq">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04" name="TextBox 103">
                <a:extLst>
                  <a:ext uri="{FF2B5EF4-FFF2-40B4-BE49-F238E27FC236}">
                    <a16:creationId xmlns:a16="http://schemas.microsoft.com/office/drawing/2014/main" id="{4A5EEC2B-BAE3-4157-AB3B-D1AFFA0D6F92}"/>
                  </a:ext>
                </a:extLst>
              </p:cNvPr>
              <p:cNvSpPr txBox="1">
                <a:spLocks noChangeAspect="1"/>
              </p:cNvSpPr>
              <p:nvPr/>
            </p:nvSpPr>
            <p:spPr>
              <a:xfrm>
                <a:off x="5356768" y="571611"/>
                <a:ext cx="1434960" cy="596340"/>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1" i="0" u="none" strike="noStrike" kern="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MIGRATE</a:t>
                </a:r>
              </a:p>
            </p:txBody>
          </p:sp>
        </p:grpSp>
        <p:cxnSp>
          <p:nvCxnSpPr>
            <p:cNvPr id="78" name="Straight Connector 77">
              <a:extLst>
                <a:ext uri="{FF2B5EF4-FFF2-40B4-BE49-F238E27FC236}">
                  <a16:creationId xmlns:a16="http://schemas.microsoft.com/office/drawing/2014/main" id="{ACA0B10E-2B2B-4C71-A084-7CD2FF653488}"/>
                </a:ext>
              </a:extLst>
            </p:cNvPr>
            <p:cNvCxnSpPr>
              <a:cxnSpLocks/>
              <a:stCxn id="107" idx="0"/>
            </p:cNvCxnSpPr>
            <p:nvPr/>
          </p:nvCxnSpPr>
          <p:spPr>
            <a:xfrm flipV="1">
              <a:off x="6074245" y="1133794"/>
              <a:ext cx="0" cy="251114"/>
            </a:xfrm>
            <a:prstGeom prst="line">
              <a:avLst/>
            </a:prstGeom>
            <a:noFill/>
            <a:ln w="25400" cap="flat" cmpd="sng" algn="ctr">
              <a:solidFill>
                <a:srgbClr val="FFFFFF">
                  <a:lumMod val="65000"/>
                </a:srgbClr>
              </a:solidFill>
              <a:prstDash val="sysDash"/>
              <a:miter lim="800000"/>
              <a:headEnd type="none"/>
              <a:tailEnd type="oval"/>
            </a:ln>
            <a:effectLst/>
          </p:spPr>
        </p:cxnSp>
      </p:grpSp>
      <p:grpSp>
        <p:nvGrpSpPr>
          <p:cNvPr id="131" name="Group 130">
            <a:extLst>
              <a:ext uri="{FF2B5EF4-FFF2-40B4-BE49-F238E27FC236}">
                <a16:creationId xmlns:a16="http://schemas.microsoft.com/office/drawing/2014/main" id="{F6F7D6AF-4A5A-4A12-B608-07ABE16387FF}"/>
              </a:ext>
            </a:extLst>
          </p:cNvPr>
          <p:cNvGrpSpPr/>
          <p:nvPr/>
        </p:nvGrpSpPr>
        <p:grpSpPr>
          <a:xfrm>
            <a:off x="1360856" y="1672726"/>
            <a:ext cx="2196979" cy="855156"/>
            <a:chOff x="1166446" y="1367437"/>
            <a:chExt cx="2645980" cy="855156"/>
          </a:xfrm>
        </p:grpSpPr>
        <p:sp>
          <p:nvSpPr>
            <p:cNvPr id="132" name="TextBox 131">
              <a:extLst>
                <a:ext uri="{FF2B5EF4-FFF2-40B4-BE49-F238E27FC236}">
                  <a16:creationId xmlns:a16="http://schemas.microsoft.com/office/drawing/2014/main" id="{4A47A672-FEF5-4E7E-A534-A2C995367F45}"/>
                </a:ext>
              </a:extLst>
            </p:cNvPr>
            <p:cNvSpPr txBox="1"/>
            <p:nvPr/>
          </p:nvSpPr>
          <p:spPr>
            <a:xfrm>
              <a:off x="1278738" y="1367437"/>
              <a:ext cx="2533688"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Infrastructure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for all workloads</a:t>
              </a:r>
            </a:p>
          </p:txBody>
        </p:sp>
        <p:cxnSp>
          <p:nvCxnSpPr>
            <p:cNvPr id="133" name="Straight Connector 132">
              <a:extLst>
                <a:ext uri="{FF2B5EF4-FFF2-40B4-BE49-F238E27FC236}">
                  <a16:creationId xmlns:a16="http://schemas.microsoft.com/office/drawing/2014/main" id="{FD95B032-7756-4724-A813-73DABCC06AD5}"/>
                </a:ext>
              </a:extLst>
            </p:cNvPr>
            <p:cNvCxnSpPr/>
            <p:nvPr/>
          </p:nvCxnSpPr>
          <p:spPr>
            <a:xfrm>
              <a:off x="1166446" y="162198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4" name="Rectangle 133">
            <a:extLst>
              <a:ext uri="{FF2B5EF4-FFF2-40B4-BE49-F238E27FC236}">
                <a16:creationId xmlns:a16="http://schemas.microsoft.com/office/drawing/2014/main" id="{28ADCFE5-30FB-45E6-8545-22C0C42A604F}"/>
              </a:ext>
            </a:extLst>
          </p:cNvPr>
          <p:cNvSpPr/>
          <p:nvPr/>
        </p:nvSpPr>
        <p:spPr bwMode="auto">
          <a:xfrm>
            <a:off x="0" y="0"/>
            <a:ext cx="3429974"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1DC51923-E3B6-449B-8838-AF0517383227}"/>
              </a:ext>
            </a:extLst>
          </p:cNvPr>
          <p:cNvGrpSpPr/>
          <p:nvPr/>
        </p:nvGrpSpPr>
        <p:grpSpPr>
          <a:xfrm>
            <a:off x="1360856" y="958806"/>
            <a:ext cx="2196979" cy="855156"/>
            <a:chOff x="1166446" y="1367437"/>
            <a:chExt cx="2645980" cy="855156"/>
          </a:xfrm>
        </p:grpSpPr>
        <p:sp>
          <p:nvSpPr>
            <p:cNvPr id="136" name="TextBox 135">
              <a:extLst>
                <a:ext uri="{FF2B5EF4-FFF2-40B4-BE49-F238E27FC236}">
                  <a16:creationId xmlns:a16="http://schemas.microsoft.com/office/drawing/2014/main" id="{05AD2486-BF1D-4DC2-B2CF-1238E99BF2AC}"/>
                </a:ext>
              </a:extLst>
            </p:cNvPr>
            <p:cNvSpPr txBox="1"/>
            <p:nvPr/>
          </p:nvSpPr>
          <p:spPr>
            <a:xfrm>
              <a:off x="1278738" y="1367437"/>
              <a:ext cx="2533688"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Infrastructure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for all workloads</a:t>
              </a:r>
            </a:p>
          </p:txBody>
        </p:sp>
        <p:cxnSp>
          <p:nvCxnSpPr>
            <p:cNvPr id="137" name="Straight Connector 136">
              <a:extLst>
                <a:ext uri="{FF2B5EF4-FFF2-40B4-BE49-F238E27FC236}">
                  <a16:creationId xmlns:a16="http://schemas.microsoft.com/office/drawing/2014/main" id="{9C52A235-580B-473B-B291-E6151CB53E5D}"/>
                </a:ext>
              </a:extLst>
            </p:cNvPr>
            <p:cNvCxnSpPr/>
            <p:nvPr/>
          </p:nvCxnSpPr>
          <p:spPr>
            <a:xfrm>
              <a:off x="1166446" y="162198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8EE4D076-19C4-4550-9C91-260D0AFE3255}"/>
              </a:ext>
            </a:extLst>
          </p:cNvPr>
          <p:cNvGrpSpPr/>
          <p:nvPr/>
        </p:nvGrpSpPr>
        <p:grpSpPr>
          <a:xfrm>
            <a:off x="1360856" y="3793801"/>
            <a:ext cx="2058724" cy="849463"/>
            <a:chOff x="1166446" y="2981817"/>
            <a:chExt cx="2058724" cy="849463"/>
          </a:xfrm>
        </p:grpSpPr>
        <p:sp>
          <p:nvSpPr>
            <p:cNvPr id="139" name="TextBox 138">
              <a:extLst>
                <a:ext uri="{FF2B5EF4-FFF2-40B4-BE49-F238E27FC236}">
                  <a16:creationId xmlns:a16="http://schemas.microsoft.com/office/drawing/2014/main" id="{AC00BC9E-208C-4AF4-8B96-28F7EB010807}"/>
                </a:ext>
              </a:extLst>
            </p:cNvPr>
            <p:cNvSpPr txBox="1"/>
            <p:nvPr/>
          </p:nvSpPr>
          <p:spPr>
            <a:xfrm>
              <a:off x="1279366" y="2981817"/>
              <a:ext cx="1945804"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Secure &amp;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well managed</a:t>
              </a:r>
            </a:p>
          </p:txBody>
        </p:sp>
        <p:cxnSp>
          <p:nvCxnSpPr>
            <p:cNvPr id="140" name="Straight Connector 139">
              <a:extLst>
                <a:ext uri="{FF2B5EF4-FFF2-40B4-BE49-F238E27FC236}">
                  <a16:creationId xmlns:a16="http://schemas.microsoft.com/office/drawing/2014/main" id="{EB172486-EC6B-4E4C-A605-75C532FEB7D4}"/>
                </a:ext>
              </a:extLst>
            </p:cNvPr>
            <p:cNvCxnSpPr/>
            <p:nvPr/>
          </p:nvCxnSpPr>
          <p:spPr>
            <a:xfrm>
              <a:off x="1166446" y="310624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A7F9EB26-1929-4DA6-AEF3-2019FA8D4C35}"/>
              </a:ext>
            </a:extLst>
          </p:cNvPr>
          <p:cNvGrpSpPr/>
          <p:nvPr/>
        </p:nvGrpSpPr>
        <p:grpSpPr>
          <a:xfrm>
            <a:off x="1360857" y="5317510"/>
            <a:ext cx="2058724" cy="600609"/>
            <a:chOff x="1166446" y="4420547"/>
            <a:chExt cx="2630499" cy="600609"/>
          </a:xfrm>
        </p:grpSpPr>
        <p:sp>
          <p:nvSpPr>
            <p:cNvPr id="142" name="TextBox 141">
              <a:extLst>
                <a:ext uri="{FF2B5EF4-FFF2-40B4-BE49-F238E27FC236}">
                  <a16:creationId xmlns:a16="http://schemas.microsoft.com/office/drawing/2014/main" id="{D325B299-8C6D-4601-9DDD-5971099E05E1}"/>
                </a:ext>
              </a:extLst>
            </p:cNvPr>
            <p:cNvSpPr txBox="1"/>
            <p:nvPr/>
          </p:nvSpPr>
          <p:spPr>
            <a:xfrm>
              <a:off x="1235523" y="4423120"/>
              <a:ext cx="2561422"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Cost effective</a:t>
              </a:r>
            </a:p>
          </p:txBody>
        </p:sp>
        <p:cxnSp>
          <p:nvCxnSpPr>
            <p:cNvPr id="143" name="Straight Connector 142">
              <a:extLst>
                <a:ext uri="{FF2B5EF4-FFF2-40B4-BE49-F238E27FC236}">
                  <a16:creationId xmlns:a16="http://schemas.microsoft.com/office/drawing/2014/main" id="{DE21C1DB-553E-44DC-A1A2-0B2FB9AF277C}"/>
                </a:ext>
              </a:extLst>
            </p:cNvPr>
            <p:cNvCxnSpPr/>
            <p:nvPr/>
          </p:nvCxnSpPr>
          <p:spPr>
            <a:xfrm>
              <a:off x="1166446" y="442054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44" name="money_2" title="Icon of a dollar sign with an arrow around it pointing clockwise">
            <a:extLst>
              <a:ext uri="{FF2B5EF4-FFF2-40B4-BE49-F238E27FC236}">
                <a16:creationId xmlns:a16="http://schemas.microsoft.com/office/drawing/2014/main" id="{BC27DD6C-A707-4DE5-A609-DC1F6D786E7F}"/>
              </a:ext>
            </a:extLst>
          </p:cNvPr>
          <p:cNvSpPr>
            <a:spLocks noChangeAspect="1" noEditPoints="1"/>
          </p:cNvSpPr>
          <p:nvPr/>
        </p:nvSpPr>
        <p:spPr bwMode="auto">
          <a:xfrm>
            <a:off x="579910" y="5267993"/>
            <a:ext cx="616595" cy="65012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5" name="document_6" title="Icon of a document with a padlock in the lower right corner">
            <a:extLst>
              <a:ext uri="{FF2B5EF4-FFF2-40B4-BE49-F238E27FC236}">
                <a16:creationId xmlns:a16="http://schemas.microsoft.com/office/drawing/2014/main" id="{CCB5D272-3744-401C-B6D9-B7FC6C346F7C}"/>
              </a:ext>
            </a:extLst>
          </p:cNvPr>
          <p:cNvSpPr>
            <a:spLocks noChangeAspect="1" noEditPoints="1"/>
          </p:cNvSpPr>
          <p:nvPr/>
        </p:nvSpPr>
        <p:spPr bwMode="auto">
          <a:xfrm>
            <a:off x="666014" y="3933995"/>
            <a:ext cx="444387" cy="555484"/>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nvGrpSpPr>
          <p:cNvPr id="146" name="Group 145">
            <a:extLst>
              <a:ext uri="{FF2B5EF4-FFF2-40B4-BE49-F238E27FC236}">
                <a16:creationId xmlns:a16="http://schemas.microsoft.com/office/drawing/2014/main" id="{EC25C6E6-9E85-4E0C-A847-208747ECA9FC}"/>
              </a:ext>
            </a:extLst>
          </p:cNvPr>
          <p:cNvGrpSpPr/>
          <p:nvPr/>
        </p:nvGrpSpPr>
        <p:grpSpPr>
          <a:xfrm>
            <a:off x="505140" y="1226557"/>
            <a:ext cx="766134" cy="600609"/>
            <a:chOff x="4807116" y="2091494"/>
            <a:chExt cx="1435589" cy="1125425"/>
          </a:xfrm>
        </p:grpSpPr>
        <p:sp>
          <p:nvSpPr>
            <p:cNvPr id="147" name="network_3" title="Icon of a server connected to a network">
              <a:extLst>
                <a:ext uri="{FF2B5EF4-FFF2-40B4-BE49-F238E27FC236}">
                  <a16:creationId xmlns:a16="http://schemas.microsoft.com/office/drawing/2014/main" id="{A0643DA0-4437-44A8-BFFE-F79D818D4BF2}"/>
                </a:ext>
              </a:extLst>
            </p:cNvPr>
            <p:cNvSpPr>
              <a:spLocks noChangeAspect="1" noEditPoints="1"/>
            </p:cNvSpPr>
            <p:nvPr/>
          </p:nvSpPr>
          <p:spPr bwMode="auto">
            <a:xfrm>
              <a:off x="4807116" y="20989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148" name="network_3" title="Icon of a server connected to a network">
              <a:extLst>
                <a:ext uri="{FF2B5EF4-FFF2-40B4-BE49-F238E27FC236}">
                  <a16:creationId xmlns:a16="http://schemas.microsoft.com/office/drawing/2014/main" id="{F942AA1C-F7AD-4E50-B18C-833163171113}"/>
                </a:ext>
              </a:extLst>
            </p:cNvPr>
            <p:cNvSpPr>
              <a:spLocks noChangeAspect="1" noEditPoints="1"/>
            </p:cNvSpPr>
            <p:nvPr/>
          </p:nvSpPr>
          <p:spPr bwMode="auto">
            <a:xfrm>
              <a:off x="5658637" y="20914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149" name="network_3" title="Icon of a server connected to a network">
              <a:extLst>
                <a:ext uri="{FF2B5EF4-FFF2-40B4-BE49-F238E27FC236}">
                  <a16:creationId xmlns:a16="http://schemas.microsoft.com/office/drawing/2014/main" id="{62438EF9-BF40-4BF5-822C-ACF205B222EA}"/>
                </a:ext>
              </a:extLst>
            </p:cNvPr>
            <p:cNvSpPr>
              <a:spLocks noChangeAspect="1" noEditPoints="1"/>
            </p:cNvSpPr>
            <p:nvPr/>
          </p:nvSpPr>
          <p:spPr bwMode="auto">
            <a:xfrm rot="10800000">
              <a:off x="5231943" y="2610813"/>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150" name="Rectangle 149">
            <a:extLst>
              <a:ext uri="{FF2B5EF4-FFF2-40B4-BE49-F238E27FC236}">
                <a16:creationId xmlns:a16="http://schemas.microsoft.com/office/drawing/2014/main" id="{FB92B9A7-9790-4DAC-BC6E-6D87D4D6613F}"/>
              </a:ext>
            </a:extLst>
          </p:cNvPr>
          <p:cNvSpPr/>
          <p:nvPr/>
        </p:nvSpPr>
        <p:spPr bwMode="auto">
          <a:xfrm>
            <a:off x="7049" y="3647877"/>
            <a:ext cx="3419579" cy="1190924"/>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6" name="Group 155">
            <a:extLst>
              <a:ext uri="{FF2B5EF4-FFF2-40B4-BE49-F238E27FC236}">
                <a16:creationId xmlns:a16="http://schemas.microsoft.com/office/drawing/2014/main" id="{B2872059-C05A-44D1-9859-0C2EB34E1ECD}"/>
              </a:ext>
            </a:extLst>
          </p:cNvPr>
          <p:cNvGrpSpPr/>
          <p:nvPr/>
        </p:nvGrpSpPr>
        <p:grpSpPr>
          <a:xfrm>
            <a:off x="609953" y="2521467"/>
            <a:ext cx="555510" cy="659041"/>
            <a:chOff x="8531043" y="2315384"/>
            <a:chExt cx="624430" cy="740806"/>
          </a:xfrm>
        </p:grpSpPr>
        <p:sp>
          <p:nvSpPr>
            <p:cNvPr id="157" name="cloud">
              <a:extLst>
                <a:ext uri="{FF2B5EF4-FFF2-40B4-BE49-F238E27FC236}">
                  <a16:creationId xmlns:a16="http://schemas.microsoft.com/office/drawing/2014/main" id="{2C075E44-64DA-46DC-90B0-04847E5152E2}"/>
                </a:ext>
              </a:extLst>
            </p:cNvPr>
            <p:cNvSpPr>
              <a:spLocks noChangeAspect="1"/>
            </p:cNvSpPr>
            <p:nvPr/>
          </p:nvSpPr>
          <p:spPr bwMode="auto">
            <a:xfrm>
              <a:off x="8531043" y="2315384"/>
              <a:ext cx="624430" cy="39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chemeClr val="bg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sp>
          <p:nvSpPr>
            <p:cNvPr id="158" name="server">
              <a:extLst>
                <a:ext uri="{FF2B5EF4-FFF2-40B4-BE49-F238E27FC236}">
                  <a16:creationId xmlns:a16="http://schemas.microsoft.com/office/drawing/2014/main" id="{0F580D08-AFFD-4ABF-9E9C-4D2CAFD662E7}"/>
                </a:ext>
              </a:extLst>
            </p:cNvPr>
            <p:cNvSpPr>
              <a:spLocks noChangeAspect="1" noEditPoints="1"/>
            </p:cNvSpPr>
            <p:nvPr/>
          </p:nvSpPr>
          <p:spPr bwMode="auto">
            <a:xfrm>
              <a:off x="8735923" y="2572791"/>
              <a:ext cx="214670" cy="4833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002050"/>
            </a:solidFill>
            <a:ln w="19050">
              <a:solidFill>
                <a:schemeClr val="bg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grpSp>
      <p:sp>
        <p:nvSpPr>
          <p:cNvPr id="159" name="TextBox 158">
            <a:extLst>
              <a:ext uri="{FF2B5EF4-FFF2-40B4-BE49-F238E27FC236}">
                <a16:creationId xmlns:a16="http://schemas.microsoft.com/office/drawing/2014/main" id="{55EB17A1-CD43-4F2C-848A-71BDDF072D93}"/>
              </a:ext>
            </a:extLst>
          </p:cNvPr>
          <p:cNvSpPr txBox="1"/>
          <p:nvPr/>
        </p:nvSpPr>
        <p:spPr>
          <a:xfrm>
            <a:off x="1514479" y="2576984"/>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Hybrid</a:t>
            </a:r>
          </a:p>
        </p:txBody>
      </p:sp>
      <p:cxnSp>
        <p:nvCxnSpPr>
          <p:cNvPr id="160" name="Straight Connector 159">
            <a:extLst>
              <a:ext uri="{FF2B5EF4-FFF2-40B4-BE49-F238E27FC236}">
                <a16:creationId xmlns:a16="http://schemas.microsoft.com/office/drawing/2014/main" id="{8DE55EF0-39A7-443D-BEFF-28F9FF987F3E}"/>
              </a:ext>
            </a:extLst>
          </p:cNvPr>
          <p:cNvCxnSpPr/>
          <p:nvPr/>
        </p:nvCxnSpPr>
        <p:spPr>
          <a:xfrm>
            <a:off x="1369751" y="2609515"/>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37625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Rectangle 162">
            <a:extLst>
              <a:ext uri="{FF2B5EF4-FFF2-40B4-BE49-F238E27FC236}">
                <a16:creationId xmlns:a16="http://schemas.microsoft.com/office/drawing/2014/main" id="{01FDFEA0-01C4-42EA-BCF9-731E2547E968}"/>
              </a:ext>
            </a:extLst>
          </p:cNvPr>
          <p:cNvSpPr/>
          <p:nvPr/>
        </p:nvSpPr>
        <p:spPr bwMode="auto">
          <a:xfrm>
            <a:off x="3419579" y="2032000"/>
            <a:ext cx="8772422" cy="289271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Title 1">
            <a:extLst>
              <a:ext uri="{FF2B5EF4-FFF2-40B4-BE49-F238E27FC236}">
                <a16:creationId xmlns:a16="http://schemas.microsoft.com/office/drawing/2014/main" id="{405403B5-B035-4DE5-9E6A-2D4CD8576030}"/>
              </a:ext>
            </a:extLst>
          </p:cNvPr>
          <p:cNvSpPr txBox="1">
            <a:spLocks/>
          </p:cNvSpPr>
          <p:nvPr/>
        </p:nvSpPr>
        <p:spPr>
          <a:xfrm>
            <a:off x="3593748" y="327038"/>
            <a:ext cx="8485871"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078D7"/>
                </a:solidFill>
                <a:effectLst/>
                <a:uLnTx/>
                <a:uFillTx/>
                <a:latin typeface="Segoe UI Light" panose="020B0502040204020203" pitchFamily="34" charset="0"/>
                <a:ea typeface="+mj-ea"/>
                <a:cs typeface="Segoe UI Light" panose="020B0502040204020203" pitchFamily="34" charset="0"/>
              </a:rPr>
              <a:t>Take simple steps to start securing and managing Azure VMs</a:t>
            </a:r>
            <a:endParaRPr kumimoji="0" lang="en-US" sz="3200" b="0" i="0" u="none" strike="noStrike" kern="1200" cap="none" spc="0" normalizeH="0" baseline="0" noProof="0" dirty="0">
              <a:ln>
                <a:noFill/>
              </a:ln>
              <a:solidFill>
                <a:srgbClr val="0068BB"/>
              </a:solidFill>
              <a:effectLst/>
              <a:uLnTx/>
              <a:uFillTx/>
              <a:latin typeface="Segoe UI Light" panose="020B0502040204020203" pitchFamily="34" charset="0"/>
              <a:ea typeface="+mj-ea"/>
              <a:cs typeface="Segoe UI Light" panose="020B0502040204020203" pitchFamily="34" charset="0"/>
            </a:endParaRPr>
          </a:p>
        </p:txBody>
      </p:sp>
      <p:grpSp>
        <p:nvGrpSpPr>
          <p:cNvPr id="131" name="Group 130">
            <a:extLst>
              <a:ext uri="{FF2B5EF4-FFF2-40B4-BE49-F238E27FC236}">
                <a16:creationId xmlns:a16="http://schemas.microsoft.com/office/drawing/2014/main" id="{C96CD06D-11F7-463C-9927-99E1EDAFE9D6}"/>
              </a:ext>
            </a:extLst>
          </p:cNvPr>
          <p:cNvGrpSpPr/>
          <p:nvPr/>
        </p:nvGrpSpPr>
        <p:grpSpPr>
          <a:xfrm>
            <a:off x="9752800" y="2660184"/>
            <a:ext cx="1581162" cy="872684"/>
            <a:chOff x="8609371" y="2646323"/>
            <a:chExt cx="2233809" cy="1232897"/>
          </a:xfrm>
        </p:grpSpPr>
        <p:sp>
          <p:nvSpPr>
            <p:cNvPr id="132" name="Freeform: Shape 131">
              <a:extLst>
                <a:ext uri="{FF2B5EF4-FFF2-40B4-BE49-F238E27FC236}">
                  <a16:creationId xmlns:a16="http://schemas.microsoft.com/office/drawing/2014/main" id="{B737D341-1C4E-48A5-8E66-B4507BA76733}"/>
                </a:ext>
              </a:extLst>
            </p:cNvPr>
            <p:cNvSpPr/>
            <p:nvPr/>
          </p:nvSpPr>
          <p:spPr bwMode="auto">
            <a:xfrm>
              <a:off x="8609371" y="2646323"/>
              <a:ext cx="2233809" cy="1232897"/>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285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882" err="1">
                <a:gradFill>
                  <a:gsLst>
                    <a:gs pos="0">
                      <a:srgbClr val="505050"/>
                    </a:gs>
                    <a:gs pos="100000">
                      <a:srgbClr val="505050"/>
                    </a:gs>
                  </a:gsLst>
                </a:gradFill>
                <a:latin typeface="Segoe UI Semilight"/>
              </a:endParaRPr>
            </a:p>
          </p:txBody>
        </p:sp>
        <p:sp>
          <p:nvSpPr>
            <p:cNvPr id="133" name="Freeform: Shape 132">
              <a:extLst>
                <a:ext uri="{FF2B5EF4-FFF2-40B4-BE49-F238E27FC236}">
                  <a16:creationId xmlns:a16="http://schemas.microsoft.com/office/drawing/2014/main" id="{337D9E63-8BDF-4171-B95B-A2F1CD6DDBDB}"/>
                </a:ext>
              </a:extLst>
            </p:cNvPr>
            <p:cNvSpPr/>
            <p:nvPr/>
          </p:nvSpPr>
          <p:spPr bwMode="auto">
            <a:xfrm>
              <a:off x="8924538" y="3125818"/>
              <a:ext cx="1770328" cy="554980"/>
            </a:xfrm>
            <a:custGeom>
              <a:avLst/>
              <a:gdLst>
                <a:gd name="connsiteX0" fmla="*/ 0 w 1860885"/>
                <a:gd name="connsiteY0" fmla="*/ 545431 h 882315"/>
                <a:gd name="connsiteX1" fmla="*/ 401053 w 1860885"/>
                <a:gd name="connsiteY1" fmla="*/ 545431 h 882315"/>
                <a:gd name="connsiteX2" fmla="*/ 577516 w 1860885"/>
                <a:gd name="connsiteY2" fmla="*/ 192505 h 882315"/>
                <a:gd name="connsiteX3" fmla="*/ 705853 w 1860885"/>
                <a:gd name="connsiteY3" fmla="*/ 721894 h 882315"/>
                <a:gd name="connsiteX4" fmla="*/ 882316 w 1860885"/>
                <a:gd name="connsiteY4" fmla="*/ 0 h 882315"/>
                <a:gd name="connsiteX5" fmla="*/ 1074821 w 1860885"/>
                <a:gd name="connsiteY5" fmla="*/ 882315 h 882315"/>
                <a:gd name="connsiteX6" fmla="*/ 1106906 w 1860885"/>
                <a:gd name="connsiteY6" fmla="*/ 336884 h 882315"/>
                <a:gd name="connsiteX7" fmla="*/ 1860885 w 1860885"/>
                <a:gd name="connsiteY7" fmla="*/ 336884 h 882315"/>
                <a:gd name="connsiteX0" fmla="*/ 0 w 1106906"/>
                <a:gd name="connsiteY0" fmla="*/ 545431 h 882315"/>
                <a:gd name="connsiteX1" fmla="*/ 401053 w 1106906"/>
                <a:gd name="connsiteY1" fmla="*/ 545431 h 882315"/>
                <a:gd name="connsiteX2" fmla="*/ 577516 w 1106906"/>
                <a:gd name="connsiteY2" fmla="*/ 192505 h 882315"/>
                <a:gd name="connsiteX3" fmla="*/ 705853 w 1106906"/>
                <a:gd name="connsiteY3" fmla="*/ 721894 h 882315"/>
                <a:gd name="connsiteX4" fmla="*/ 882316 w 1106906"/>
                <a:gd name="connsiteY4" fmla="*/ 0 h 882315"/>
                <a:gd name="connsiteX5" fmla="*/ 1074821 w 1106906"/>
                <a:gd name="connsiteY5" fmla="*/ 882315 h 882315"/>
                <a:gd name="connsiteX6" fmla="*/ 1106906 w 1106906"/>
                <a:gd name="connsiteY6" fmla="*/ 336884 h 882315"/>
                <a:gd name="connsiteX0" fmla="*/ 0 w 1074821"/>
                <a:gd name="connsiteY0" fmla="*/ 545431 h 882315"/>
                <a:gd name="connsiteX1" fmla="*/ 401053 w 1074821"/>
                <a:gd name="connsiteY1" fmla="*/ 545431 h 882315"/>
                <a:gd name="connsiteX2" fmla="*/ 577516 w 1074821"/>
                <a:gd name="connsiteY2" fmla="*/ 192505 h 882315"/>
                <a:gd name="connsiteX3" fmla="*/ 705853 w 1074821"/>
                <a:gd name="connsiteY3" fmla="*/ 721894 h 882315"/>
                <a:gd name="connsiteX4" fmla="*/ 882316 w 1074821"/>
                <a:gd name="connsiteY4" fmla="*/ 0 h 882315"/>
                <a:gd name="connsiteX5" fmla="*/ 1074821 w 1074821"/>
                <a:gd name="connsiteY5" fmla="*/ 882315 h 882315"/>
                <a:gd name="connsiteX0" fmla="*/ 0 w 985293"/>
                <a:gd name="connsiteY0" fmla="*/ 545431 h 721894"/>
                <a:gd name="connsiteX1" fmla="*/ 401053 w 985293"/>
                <a:gd name="connsiteY1" fmla="*/ 545431 h 721894"/>
                <a:gd name="connsiteX2" fmla="*/ 577516 w 985293"/>
                <a:gd name="connsiteY2" fmla="*/ 192505 h 721894"/>
                <a:gd name="connsiteX3" fmla="*/ 705853 w 985293"/>
                <a:gd name="connsiteY3" fmla="*/ 721894 h 721894"/>
                <a:gd name="connsiteX4" fmla="*/ 882316 w 985293"/>
                <a:gd name="connsiteY4" fmla="*/ 0 h 721894"/>
                <a:gd name="connsiteX5" fmla="*/ 985293 w 985293"/>
                <a:gd name="connsiteY5" fmla="*/ 462948 h 721894"/>
                <a:gd name="connsiteX0" fmla="*/ 0 w 985293"/>
                <a:gd name="connsiteY0" fmla="*/ 545431 h 721894"/>
                <a:gd name="connsiteX1" fmla="*/ 401053 w 985293"/>
                <a:gd name="connsiteY1" fmla="*/ 545431 h 721894"/>
                <a:gd name="connsiteX2" fmla="*/ 577516 w 985293"/>
                <a:gd name="connsiteY2" fmla="*/ 192505 h 721894"/>
                <a:gd name="connsiteX3" fmla="*/ 705853 w 985293"/>
                <a:gd name="connsiteY3" fmla="*/ 721894 h 721894"/>
                <a:gd name="connsiteX4" fmla="*/ 882316 w 985293"/>
                <a:gd name="connsiteY4" fmla="*/ 0 h 721894"/>
                <a:gd name="connsiteX5" fmla="*/ 985293 w 985293"/>
                <a:gd name="connsiteY5" fmla="*/ 477084 h 721894"/>
                <a:gd name="connsiteX0" fmla="*/ 0 w 985293"/>
                <a:gd name="connsiteY0" fmla="*/ 545431 h 721894"/>
                <a:gd name="connsiteX1" fmla="*/ 401053 w 985293"/>
                <a:gd name="connsiteY1" fmla="*/ 545431 h 721894"/>
                <a:gd name="connsiteX2" fmla="*/ 577516 w 985293"/>
                <a:gd name="connsiteY2" fmla="*/ 192505 h 721894"/>
                <a:gd name="connsiteX3" fmla="*/ 705853 w 985293"/>
                <a:gd name="connsiteY3" fmla="*/ 721894 h 721894"/>
                <a:gd name="connsiteX4" fmla="*/ 882316 w 985293"/>
                <a:gd name="connsiteY4" fmla="*/ 0 h 721894"/>
                <a:gd name="connsiteX5" fmla="*/ 942600 w 985293"/>
                <a:gd name="connsiteY5" fmla="*/ 263398 h 721894"/>
                <a:gd name="connsiteX6" fmla="*/ 985293 w 985293"/>
                <a:gd name="connsiteY6" fmla="*/ 477084 h 721894"/>
                <a:gd name="connsiteX0" fmla="*/ 0 w 1583715"/>
                <a:gd name="connsiteY0" fmla="*/ 545431 h 721894"/>
                <a:gd name="connsiteX1" fmla="*/ 401053 w 1583715"/>
                <a:gd name="connsiteY1" fmla="*/ 545431 h 721894"/>
                <a:gd name="connsiteX2" fmla="*/ 577516 w 1583715"/>
                <a:gd name="connsiteY2" fmla="*/ 192505 h 721894"/>
                <a:gd name="connsiteX3" fmla="*/ 705853 w 1583715"/>
                <a:gd name="connsiteY3" fmla="*/ 721894 h 721894"/>
                <a:gd name="connsiteX4" fmla="*/ 882316 w 1583715"/>
                <a:gd name="connsiteY4" fmla="*/ 0 h 721894"/>
                <a:gd name="connsiteX5" fmla="*/ 942600 w 1583715"/>
                <a:gd name="connsiteY5" fmla="*/ 263398 h 721894"/>
                <a:gd name="connsiteX6" fmla="*/ 1583715 w 1583715"/>
                <a:gd name="connsiteY6" fmla="*/ 255621 h 721894"/>
                <a:gd name="connsiteX0" fmla="*/ 0 w 1593139"/>
                <a:gd name="connsiteY0" fmla="*/ 545431 h 721894"/>
                <a:gd name="connsiteX1" fmla="*/ 401053 w 1593139"/>
                <a:gd name="connsiteY1" fmla="*/ 545431 h 721894"/>
                <a:gd name="connsiteX2" fmla="*/ 577516 w 1593139"/>
                <a:gd name="connsiteY2" fmla="*/ 192505 h 721894"/>
                <a:gd name="connsiteX3" fmla="*/ 705853 w 1593139"/>
                <a:gd name="connsiteY3" fmla="*/ 721894 h 721894"/>
                <a:gd name="connsiteX4" fmla="*/ 882316 w 1593139"/>
                <a:gd name="connsiteY4" fmla="*/ 0 h 721894"/>
                <a:gd name="connsiteX5" fmla="*/ 942600 w 1593139"/>
                <a:gd name="connsiteY5" fmla="*/ 263398 h 721894"/>
                <a:gd name="connsiteX6" fmla="*/ 1593139 w 1593139"/>
                <a:gd name="connsiteY6" fmla="*/ 265045 h 721894"/>
                <a:gd name="connsiteX0" fmla="*/ 0 w 1593139"/>
                <a:gd name="connsiteY0" fmla="*/ 545431 h 721894"/>
                <a:gd name="connsiteX1" fmla="*/ 401053 w 1593139"/>
                <a:gd name="connsiteY1" fmla="*/ 545431 h 721894"/>
                <a:gd name="connsiteX2" fmla="*/ 577516 w 1593139"/>
                <a:gd name="connsiteY2" fmla="*/ 192505 h 721894"/>
                <a:gd name="connsiteX3" fmla="*/ 705853 w 1593139"/>
                <a:gd name="connsiteY3" fmla="*/ 721894 h 721894"/>
                <a:gd name="connsiteX4" fmla="*/ 882316 w 1593139"/>
                <a:gd name="connsiteY4" fmla="*/ 0 h 721894"/>
                <a:gd name="connsiteX5" fmla="*/ 989720 w 1593139"/>
                <a:gd name="connsiteY5" fmla="*/ 404757 h 721894"/>
                <a:gd name="connsiteX6" fmla="*/ 1593139 w 1593139"/>
                <a:gd name="connsiteY6" fmla="*/ 265045 h 721894"/>
                <a:gd name="connsiteX0" fmla="*/ 0 w 1593139"/>
                <a:gd name="connsiteY0" fmla="*/ 545431 h 721894"/>
                <a:gd name="connsiteX1" fmla="*/ 462309 w 1593139"/>
                <a:gd name="connsiteY1" fmla="*/ 545431 h 721894"/>
                <a:gd name="connsiteX2" fmla="*/ 577516 w 1593139"/>
                <a:gd name="connsiteY2" fmla="*/ 192505 h 721894"/>
                <a:gd name="connsiteX3" fmla="*/ 705853 w 1593139"/>
                <a:gd name="connsiteY3" fmla="*/ 721894 h 721894"/>
                <a:gd name="connsiteX4" fmla="*/ 882316 w 1593139"/>
                <a:gd name="connsiteY4" fmla="*/ 0 h 721894"/>
                <a:gd name="connsiteX5" fmla="*/ 989720 w 1593139"/>
                <a:gd name="connsiteY5" fmla="*/ 404757 h 721894"/>
                <a:gd name="connsiteX6" fmla="*/ 1593139 w 1593139"/>
                <a:gd name="connsiteY6" fmla="*/ 265045 h 721894"/>
                <a:gd name="connsiteX0" fmla="*/ 0 w 1602563"/>
                <a:gd name="connsiteY0" fmla="*/ 545431 h 721894"/>
                <a:gd name="connsiteX1" fmla="*/ 462309 w 1602563"/>
                <a:gd name="connsiteY1" fmla="*/ 545431 h 721894"/>
                <a:gd name="connsiteX2" fmla="*/ 577516 w 1602563"/>
                <a:gd name="connsiteY2" fmla="*/ 192505 h 721894"/>
                <a:gd name="connsiteX3" fmla="*/ 705853 w 1602563"/>
                <a:gd name="connsiteY3" fmla="*/ 721894 h 721894"/>
                <a:gd name="connsiteX4" fmla="*/ 882316 w 1602563"/>
                <a:gd name="connsiteY4" fmla="*/ 0 h 721894"/>
                <a:gd name="connsiteX5" fmla="*/ 989720 w 1602563"/>
                <a:gd name="connsiteY5" fmla="*/ 404757 h 721894"/>
                <a:gd name="connsiteX6" fmla="*/ 1602563 w 1602563"/>
                <a:gd name="connsiteY6" fmla="*/ 392269 h 721894"/>
                <a:gd name="connsiteX0" fmla="*/ 0 w 1602563"/>
                <a:gd name="connsiteY0" fmla="*/ 545431 h 721894"/>
                <a:gd name="connsiteX1" fmla="*/ 462309 w 1602563"/>
                <a:gd name="connsiteY1" fmla="*/ 545431 h 721894"/>
                <a:gd name="connsiteX2" fmla="*/ 577516 w 1602563"/>
                <a:gd name="connsiteY2" fmla="*/ 192505 h 721894"/>
                <a:gd name="connsiteX3" fmla="*/ 705853 w 1602563"/>
                <a:gd name="connsiteY3" fmla="*/ 721894 h 721894"/>
                <a:gd name="connsiteX4" fmla="*/ 882316 w 1602563"/>
                <a:gd name="connsiteY4" fmla="*/ 0 h 721894"/>
                <a:gd name="connsiteX5" fmla="*/ 989720 w 1602563"/>
                <a:gd name="connsiteY5" fmla="*/ 404757 h 721894"/>
                <a:gd name="connsiteX6" fmla="*/ 1602563 w 1602563"/>
                <a:gd name="connsiteY6" fmla="*/ 406405 h 72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563" h="721894">
                  <a:moveTo>
                    <a:pt x="0" y="545431"/>
                  </a:moveTo>
                  <a:lnTo>
                    <a:pt x="462309" y="545431"/>
                  </a:lnTo>
                  <a:lnTo>
                    <a:pt x="577516" y="192505"/>
                  </a:lnTo>
                  <a:lnTo>
                    <a:pt x="705853" y="721894"/>
                  </a:lnTo>
                  <a:lnTo>
                    <a:pt x="882316" y="0"/>
                  </a:lnTo>
                  <a:lnTo>
                    <a:pt x="989720" y="404757"/>
                  </a:lnTo>
                  <a:lnTo>
                    <a:pt x="1602563" y="406405"/>
                  </a:lnTo>
                </a:path>
              </a:pathLst>
            </a:cu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sp>
        <p:nvSpPr>
          <p:cNvPr id="134" name="Rectangle 133">
            <a:extLst>
              <a:ext uri="{FF2B5EF4-FFF2-40B4-BE49-F238E27FC236}">
                <a16:creationId xmlns:a16="http://schemas.microsoft.com/office/drawing/2014/main" id="{6F2935AE-B0D3-48DE-B965-FF6476B00E98}"/>
              </a:ext>
            </a:extLst>
          </p:cNvPr>
          <p:cNvSpPr/>
          <p:nvPr/>
        </p:nvSpPr>
        <p:spPr bwMode="auto">
          <a:xfrm>
            <a:off x="8894762" y="3871693"/>
            <a:ext cx="3297238" cy="11887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1600" i="0" u="none" strike="noStrike" kern="0" cap="none" spc="0" normalizeH="0" baseline="0" noProof="0" dirty="0">
                <a:ln>
                  <a:noFill/>
                </a:ln>
                <a:effectLst/>
                <a:uLnTx/>
                <a:uFillTx/>
                <a:latin typeface="Segoe UI Semibold" panose="020B0702040204020203" pitchFamily="34" charset="0"/>
                <a:ea typeface="Segoe UI" charset="0"/>
                <a:cs typeface="Segoe UI Semibold" panose="020B0702040204020203" pitchFamily="34" charset="0"/>
              </a:rPr>
              <a:t>Monitor </a:t>
            </a:r>
          </a:p>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1600" i="0" u="none" strike="noStrike" kern="0" cap="none" spc="0" normalizeH="0" baseline="0" noProof="0" dirty="0">
                <a:ln>
                  <a:noFill/>
                </a:ln>
                <a:effectLst/>
                <a:uLnTx/>
                <a:uFillTx/>
                <a:latin typeface="Segoe UI Semibold" panose="020B0702040204020203" pitchFamily="34" charset="0"/>
                <a:ea typeface="Segoe UI" charset="0"/>
                <a:cs typeface="Segoe UI Semibold" panose="020B0702040204020203" pitchFamily="34" charset="0"/>
              </a:rPr>
              <a:t>app health</a:t>
            </a:r>
          </a:p>
        </p:txBody>
      </p:sp>
      <p:grpSp>
        <p:nvGrpSpPr>
          <p:cNvPr id="135" name="Group 134">
            <a:extLst>
              <a:ext uri="{FF2B5EF4-FFF2-40B4-BE49-F238E27FC236}">
                <a16:creationId xmlns:a16="http://schemas.microsoft.com/office/drawing/2014/main" id="{8394472E-9FB5-4A78-849E-7C0D9F3894FA}"/>
              </a:ext>
            </a:extLst>
          </p:cNvPr>
          <p:cNvGrpSpPr/>
          <p:nvPr/>
        </p:nvGrpSpPr>
        <p:grpSpPr>
          <a:xfrm>
            <a:off x="4102773" y="2716849"/>
            <a:ext cx="1581162" cy="1093955"/>
            <a:chOff x="1179884" y="2646323"/>
            <a:chExt cx="2233809" cy="1545500"/>
          </a:xfrm>
        </p:grpSpPr>
        <p:sp>
          <p:nvSpPr>
            <p:cNvPr id="136" name="Freeform: Shape 135">
              <a:extLst>
                <a:ext uri="{FF2B5EF4-FFF2-40B4-BE49-F238E27FC236}">
                  <a16:creationId xmlns:a16="http://schemas.microsoft.com/office/drawing/2014/main" id="{CCF39EFA-EEAB-4C3F-B315-C8534EA4C3EB}"/>
                </a:ext>
              </a:extLst>
            </p:cNvPr>
            <p:cNvSpPr/>
            <p:nvPr/>
          </p:nvSpPr>
          <p:spPr bwMode="auto">
            <a:xfrm>
              <a:off x="1179884" y="2646323"/>
              <a:ext cx="2233809" cy="1232897"/>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285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882" err="1">
                <a:gradFill>
                  <a:gsLst>
                    <a:gs pos="0">
                      <a:srgbClr val="505050"/>
                    </a:gs>
                    <a:gs pos="100000">
                      <a:srgbClr val="505050"/>
                    </a:gs>
                  </a:gsLst>
                </a:gradFill>
                <a:latin typeface="Segoe UI Semilight"/>
              </a:endParaRPr>
            </a:p>
          </p:txBody>
        </p:sp>
        <p:sp>
          <p:nvSpPr>
            <p:cNvPr id="137" name="Shield_EA18">
              <a:extLst>
                <a:ext uri="{FF2B5EF4-FFF2-40B4-BE49-F238E27FC236}">
                  <a16:creationId xmlns:a16="http://schemas.microsoft.com/office/drawing/2014/main" id="{5EA69CD1-2D5C-4036-BCBD-68D9C6D9E722}"/>
                </a:ext>
              </a:extLst>
            </p:cNvPr>
            <p:cNvSpPr>
              <a:spLocks noChangeAspect="1"/>
            </p:cNvSpPr>
            <p:nvPr/>
          </p:nvSpPr>
          <p:spPr bwMode="auto">
            <a:xfrm>
              <a:off x="1810765" y="3169772"/>
              <a:ext cx="959969" cy="102205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bg1"/>
            </a:solidFill>
            <a:ln w="15875" cap="sq">
              <a:no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sp>
          <p:nvSpPr>
            <p:cNvPr id="138" name="Shield_EA18">
              <a:extLst>
                <a:ext uri="{FF2B5EF4-FFF2-40B4-BE49-F238E27FC236}">
                  <a16:creationId xmlns:a16="http://schemas.microsoft.com/office/drawing/2014/main" id="{32A96336-68F6-41B3-9FAC-35E062B51642}"/>
                </a:ext>
              </a:extLst>
            </p:cNvPr>
            <p:cNvSpPr>
              <a:spLocks noChangeAspect="1"/>
            </p:cNvSpPr>
            <p:nvPr/>
          </p:nvSpPr>
          <p:spPr bwMode="auto">
            <a:xfrm>
              <a:off x="1954744" y="3316619"/>
              <a:ext cx="672011" cy="715471"/>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solidFill>
              <a:schemeClr val="bg1"/>
            </a:solidFill>
            <a:ln w="28575" cap="sq">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gradFill>
                <a:latin typeface="Segoe UI Semilight"/>
              </a:endParaRPr>
            </a:p>
          </p:txBody>
        </p:sp>
      </p:grpSp>
      <p:sp>
        <p:nvSpPr>
          <p:cNvPr id="139" name="Rectangle 138">
            <a:extLst>
              <a:ext uri="{FF2B5EF4-FFF2-40B4-BE49-F238E27FC236}">
                <a16:creationId xmlns:a16="http://schemas.microsoft.com/office/drawing/2014/main" id="{5545B8D0-6042-4216-B382-CBF3E9FA5AFF}"/>
              </a:ext>
            </a:extLst>
          </p:cNvPr>
          <p:cNvSpPr/>
          <p:nvPr/>
        </p:nvSpPr>
        <p:spPr bwMode="auto">
          <a:xfrm>
            <a:off x="3311341" y="3858518"/>
            <a:ext cx="3164026" cy="11887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a:ln>
                  <a:noFill/>
                </a:ln>
                <a:effectLst/>
                <a:uLnTx/>
                <a:uFillTx/>
                <a:latin typeface="Segoe UI Semibold" panose="020B0702040204020203" pitchFamily="34" charset="0"/>
                <a:ea typeface="Segoe UI" charset="0"/>
                <a:cs typeface="Segoe UI Semibold" panose="020B0702040204020203" pitchFamily="34" charset="0"/>
              </a:rPr>
              <a:t>Secure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i="0" u="none" strike="noStrike" kern="0" cap="none" spc="0" normalizeH="0" baseline="0" noProof="0" dirty="0">
                <a:ln>
                  <a:noFill/>
                </a:ln>
                <a:effectLst/>
                <a:uLnTx/>
                <a:uFillTx/>
                <a:latin typeface="Segoe UI Semibold" panose="020B0702040204020203" pitchFamily="34" charset="0"/>
                <a:ea typeface="Segoe UI" charset="0"/>
                <a:cs typeface="Segoe UI Semibold" panose="020B0702040204020203" pitchFamily="34" charset="0"/>
              </a:rPr>
              <a:t>your resources</a:t>
            </a:r>
          </a:p>
        </p:txBody>
      </p:sp>
      <p:grpSp>
        <p:nvGrpSpPr>
          <p:cNvPr id="140" name="Group 139">
            <a:extLst>
              <a:ext uri="{FF2B5EF4-FFF2-40B4-BE49-F238E27FC236}">
                <a16:creationId xmlns:a16="http://schemas.microsoft.com/office/drawing/2014/main" id="{A2C3BB32-33A5-41B7-8A69-1C8BF777B130}"/>
              </a:ext>
            </a:extLst>
          </p:cNvPr>
          <p:cNvGrpSpPr/>
          <p:nvPr/>
        </p:nvGrpSpPr>
        <p:grpSpPr>
          <a:xfrm>
            <a:off x="6990250" y="2667927"/>
            <a:ext cx="1581162" cy="872684"/>
            <a:chOff x="4927708" y="2646323"/>
            <a:chExt cx="2233809" cy="1232897"/>
          </a:xfrm>
        </p:grpSpPr>
        <p:sp>
          <p:nvSpPr>
            <p:cNvPr id="141" name="Freeform: Shape 140">
              <a:extLst>
                <a:ext uri="{FF2B5EF4-FFF2-40B4-BE49-F238E27FC236}">
                  <a16:creationId xmlns:a16="http://schemas.microsoft.com/office/drawing/2014/main" id="{F75359C8-4FDF-47DF-8C72-1C16C36B1C38}"/>
                </a:ext>
              </a:extLst>
            </p:cNvPr>
            <p:cNvSpPr/>
            <p:nvPr/>
          </p:nvSpPr>
          <p:spPr bwMode="auto">
            <a:xfrm>
              <a:off x="4927708" y="2646323"/>
              <a:ext cx="2233809" cy="1232897"/>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285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882" err="1">
                <a:gradFill>
                  <a:gsLst>
                    <a:gs pos="0">
                      <a:srgbClr val="505050"/>
                    </a:gs>
                    <a:gs pos="100000">
                      <a:srgbClr val="505050"/>
                    </a:gs>
                  </a:gsLst>
                </a:gradFill>
                <a:latin typeface="Segoe UI Semilight"/>
              </a:endParaRPr>
            </a:p>
          </p:txBody>
        </p:sp>
        <p:grpSp>
          <p:nvGrpSpPr>
            <p:cNvPr id="142" name="Group 141">
              <a:extLst>
                <a:ext uri="{FF2B5EF4-FFF2-40B4-BE49-F238E27FC236}">
                  <a16:creationId xmlns:a16="http://schemas.microsoft.com/office/drawing/2014/main" id="{70F65234-7E09-4E67-A6EE-40165ADD7D68}"/>
                </a:ext>
              </a:extLst>
            </p:cNvPr>
            <p:cNvGrpSpPr/>
            <p:nvPr/>
          </p:nvGrpSpPr>
          <p:grpSpPr>
            <a:xfrm>
              <a:off x="5763701" y="3125818"/>
              <a:ext cx="561822" cy="524470"/>
              <a:chOff x="9316486" y="4818770"/>
              <a:chExt cx="561822" cy="524470"/>
            </a:xfrm>
          </p:grpSpPr>
          <p:sp>
            <p:nvSpPr>
              <p:cNvPr id="143" name="Freeform 374">
                <a:extLst>
                  <a:ext uri="{FF2B5EF4-FFF2-40B4-BE49-F238E27FC236}">
                    <a16:creationId xmlns:a16="http://schemas.microsoft.com/office/drawing/2014/main" id="{CB4E1B95-6F1D-43C3-9D40-AB11327A7A50}"/>
                  </a:ext>
                </a:extLst>
              </p:cNvPr>
              <p:cNvSpPr>
                <a:spLocks/>
              </p:cNvSpPr>
              <p:nvPr/>
            </p:nvSpPr>
            <p:spPr bwMode="auto">
              <a:xfrm>
                <a:off x="9332049" y="4818770"/>
                <a:ext cx="54470" cy="136954"/>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sp>
            <p:nvSpPr>
              <p:cNvPr id="144" name="Freeform 375">
                <a:extLst>
                  <a:ext uri="{FF2B5EF4-FFF2-40B4-BE49-F238E27FC236}">
                    <a16:creationId xmlns:a16="http://schemas.microsoft.com/office/drawing/2014/main" id="{2474EAB0-A3E9-496A-AFA6-18ABF8B739CB}"/>
                  </a:ext>
                </a:extLst>
              </p:cNvPr>
              <p:cNvSpPr>
                <a:spLocks noEditPoints="1"/>
              </p:cNvSpPr>
              <p:nvPr/>
            </p:nvSpPr>
            <p:spPr bwMode="auto">
              <a:xfrm>
                <a:off x="9436320" y="4818770"/>
                <a:ext cx="96490" cy="140066"/>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7 h 45"/>
                  <a:gd name="T16" fmla="*/ 9 w 31"/>
                  <a:gd name="T17" fmla="*/ 23 h 45"/>
                  <a:gd name="T18" fmla="*/ 15 w 31"/>
                  <a:gd name="T19" fmla="*/ 37 h 45"/>
                  <a:gd name="T20" fmla="*/ 21 w 31"/>
                  <a:gd name="T21" fmla="*/ 22 h 45"/>
                  <a:gd name="T22" fmla="*/ 16 w 31"/>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7"/>
                      <a:pt x="31" y="22"/>
                    </a:cubicBezTo>
                    <a:cubicBezTo>
                      <a:pt x="31" y="29"/>
                      <a:pt x="30" y="35"/>
                      <a:pt x="27" y="39"/>
                    </a:cubicBezTo>
                    <a:cubicBezTo>
                      <a:pt x="24" y="43"/>
                      <a:pt x="20" y="45"/>
                      <a:pt x="15" y="45"/>
                    </a:cubicBezTo>
                    <a:close/>
                    <a:moveTo>
                      <a:pt x="16" y="7"/>
                    </a:moveTo>
                    <a:cubicBezTo>
                      <a:pt x="11" y="7"/>
                      <a:pt x="9" y="12"/>
                      <a:pt x="9" y="23"/>
                    </a:cubicBezTo>
                    <a:cubicBezTo>
                      <a:pt x="9" y="33"/>
                      <a:pt x="11" y="37"/>
                      <a:pt x="15" y="37"/>
                    </a:cubicBezTo>
                    <a:cubicBezTo>
                      <a:pt x="19" y="37"/>
                      <a:pt x="21" y="32"/>
                      <a:pt x="21" y="22"/>
                    </a:cubicBezTo>
                    <a:cubicBezTo>
                      <a:pt x="21" y="12"/>
                      <a:pt x="19"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sp>
            <p:nvSpPr>
              <p:cNvPr id="145" name="Freeform 376">
                <a:extLst>
                  <a:ext uri="{FF2B5EF4-FFF2-40B4-BE49-F238E27FC236}">
                    <a16:creationId xmlns:a16="http://schemas.microsoft.com/office/drawing/2014/main" id="{98338540-B083-4FFE-8708-10F46DED64B7}"/>
                  </a:ext>
                </a:extLst>
              </p:cNvPr>
              <p:cNvSpPr>
                <a:spLocks/>
              </p:cNvSpPr>
              <p:nvPr/>
            </p:nvSpPr>
            <p:spPr bwMode="auto">
              <a:xfrm>
                <a:off x="9560824" y="4818770"/>
                <a:ext cx="56027" cy="136954"/>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sp>
            <p:nvSpPr>
              <p:cNvPr id="146" name="Freeform 377">
                <a:extLst>
                  <a:ext uri="{FF2B5EF4-FFF2-40B4-BE49-F238E27FC236}">
                    <a16:creationId xmlns:a16="http://schemas.microsoft.com/office/drawing/2014/main" id="{A78B92B2-BD8C-46A9-9A08-B9F8B2449012}"/>
                  </a:ext>
                </a:extLst>
              </p:cNvPr>
              <p:cNvSpPr>
                <a:spLocks noEditPoints="1"/>
              </p:cNvSpPr>
              <p:nvPr/>
            </p:nvSpPr>
            <p:spPr bwMode="auto">
              <a:xfrm>
                <a:off x="9316486" y="5011750"/>
                <a:ext cx="98047" cy="13851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sp>
            <p:nvSpPr>
              <p:cNvPr id="147" name="Freeform 378">
                <a:extLst>
                  <a:ext uri="{FF2B5EF4-FFF2-40B4-BE49-F238E27FC236}">
                    <a16:creationId xmlns:a16="http://schemas.microsoft.com/office/drawing/2014/main" id="{8BBEDA2D-3183-46C1-9800-3DBEE52F9B81}"/>
                  </a:ext>
                </a:extLst>
              </p:cNvPr>
              <p:cNvSpPr>
                <a:spLocks/>
              </p:cNvSpPr>
              <p:nvPr/>
            </p:nvSpPr>
            <p:spPr bwMode="auto">
              <a:xfrm>
                <a:off x="9448771" y="5011750"/>
                <a:ext cx="59139" cy="135397"/>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sp>
            <p:nvSpPr>
              <p:cNvPr id="148" name="Freeform 379">
                <a:extLst>
                  <a:ext uri="{FF2B5EF4-FFF2-40B4-BE49-F238E27FC236}">
                    <a16:creationId xmlns:a16="http://schemas.microsoft.com/office/drawing/2014/main" id="{35B9D179-996C-4FB8-A452-737EC6B3D0BD}"/>
                  </a:ext>
                </a:extLst>
              </p:cNvPr>
              <p:cNvSpPr>
                <a:spLocks noEditPoints="1"/>
              </p:cNvSpPr>
              <p:nvPr/>
            </p:nvSpPr>
            <p:spPr bwMode="auto">
              <a:xfrm>
                <a:off x="9545261" y="5011750"/>
                <a:ext cx="99603" cy="13851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sp>
            <p:nvSpPr>
              <p:cNvPr id="149" name="Freeform 383">
                <a:extLst>
                  <a:ext uri="{FF2B5EF4-FFF2-40B4-BE49-F238E27FC236}">
                    <a16:creationId xmlns:a16="http://schemas.microsoft.com/office/drawing/2014/main" id="{A1CE2F3B-5E8C-46D8-8EAD-B90B351507EF}"/>
                  </a:ext>
                </a:extLst>
              </p:cNvPr>
              <p:cNvSpPr>
                <a:spLocks noEditPoints="1"/>
              </p:cNvSpPr>
              <p:nvPr/>
            </p:nvSpPr>
            <p:spPr bwMode="auto">
              <a:xfrm>
                <a:off x="9316486" y="5203174"/>
                <a:ext cx="98047" cy="140066"/>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sp>
            <p:nvSpPr>
              <p:cNvPr id="150" name="Freeform 384">
                <a:extLst>
                  <a:ext uri="{FF2B5EF4-FFF2-40B4-BE49-F238E27FC236}">
                    <a16:creationId xmlns:a16="http://schemas.microsoft.com/office/drawing/2014/main" id="{5F903318-0E12-4DFC-B78B-327ACBE1B157}"/>
                  </a:ext>
                </a:extLst>
              </p:cNvPr>
              <p:cNvSpPr>
                <a:spLocks noEditPoints="1"/>
              </p:cNvSpPr>
              <p:nvPr/>
            </p:nvSpPr>
            <p:spPr bwMode="auto">
              <a:xfrm>
                <a:off x="9436320" y="5203174"/>
                <a:ext cx="96490" cy="140066"/>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7 h 45"/>
                  <a:gd name="T16" fmla="*/ 9 w 31"/>
                  <a:gd name="T17" fmla="*/ 23 h 45"/>
                  <a:gd name="T18" fmla="*/ 15 w 31"/>
                  <a:gd name="T19" fmla="*/ 38 h 45"/>
                  <a:gd name="T20" fmla="*/ 21 w 31"/>
                  <a:gd name="T21" fmla="*/ 22 h 45"/>
                  <a:gd name="T22" fmla="*/ 16 w 31"/>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7"/>
                      <a:pt x="31" y="22"/>
                    </a:cubicBezTo>
                    <a:cubicBezTo>
                      <a:pt x="31" y="29"/>
                      <a:pt x="30" y="35"/>
                      <a:pt x="27" y="39"/>
                    </a:cubicBezTo>
                    <a:cubicBezTo>
                      <a:pt x="24" y="43"/>
                      <a:pt x="20" y="45"/>
                      <a:pt x="15" y="45"/>
                    </a:cubicBezTo>
                    <a:close/>
                    <a:moveTo>
                      <a:pt x="16" y="7"/>
                    </a:moveTo>
                    <a:cubicBezTo>
                      <a:pt x="11" y="7"/>
                      <a:pt x="9" y="12"/>
                      <a:pt x="9" y="23"/>
                    </a:cubicBezTo>
                    <a:cubicBezTo>
                      <a:pt x="9" y="33"/>
                      <a:pt x="11" y="38"/>
                      <a:pt x="15" y="38"/>
                    </a:cubicBezTo>
                    <a:cubicBezTo>
                      <a:pt x="19" y="38"/>
                      <a:pt x="21" y="33"/>
                      <a:pt x="21" y="22"/>
                    </a:cubicBezTo>
                    <a:cubicBezTo>
                      <a:pt x="21" y="12"/>
                      <a:pt x="19"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sp>
            <p:nvSpPr>
              <p:cNvPr id="151" name="Freeform 385">
                <a:extLst>
                  <a:ext uri="{FF2B5EF4-FFF2-40B4-BE49-F238E27FC236}">
                    <a16:creationId xmlns:a16="http://schemas.microsoft.com/office/drawing/2014/main" id="{76DD748E-7993-41E8-AF57-AFB84FD297CC}"/>
                  </a:ext>
                </a:extLst>
              </p:cNvPr>
              <p:cNvSpPr>
                <a:spLocks/>
              </p:cNvSpPr>
              <p:nvPr/>
            </p:nvSpPr>
            <p:spPr bwMode="auto">
              <a:xfrm>
                <a:off x="9560824" y="5203174"/>
                <a:ext cx="56027" cy="136954"/>
              </a:xfrm>
              <a:custGeom>
                <a:avLst/>
                <a:gdLst>
                  <a:gd name="T0" fmla="*/ 18 w 18"/>
                  <a:gd name="T1" fmla="*/ 0 h 44"/>
                  <a:gd name="T2" fmla="*/ 18 w 18"/>
                  <a:gd name="T3" fmla="*/ 44 h 44"/>
                  <a:gd name="T4" fmla="*/ 9 w 18"/>
                  <a:gd name="T5" fmla="*/ 44 h 44"/>
                  <a:gd name="T6" fmla="*/ 9 w 18"/>
                  <a:gd name="T7" fmla="*/ 11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1"/>
                      <a:pt x="9" y="11"/>
                      <a:pt x="9" y="11"/>
                    </a:cubicBezTo>
                    <a:cubicBezTo>
                      <a:pt x="8" y="11"/>
                      <a:pt x="8" y="11"/>
                      <a:pt x="7" y="12"/>
                    </a:cubicBezTo>
                    <a:cubicBezTo>
                      <a:pt x="6" y="12"/>
                      <a:pt x="6" y="13"/>
                      <a:pt x="5" y="13"/>
                    </a:cubicBezTo>
                    <a:cubicBezTo>
                      <a:pt x="4" y="13"/>
                      <a:pt x="3" y="14"/>
                      <a:pt x="2" y="14"/>
                    </a:cubicBezTo>
                    <a:cubicBezTo>
                      <a:pt x="1" y="14"/>
                      <a:pt x="0" y="14"/>
                      <a:pt x="0" y="14"/>
                    </a:cubicBezTo>
                    <a:cubicBezTo>
                      <a:pt x="0" y="6"/>
                      <a:pt x="0" y="6"/>
                      <a:pt x="0" y="6"/>
                    </a:cubicBezTo>
                    <a:cubicBezTo>
                      <a:pt x="2" y="6"/>
                      <a:pt x="4" y="5"/>
                      <a:pt x="7" y="3"/>
                    </a:cubicBezTo>
                    <a:cubicBezTo>
                      <a:pt x="9" y="2"/>
                      <a:pt x="11" y="1"/>
                      <a:pt x="13" y="0"/>
                    </a:cubicBezTo>
                    <a:lnTo>
                      <a:pt x="1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sp>
            <p:nvSpPr>
              <p:cNvPr id="152" name="Freeform 387">
                <a:extLst>
                  <a:ext uri="{FF2B5EF4-FFF2-40B4-BE49-F238E27FC236}">
                    <a16:creationId xmlns:a16="http://schemas.microsoft.com/office/drawing/2014/main" id="{FA267465-5026-489A-ACEB-CD26EA638D34}"/>
                  </a:ext>
                </a:extLst>
              </p:cNvPr>
              <p:cNvSpPr>
                <a:spLocks/>
              </p:cNvSpPr>
              <p:nvPr/>
            </p:nvSpPr>
            <p:spPr bwMode="auto">
              <a:xfrm>
                <a:off x="9794268" y="4818770"/>
                <a:ext cx="59139" cy="136954"/>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6" y="12"/>
                      <a:pt x="6" y="13"/>
                      <a:pt x="5" y="13"/>
                    </a:cubicBezTo>
                    <a:cubicBezTo>
                      <a:pt x="4" y="13"/>
                      <a:pt x="3" y="13"/>
                      <a:pt x="2"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sp>
            <p:nvSpPr>
              <p:cNvPr id="153" name="Freeform 388">
                <a:extLst>
                  <a:ext uri="{FF2B5EF4-FFF2-40B4-BE49-F238E27FC236}">
                    <a16:creationId xmlns:a16="http://schemas.microsoft.com/office/drawing/2014/main" id="{C65231BB-DEDA-427A-B738-CEB492424B6D}"/>
                  </a:ext>
                </a:extLst>
              </p:cNvPr>
              <p:cNvSpPr>
                <a:spLocks noEditPoints="1"/>
              </p:cNvSpPr>
              <p:nvPr/>
            </p:nvSpPr>
            <p:spPr bwMode="auto">
              <a:xfrm>
                <a:off x="9778705" y="5011750"/>
                <a:ext cx="99603" cy="13851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sp>
            <p:nvSpPr>
              <p:cNvPr id="154" name="Freeform 389">
                <a:extLst>
                  <a:ext uri="{FF2B5EF4-FFF2-40B4-BE49-F238E27FC236}">
                    <a16:creationId xmlns:a16="http://schemas.microsoft.com/office/drawing/2014/main" id="{DD8461DF-DB61-4F7F-B98F-04F0303D76FC}"/>
                  </a:ext>
                </a:extLst>
              </p:cNvPr>
              <p:cNvSpPr>
                <a:spLocks noEditPoints="1"/>
              </p:cNvSpPr>
              <p:nvPr/>
            </p:nvSpPr>
            <p:spPr bwMode="auto">
              <a:xfrm>
                <a:off x="9778705" y="5203174"/>
                <a:ext cx="99603" cy="140066"/>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sp>
            <p:nvSpPr>
              <p:cNvPr id="155" name="Freeform 392">
                <a:extLst>
                  <a:ext uri="{FF2B5EF4-FFF2-40B4-BE49-F238E27FC236}">
                    <a16:creationId xmlns:a16="http://schemas.microsoft.com/office/drawing/2014/main" id="{03D32918-FF3C-4B7B-BBB1-399F617AFC11}"/>
                  </a:ext>
                </a:extLst>
              </p:cNvPr>
              <p:cNvSpPr>
                <a:spLocks noEditPoints="1"/>
              </p:cNvSpPr>
              <p:nvPr/>
            </p:nvSpPr>
            <p:spPr bwMode="auto">
              <a:xfrm>
                <a:off x="9660427" y="4818770"/>
                <a:ext cx="99603" cy="140066"/>
              </a:xfrm>
              <a:custGeom>
                <a:avLst/>
                <a:gdLst>
                  <a:gd name="T0" fmla="*/ 16 w 32"/>
                  <a:gd name="T1" fmla="*/ 45 h 45"/>
                  <a:gd name="T2" fmla="*/ 0 w 32"/>
                  <a:gd name="T3" fmla="*/ 23 h 45"/>
                  <a:gd name="T4" fmla="*/ 4 w 32"/>
                  <a:gd name="T5" fmla="*/ 6 h 45"/>
                  <a:gd name="T6" fmla="*/ 16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6"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sp>
            <p:nvSpPr>
              <p:cNvPr id="156" name="Freeform 393">
                <a:extLst>
                  <a:ext uri="{FF2B5EF4-FFF2-40B4-BE49-F238E27FC236}">
                    <a16:creationId xmlns:a16="http://schemas.microsoft.com/office/drawing/2014/main" id="{198C282C-5C86-46F1-A324-01307E3F7361}"/>
                  </a:ext>
                </a:extLst>
              </p:cNvPr>
              <p:cNvSpPr>
                <a:spLocks/>
              </p:cNvSpPr>
              <p:nvPr/>
            </p:nvSpPr>
            <p:spPr bwMode="auto">
              <a:xfrm>
                <a:off x="9672877" y="5011750"/>
                <a:ext cx="59139" cy="135397"/>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sp>
            <p:nvSpPr>
              <p:cNvPr id="157" name="Freeform 395">
                <a:extLst>
                  <a:ext uri="{FF2B5EF4-FFF2-40B4-BE49-F238E27FC236}">
                    <a16:creationId xmlns:a16="http://schemas.microsoft.com/office/drawing/2014/main" id="{713D8EEA-44A4-4D6D-BDE8-81DBCAF4DC38}"/>
                  </a:ext>
                </a:extLst>
              </p:cNvPr>
              <p:cNvSpPr>
                <a:spLocks noEditPoints="1"/>
              </p:cNvSpPr>
              <p:nvPr/>
            </p:nvSpPr>
            <p:spPr bwMode="auto">
              <a:xfrm>
                <a:off x="9660427" y="5203174"/>
                <a:ext cx="99603" cy="140066"/>
              </a:xfrm>
              <a:custGeom>
                <a:avLst/>
                <a:gdLst>
                  <a:gd name="T0" fmla="*/ 16 w 32"/>
                  <a:gd name="T1" fmla="*/ 45 h 45"/>
                  <a:gd name="T2" fmla="*/ 0 w 32"/>
                  <a:gd name="T3" fmla="*/ 23 h 45"/>
                  <a:gd name="T4" fmla="*/ 4 w 32"/>
                  <a:gd name="T5" fmla="*/ 6 h 45"/>
                  <a:gd name="T6" fmla="*/ 16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6"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14"/>
                <a:endParaRPr lang="en-US">
                  <a:solidFill>
                    <a:srgbClr val="000000"/>
                  </a:solidFill>
                </a:endParaRPr>
              </a:p>
            </p:txBody>
          </p:sp>
        </p:grpSp>
      </p:grpSp>
      <p:sp>
        <p:nvSpPr>
          <p:cNvPr id="158" name="Rectangle 157">
            <a:extLst>
              <a:ext uri="{FF2B5EF4-FFF2-40B4-BE49-F238E27FC236}">
                <a16:creationId xmlns:a16="http://schemas.microsoft.com/office/drawing/2014/main" id="{1903F2BD-211A-49F4-A673-A1B961EBCD2E}"/>
              </a:ext>
            </a:extLst>
          </p:cNvPr>
          <p:cNvSpPr/>
          <p:nvPr/>
        </p:nvSpPr>
        <p:spPr bwMode="auto">
          <a:xfrm>
            <a:off x="6202914" y="3874224"/>
            <a:ext cx="3155834" cy="11887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1600" i="0" u="none" strike="noStrike" kern="0" cap="none" spc="0" normalizeH="0" baseline="0" noProof="0" dirty="0">
                <a:ln>
                  <a:noFill/>
                </a:ln>
                <a:effectLst/>
                <a:uLnTx/>
                <a:uFillTx/>
                <a:latin typeface="Segoe UI Semibold" panose="020B0702040204020203" pitchFamily="34" charset="0"/>
                <a:ea typeface="Segoe UI" charset="0"/>
                <a:cs typeface="Segoe UI Semibold" panose="020B0702040204020203" pitchFamily="34" charset="0"/>
              </a:rPr>
              <a:t>Protect </a:t>
            </a:r>
          </a:p>
          <a:p>
            <a:pPr marL="0" marR="0" lvl="0" indent="0" algn="ctr" defTabSz="932114" eaLnBrk="1" fontAlgn="base" latinLnBrk="0" hangingPunct="1">
              <a:lnSpc>
                <a:spcPct val="100000"/>
              </a:lnSpc>
              <a:spcBef>
                <a:spcPct val="0"/>
              </a:spcBef>
              <a:spcAft>
                <a:spcPct val="0"/>
              </a:spcAft>
              <a:buClrTx/>
              <a:buSzTx/>
              <a:buFontTx/>
              <a:buNone/>
              <a:tabLst/>
              <a:defRPr/>
            </a:pPr>
            <a:r>
              <a:rPr kumimoji="0" lang="en-US" sz="1600" i="0" u="none" strike="noStrike" kern="0" cap="none" spc="0" normalizeH="0" baseline="0" noProof="0" dirty="0">
                <a:ln>
                  <a:noFill/>
                </a:ln>
                <a:effectLst/>
                <a:uLnTx/>
                <a:uFillTx/>
                <a:latin typeface="Segoe UI Semibold" panose="020B0702040204020203" pitchFamily="34" charset="0"/>
                <a:ea typeface="Segoe UI" charset="0"/>
                <a:cs typeface="Segoe UI Semibold" panose="020B0702040204020203" pitchFamily="34" charset="0"/>
              </a:rPr>
              <a:t>your data</a:t>
            </a:r>
          </a:p>
        </p:txBody>
      </p:sp>
      <p:sp>
        <p:nvSpPr>
          <p:cNvPr id="160" name="TextBox 159">
            <a:extLst>
              <a:ext uri="{FF2B5EF4-FFF2-40B4-BE49-F238E27FC236}">
                <a16:creationId xmlns:a16="http://schemas.microsoft.com/office/drawing/2014/main" id="{6FD4C69C-ED09-4012-B263-6DD7057B54AF}"/>
              </a:ext>
            </a:extLst>
          </p:cNvPr>
          <p:cNvSpPr txBox="1"/>
          <p:nvPr/>
        </p:nvSpPr>
        <p:spPr>
          <a:xfrm>
            <a:off x="7057941" y="5406871"/>
            <a:ext cx="1445780" cy="510909"/>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chemeClr val="accent1"/>
                </a:solidFill>
                <a:effectLst/>
                <a:uLnTx/>
                <a:uFillTx/>
                <a:latin typeface="Segoe UI" panose="020B0502040204020203" pitchFamily="34" charset="0"/>
                <a:ea typeface="Segoe UI" panose="020B0502040204020203" pitchFamily="34" charset="0"/>
                <a:cs typeface="Segoe UI" panose="020B0502040204020203" pitchFamily="34" charset="0"/>
              </a:rPr>
              <a:t>Azure Backup</a:t>
            </a:r>
          </a:p>
        </p:txBody>
      </p:sp>
      <p:sp>
        <p:nvSpPr>
          <p:cNvPr id="161" name="TextBox 160">
            <a:extLst>
              <a:ext uri="{FF2B5EF4-FFF2-40B4-BE49-F238E27FC236}">
                <a16:creationId xmlns:a16="http://schemas.microsoft.com/office/drawing/2014/main" id="{6F356F89-FD3E-4C1E-9DF8-BDF07416738A}"/>
              </a:ext>
            </a:extLst>
          </p:cNvPr>
          <p:cNvSpPr txBox="1"/>
          <p:nvPr/>
        </p:nvSpPr>
        <p:spPr>
          <a:xfrm>
            <a:off x="3856981" y="5406871"/>
            <a:ext cx="2072747" cy="510909"/>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chemeClr val="accent1"/>
                </a:solidFill>
                <a:effectLst/>
                <a:uLnTx/>
                <a:uFillTx/>
                <a:latin typeface="Segoe UI" panose="020B0502040204020203" pitchFamily="34" charset="0"/>
                <a:ea typeface="Segoe UI" panose="020B0502040204020203" pitchFamily="34" charset="0"/>
                <a:cs typeface="Segoe UI" panose="020B0502040204020203" pitchFamily="34" charset="0"/>
              </a:rPr>
              <a:t>Azure Security Center</a:t>
            </a:r>
          </a:p>
        </p:txBody>
      </p:sp>
      <p:sp>
        <p:nvSpPr>
          <p:cNvPr id="162" name="TextBox 161">
            <a:extLst>
              <a:ext uri="{FF2B5EF4-FFF2-40B4-BE49-F238E27FC236}">
                <a16:creationId xmlns:a16="http://schemas.microsoft.com/office/drawing/2014/main" id="{0047B375-8285-4C41-BF61-924905DB0FB9}"/>
              </a:ext>
            </a:extLst>
          </p:cNvPr>
          <p:cNvSpPr txBox="1"/>
          <p:nvPr/>
        </p:nvSpPr>
        <p:spPr>
          <a:xfrm>
            <a:off x="9582990" y="5406871"/>
            <a:ext cx="1920782" cy="510909"/>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dirty="0">
                <a:ln>
                  <a:noFill/>
                </a:ln>
                <a:solidFill>
                  <a:schemeClr val="accent1"/>
                </a:solidFill>
                <a:effectLst/>
                <a:uLnTx/>
                <a:uFillTx/>
                <a:latin typeface="Segoe UI" panose="020B0502040204020203" pitchFamily="34" charset="0"/>
                <a:ea typeface="Segoe UI" panose="020B0502040204020203" pitchFamily="34" charset="0"/>
                <a:cs typeface="Segoe UI" panose="020B0502040204020203" pitchFamily="34" charset="0"/>
              </a:rPr>
              <a:t>Azure Log Analytics</a:t>
            </a:r>
          </a:p>
        </p:txBody>
      </p:sp>
      <p:sp>
        <p:nvSpPr>
          <p:cNvPr id="55" name="Rectangle 54">
            <a:extLst>
              <a:ext uri="{FF2B5EF4-FFF2-40B4-BE49-F238E27FC236}">
                <a16:creationId xmlns:a16="http://schemas.microsoft.com/office/drawing/2014/main" id="{6C81271B-6925-4F66-A55F-AFAF002BF055}"/>
              </a:ext>
            </a:extLst>
          </p:cNvPr>
          <p:cNvSpPr/>
          <p:nvPr/>
        </p:nvSpPr>
        <p:spPr bwMode="auto">
          <a:xfrm>
            <a:off x="0" y="0"/>
            <a:ext cx="3429974"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73B0AEE9-AE43-491E-8E78-7E4DF8BE37AF}"/>
              </a:ext>
            </a:extLst>
          </p:cNvPr>
          <p:cNvGrpSpPr/>
          <p:nvPr/>
        </p:nvGrpSpPr>
        <p:grpSpPr>
          <a:xfrm>
            <a:off x="1360856" y="958806"/>
            <a:ext cx="2196979" cy="855156"/>
            <a:chOff x="1166446" y="1367437"/>
            <a:chExt cx="2645980" cy="855156"/>
          </a:xfrm>
        </p:grpSpPr>
        <p:sp>
          <p:nvSpPr>
            <p:cNvPr id="57" name="TextBox 56">
              <a:extLst>
                <a:ext uri="{FF2B5EF4-FFF2-40B4-BE49-F238E27FC236}">
                  <a16:creationId xmlns:a16="http://schemas.microsoft.com/office/drawing/2014/main" id="{6DD2B26D-8FC5-43E7-8794-D0BDF7218ADD}"/>
                </a:ext>
              </a:extLst>
            </p:cNvPr>
            <p:cNvSpPr txBox="1"/>
            <p:nvPr/>
          </p:nvSpPr>
          <p:spPr>
            <a:xfrm>
              <a:off x="1278738" y="1367437"/>
              <a:ext cx="2533688"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Infrastructure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for all workloads</a:t>
              </a:r>
            </a:p>
          </p:txBody>
        </p:sp>
        <p:cxnSp>
          <p:nvCxnSpPr>
            <p:cNvPr id="58" name="Straight Connector 57">
              <a:extLst>
                <a:ext uri="{FF2B5EF4-FFF2-40B4-BE49-F238E27FC236}">
                  <a16:creationId xmlns:a16="http://schemas.microsoft.com/office/drawing/2014/main" id="{ECBE3CDC-35BB-4BAE-ABF0-0D87D973E242}"/>
                </a:ext>
              </a:extLst>
            </p:cNvPr>
            <p:cNvCxnSpPr/>
            <p:nvPr/>
          </p:nvCxnSpPr>
          <p:spPr>
            <a:xfrm>
              <a:off x="1166446" y="162198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E31DE59F-EB09-4E80-A84C-9F86AEC71EB2}"/>
              </a:ext>
            </a:extLst>
          </p:cNvPr>
          <p:cNvGrpSpPr/>
          <p:nvPr/>
        </p:nvGrpSpPr>
        <p:grpSpPr>
          <a:xfrm>
            <a:off x="1360856" y="3793801"/>
            <a:ext cx="2058724" cy="849463"/>
            <a:chOff x="1166446" y="2981817"/>
            <a:chExt cx="2058724" cy="849463"/>
          </a:xfrm>
        </p:grpSpPr>
        <p:sp>
          <p:nvSpPr>
            <p:cNvPr id="77" name="TextBox 76">
              <a:extLst>
                <a:ext uri="{FF2B5EF4-FFF2-40B4-BE49-F238E27FC236}">
                  <a16:creationId xmlns:a16="http://schemas.microsoft.com/office/drawing/2014/main" id="{2331A58F-2B74-4FE3-814C-6E68765A32F8}"/>
                </a:ext>
              </a:extLst>
            </p:cNvPr>
            <p:cNvSpPr txBox="1"/>
            <p:nvPr/>
          </p:nvSpPr>
          <p:spPr>
            <a:xfrm>
              <a:off x="1279366" y="2981817"/>
              <a:ext cx="1945804"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Secure &amp;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well managed</a:t>
              </a:r>
            </a:p>
          </p:txBody>
        </p:sp>
        <p:cxnSp>
          <p:nvCxnSpPr>
            <p:cNvPr id="78" name="Straight Connector 77">
              <a:extLst>
                <a:ext uri="{FF2B5EF4-FFF2-40B4-BE49-F238E27FC236}">
                  <a16:creationId xmlns:a16="http://schemas.microsoft.com/office/drawing/2014/main" id="{0D94F50F-3567-4D6F-8995-E54D8C00E593}"/>
                </a:ext>
              </a:extLst>
            </p:cNvPr>
            <p:cNvCxnSpPr/>
            <p:nvPr/>
          </p:nvCxnSpPr>
          <p:spPr>
            <a:xfrm>
              <a:off x="1166446" y="310624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789881EF-A1C9-4994-93FF-26E89E5E7864}"/>
              </a:ext>
            </a:extLst>
          </p:cNvPr>
          <p:cNvGrpSpPr/>
          <p:nvPr/>
        </p:nvGrpSpPr>
        <p:grpSpPr>
          <a:xfrm>
            <a:off x="1360857" y="5317510"/>
            <a:ext cx="2058724" cy="600609"/>
            <a:chOff x="1166446" y="4420547"/>
            <a:chExt cx="2630499" cy="600609"/>
          </a:xfrm>
        </p:grpSpPr>
        <p:sp>
          <p:nvSpPr>
            <p:cNvPr id="80" name="TextBox 79">
              <a:extLst>
                <a:ext uri="{FF2B5EF4-FFF2-40B4-BE49-F238E27FC236}">
                  <a16:creationId xmlns:a16="http://schemas.microsoft.com/office/drawing/2014/main" id="{6B1E8452-9874-49F4-A668-1B906111BC65}"/>
                </a:ext>
              </a:extLst>
            </p:cNvPr>
            <p:cNvSpPr txBox="1"/>
            <p:nvPr/>
          </p:nvSpPr>
          <p:spPr>
            <a:xfrm>
              <a:off x="1235523" y="4423120"/>
              <a:ext cx="2561422"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Cost effective</a:t>
              </a:r>
            </a:p>
          </p:txBody>
        </p:sp>
        <p:cxnSp>
          <p:nvCxnSpPr>
            <p:cNvPr id="81" name="Straight Connector 80">
              <a:extLst>
                <a:ext uri="{FF2B5EF4-FFF2-40B4-BE49-F238E27FC236}">
                  <a16:creationId xmlns:a16="http://schemas.microsoft.com/office/drawing/2014/main" id="{DD243D5C-C194-4238-8A45-A321C431A345}"/>
                </a:ext>
              </a:extLst>
            </p:cNvPr>
            <p:cNvCxnSpPr/>
            <p:nvPr/>
          </p:nvCxnSpPr>
          <p:spPr>
            <a:xfrm>
              <a:off x="1166446" y="442054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2" name="money_2" title="Icon of a dollar sign with an arrow around it pointing clockwise">
            <a:extLst>
              <a:ext uri="{FF2B5EF4-FFF2-40B4-BE49-F238E27FC236}">
                <a16:creationId xmlns:a16="http://schemas.microsoft.com/office/drawing/2014/main" id="{3B4C317D-4639-4F36-80C8-2BD39A7FF29F}"/>
              </a:ext>
            </a:extLst>
          </p:cNvPr>
          <p:cNvSpPr>
            <a:spLocks noChangeAspect="1" noEditPoints="1"/>
          </p:cNvSpPr>
          <p:nvPr/>
        </p:nvSpPr>
        <p:spPr bwMode="auto">
          <a:xfrm>
            <a:off x="579910" y="5267993"/>
            <a:ext cx="616595" cy="65012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3" name="document_6" title="Icon of a document with a padlock in the lower right corner">
            <a:extLst>
              <a:ext uri="{FF2B5EF4-FFF2-40B4-BE49-F238E27FC236}">
                <a16:creationId xmlns:a16="http://schemas.microsoft.com/office/drawing/2014/main" id="{CE7ABB56-C62C-4F94-B24F-59BB5BAB951A}"/>
              </a:ext>
            </a:extLst>
          </p:cNvPr>
          <p:cNvSpPr>
            <a:spLocks noChangeAspect="1" noEditPoints="1"/>
          </p:cNvSpPr>
          <p:nvPr/>
        </p:nvSpPr>
        <p:spPr bwMode="auto">
          <a:xfrm>
            <a:off x="666014" y="3933995"/>
            <a:ext cx="444387" cy="555484"/>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nvGrpSpPr>
          <p:cNvPr id="84" name="Group 83">
            <a:extLst>
              <a:ext uri="{FF2B5EF4-FFF2-40B4-BE49-F238E27FC236}">
                <a16:creationId xmlns:a16="http://schemas.microsoft.com/office/drawing/2014/main" id="{C43DDAC2-0EFA-46EC-9FE0-ADB14C0717BB}"/>
              </a:ext>
            </a:extLst>
          </p:cNvPr>
          <p:cNvGrpSpPr/>
          <p:nvPr/>
        </p:nvGrpSpPr>
        <p:grpSpPr>
          <a:xfrm>
            <a:off x="505140" y="1226557"/>
            <a:ext cx="766134" cy="600609"/>
            <a:chOff x="4807116" y="2091494"/>
            <a:chExt cx="1435589" cy="1125425"/>
          </a:xfrm>
        </p:grpSpPr>
        <p:sp>
          <p:nvSpPr>
            <p:cNvPr id="85" name="network_3" title="Icon of a server connected to a network">
              <a:extLst>
                <a:ext uri="{FF2B5EF4-FFF2-40B4-BE49-F238E27FC236}">
                  <a16:creationId xmlns:a16="http://schemas.microsoft.com/office/drawing/2014/main" id="{B5B0C0D9-126A-480A-BCBC-C50A25BDA009}"/>
                </a:ext>
              </a:extLst>
            </p:cNvPr>
            <p:cNvSpPr>
              <a:spLocks noChangeAspect="1" noEditPoints="1"/>
            </p:cNvSpPr>
            <p:nvPr/>
          </p:nvSpPr>
          <p:spPr bwMode="auto">
            <a:xfrm>
              <a:off x="4807116" y="20989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86" name="network_3" title="Icon of a server connected to a network">
              <a:extLst>
                <a:ext uri="{FF2B5EF4-FFF2-40B4-BE49-F238E27FC236}">
                  <a16:creationId xmlns:a16="http://schemas.microsoft.com/office/drawing/2014/main" id="{50195643-E95D-4DCE-A861-C3F2F21A8ABE}"/>
                </a:ext>
              </a:extLst>
            </p:cNvPr>
            <p:cNvSpPr>
              <a:spLocks noChangeAspect="1" noEditPoints="1"/>
            </p:cNvSpPr>
            <p:nvPr/>
          </p:nvSpPr>
          <p:spPr bwMode="auto">
            <a:xfrm>
              <a:off x="5658637" y="20914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87" name="network_3" title="Icon of a server connected to a network">
              <a:extLst>
                <a:ext uri="{FF2B5EF4-FFF2-40B4-BE49-F238E27FC236}">
                  <a16:creationId xmlns:a16="http://schemas.microsoft.com/office/drawing/2014/main" id="{7961636D-9688-428E-A833-6F1E7A27B78E}"/>
                </a:ext>
              </a:extLst>
            </p:cNvPr>
            <p:cNvSpPr>
              <a:spLocks noChangeAspect="1" noEditPoints="1"/>
            </p:cNvSpPr>
            <p:nvPr/>
          </p:nvSpPr>
          <p:spPr bwMode="auto">
            <a:xfrm rot="10800000">
              <a:off x="5231943" y="2610813"/>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88" name="Rectangle 87">
            <a:extLst>
              <a:ext uri="{FF2B5EF4-FFF2-40B4-BE49-F238E27FC236}">
                <a16:creationId xmlns:a16="http://schemas.microsoft.com/office/drawing/2014/main" id="{AC307361-8C21-4B29-BEE4-0D4204FC4E8C}"/>
              </a:ext>
            </a:extLst>
          </p:cNvPr>
          <p:cNvSpPr/>
          <p:nvPr/>
        </p:nvSpPr>
        <p:spPr bwMode="auto">
          <a:xfrm>
            <a:off x="7049" y="3647877"/>
            <a:ext cx="3419579" cy="1190924"/>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a:extLst>
              <a:ext uri="{FF2B5EF4-FFF2-40B4-BE49-F238E27FC236}">
                <a16:creationId xmlns:a16="http://schemas.microsoft.com/office/drawing/2014/main" id="{55FAA8A9-B959-4681-8ACF-CEAB34D11B89}"/>
              </a:ext>
            </a:extLst>
          </p:cNvPr>
          <p:cNvGrpSpPr/>
          <p:nvPr/>
        </p:nvGrpSpPr>
        <p:grpSpPr>
          <a:xfrm>
            <a:off x="609953" y="2521467"/>
            <a:ext cx="555510" cy="659041"/>
            <a:chOff x="8531043" y="2315384"/>
            <a:chExt cx="624430" cy="740806"/>
          </a:xfrm>
        </p:grpSpPr>
        <p:sp>
          <p:nvSpPr>
            <p:cNvPr id="61" name="cloud">
              <a:extLst>
                <a:ext uri="{FF2B5EF4-FFF2-40B4-BE49-F238E27FC236}">
                  <a16:creationId xmlns:a16="http://schemas.microsoft.com/office/drawing/2014/main" id="{72BFD26E-B7EA-4B15-9273-E62F4C94391F}"/>
                </a:ext>
              </a:extLst>
            </p:cNvPr>
            <p:cNvSpPr>
              <a:spLocks noChangeAspect="1"/>
            </p:cNvSpPr>
            <p:nvPr/>
          </p:nvSpPr>
          <p:spPr bwMode="auto">
            <a:xfrm>
              <a:off x="8531043" y="2315384"/>
              <a:ext cx="624430" cy="39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chemeClr val="bg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sp>
          <p:nvSpPr>
            <p:cNvPr id="62" name="server">
              <a:extLst>
                <a:ext uri="{FF2B5EF4-FFF2-40B4-BE49-F238E27FC236}">
                  <a16:creationId xmlns:a16="http://schemas.microsoft.com/office/drawing/2014/main" id="{911F0DD5-A25D-4F92-B787-01320800E774}"/>
                </a:ext>
              </a:extLst>
            </p:cNvPr>
            <p:cNvSpPr>
              <a:spLocks noChangeAspect="1" noEditPoints="1"/>
            </p:cNvSpPr>
            <p:nvPr/>
          </p:nvSpPr>
          <p:spPr bwMode="auto">
            <a:xfrm>
              <a:off x="8735923" y="2572791"/>
              <a:ext cx="214670" cy="4833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002050"/>
            </a:solidFill>
            <a:ln w="19050">
              <a:solidFill>
                <a:schemeClr val="bg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grpSp>
      <p:sp>
        <p:nvSpPr>
          <p:cNvPr id="64" name="TextBox 63">
            <a:extLst>
              <a:ext uri="{FF2B5EF4-FFF2-40B4-BE49-F238E27FC236}">
                <a16:creationId xmlns:a16="http://schemas.microsoft.com/office/drawing/2014/main" id="{FD8A7828-2A2E-41F0-8044-6F353DD99EAC}"/>
              </a:ext>
            </a:extLst>
          </p:cNvPr>
          <p:cNvSpPr txBox="1"/>
          <p:nvPr/>
        </p:nvSpPr>
        <p:spPr>
          <a:xfrm>
            <a:off x="1514479" y="2576984"/>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Hybrid</a:t>
            </a:r>
          </a:p>
        </p:txBody>
      </p:sp>
      <p:cxnSp>
        <p:nvCxnSpPr>
          <p:cNvPr id="65" name="Straight Connector 64">
            <a:extLst>
              <a:ext uri="{FF2B5EF4-FFF2-40B4-BE49-F238E27FC236}">
                <a16:creationId xmlns:a16="http://schemas.microsoft.com/office/drawing/2014/main" id="{7CCD003C-53F0-4530-BDF6-A1BF86C8783E}"/>
              </a:ext>
            </a:extLst>
          </p:cNvPr>
          <p:cNvCxnSpPr/>
          <p:nvPr/>
        </p:nvCxnSpPr>
        <p:spPr>
          <a:xfrm>
            <a:off x="1369751" y="2609515"/>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2861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 calcmode="lin" valueType="num">
                                      <p:cBhvr additive="base">
                                        <p:cTn id="7" dur="500" fill="hold"/>
                                        <p:tgtEl>
                                          <p:spTgt spid="135"/>
                                        </p:tgtEl>
                                        <p:attrNameLst>
                                          <p:attrName>ppt_x</p:attrName>
                                        </p:attrNameLst>
                                      </p:cBhvr>
                                      <p:tavLst>
                                        <p:tav tm="0">
                                          <p:val>
                                            <p:strVal val="#ppt_x"/>
                                          </p:val>
                                        </p:tav>
                                        <p:tav tm="100000">
                                          <p:val>
                                            <p:strVal val="#ppt_x"/>
                                          </p:val>
                                        </p:tav>
                                      </p:tavLst>
                                    </p:anim>
                                    <p:anim calcmode="lin" valueType="num">
                                      <p:cBhvr additive="base">
                                        <p:cTn id="8" dur="500" fill="hold"/>
                                        <p:tgtEl>
                                          <p:spTgt spid="135"/>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39"/>
                                        </p:tgtEl>
                                        <p:attrNameLst>
                                          <p:attrName>style.visibility</p:attrName>
                                        </p:attrNameLst>
                                      </p:cBhvr>
                                      <p:to>
                                        <p:strVal val="visible"/>
                                      </p:to>
                                    </p:set>
                                    <p:anim calcmode="lin" valueType="num">
                                      <p:cBhvr additive="base">
                                        <p:cTn id="11" dur="500" fill="hold"/>
                                        <p:tgtEl>
                                          <p:spTgt spid="139"/>
                                        </p:tgtEl>
                                        <p:attrNameLst>
                                          <p:attrName>ppt_x</p:attrName>
                                        </p:attrNameLst>
                                      </p:cBhvr>
                                      <p:tavLst>
                                        <p:tav tm="0">
                                          <p:val>
                                            <p:strVal val="#ppt_x"/>
                                          </p:val>
                                        </p:tav>
                                        <p:tav tm="100000">
                                          <p:val>
                                            <p:strVal val="#ppt_x"/>
                                          </p:val>
                                        </p:tav>
                                      </p:tavLst>
                                    </p:anim>
                                    <p:anim calcmode="lin" valueType="num">
                                      <p:cBhvr additive="base">
                                        <p:cTn id="12" dur="500" fill="hold"/>
                                        <p:tgtEl>
                                          <p:spTgt spid="139"/>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140"/>
                                        </p:tgtEl>
                                        <p:attrNameLst>
                                          <p:attrName>style.visibility</p:attrName>
                                        </p:attrNameLst>
                                      </p:cBhvr>
                                      <p:to>
                                        <p:strVal val="visible"/>
                                      </p:to>
                                    </p:set>
                                    <p:anim calcmode="lin" valueType="num">
                                      <p:cBhvr additive="base">
                                        <p:cTn id="15" dur="500" fill="hold"/>
                                        <p:tgtEl>
                                          <p:spTgt spid="140"/>
                                        </p:tgtEl>
                                        <p:attrNameLst>
                                          <p:attrName>ppt_x</p:attrName>
                                        </p:attrNameLst>
                                      </p:cBhvr>
                                      <p:tavLst>
                                        <p:tav tm="0">
                                          <p:val>
                                            <p:strVal val="#ppt_x"/>
                                          </p:val>
                                        </p:tav>
                                        <p:tav tm="100000">
                                          <p:val>
                                            <p:strVal val="#ppt_x"/>
                                          </p:val>
                                        </p:tav>
                                      </p:tavLst>
                                    </p:anim>
                                    <p:anim calcmode="lin" valueType="num">
                                      <p:cBhvr additive="base">
                                        <p:cTn id="16" dur="500" fill="hold"/>
                                        <p:tgtEl>
                                          <p:spTgt spid="14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58"/>
                                        </p:tgtEl>
                                        <p:attrNameLst>
                                          <p:attrName>style.visibility</p:attrName>
                                        </p:attrNameLst>
                                      </p:cBhvr>
                                      <p:to>
                                        <p:strVal val="visible"/>
                                      </p:to>
                                    </p:set>
                                    <p:anim calcmode="lin" valueType="num">
                                      <p:cBhvr additive="base">
                                        <p:cTn id="19" dur="500" fill="hold"/>
                                        <p:tgtEl>
                                          <p:spTgt spid="158"/>
                                        </p:tgtEl>
                                        <p:attrNameLst>
                                          <p:attrName>ppt_x</p:attrName>
                                        </p:attrNameLst>
                                      </p:cBhvr>
                                      <p:tavLst>
                                        <p:tav tm="0">
                                          <p:val>
                                            <p:strVal val="#ppt_x"/>
                                          </p:val>
                                        </p:tav>
                                        <p:tav tm="100000">
                                          <p:val>
                                            <p:strVal val="#ppt_x"/>
                                          </p:val>
                                        </p:tav>
                                      </p:tavLst>
                                    </p:anim>
                                    <p:anim calcmode="lin" valueType="num">
                                      <p:cBhvr additive="base">
                                        <p:cTn id="20" dur="500" fill="hold"/>
                                        <p:tgtEl>
                                          <p:spTgt spid="158"/>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500"/>
                                  </p:stCondLst>
                                  <p:childTnLst>
                                    <p:set>
                                      <p:cBhvr>
                                        <p:cTn id="22" dur="1" fill="hold">
                                          <p:stCondLst>
                                            <p:cond delay="0"/>
                                          </p:stCondLst>
                                        </p:cTn>
                                        <p:tgtEl>
                                          <p:spTgt spid="131"/>
                                        </p:tgtEl>
                                        <p:attrNameLst>
                                          <p:attrName>style.visibility</p:attrName>
                                        </p:attrNameLst>
                                      </p:cBhvr>
                                      <p:to>
                                        <p:strVal val="visible"/>
                                      </p:to>
                                    </p:set>
                                    <p:anim calcmode="lin" valueType="num">
                                      <p:cBhvr additive="base">
                                        <p:cTn id="23" dur="500" fill="hold"/>
                                        <p:tgtEl>
                                          <p:spTgt spid="131"/>
                                        </p:tgtEl>
                                        <p:attrNameLst>
                                          <p:attrName>ppt_x</p:attrName>
                                        </p:attrNameLst>
                                      </p:cBhvr>
                                      <p:tavLst>
                                        <p:tav tm="0">
                                          <p:val>
                                            <p:strVal val="#ppt_x"/>
                                          </p:val>
                                        </p:tav>
                                        <p:tav tm="100000">
                                          <p:val>
                                            <p:strVal val="#ppt_x"/>
                                          </p:val>
                                        </p:tav>
                                      </p:tavLst>
                                    </p:anim>
                                    <p:anim calcmode="lin" valueType="num">
                                      <p:cBhvr additive="base">
                                        <p:cTn id="24" dur="500" fill="hold"/>
                                        <p:tgtEl>
                                          <p:spTgt spid="131"/>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500"/>
                                  </p:stCondLst>
                                  <p:childTnLst>
                                    <p:set>
                                      <p:cBhvr>
                                        <p:cTn id="26" dur="1" fill="hold">
                                          <p:stCondLst>
                                            <p:cond delay="0"/>
                                          </p:stCondLst>
                                        </p:cTn>
                                        <p:tgtEl>
                                          <p:spTgt spid="134"/>
                                        </p:tgtEl>
                                        <p:attrNameLst>
                                          <p:attrName>style.visibility</p:attrName>
                                        </p:attrNameLst>
                                      </p:cBhvr>
                                      <p:to>
                                        <p:strVal val="visible"/>
                                      </p:to>
                                    </p:set>
                                    <p:anim calcmode="lin" valueType="num">
                                      <p:cBhvr additive="base">
                                        <p:cTn id="27" dur="500" fill="hold"/>
                                        <p:tgtEl>
                                          <p:spTgt spid="134"/>
                                        </p:tgtEl>
                                        <p:attrNameLst>
                                          <p:attrName>ppt_x</p:attrName>
                                        </p:attrNameLst>
                                      </p:cBhvr>
                                      <p:tavLst>
                                        <p:tav tm="0">
                                          <p:val>
                                            <p:strVal val="#ppt_x"/>
                                          </p:val>
                                        </p:tav>
                                        <p:tav tm="100000">
                                          <p:val>
                                            <p:strVal val="#ppt_x"/>
                                          </p:val>
                                        </p:tav>
                                      </p:tavLst>
                                    </p:anim>
                                    <p:anim calcmode="lin" valueType="num">
                                      <p:cBhvr additive="base">
                                        <p:cTn id="28" dur="500" fill="hold"/>
                                        <p:tgtEl>
                                          <p:spTgt spid="134"/>
                                        </p:tgtEl>
                                        <p:attrNameLst>
                                          <p:attrName>ppt_y</p:attrName>
                                        </p:attrNameLst>
                                      </p:cBhvr>
                                      <p:tavLst>
                                        <p:tav tm="0">
                                          <p:val>
                                            <p:strVal val="1+#ppt_h/2"/>
                                          </p:val>
                                        </p:tav>
                                        <p:tav tm="100000">
                                          <p:val>
                                            <p:strVal val="#ppt_y"/>
                                          </p:val>
                                        </p:tav>
                                      </p:tavLst>
                                    </p:anim>
                                  </p:childTnLst>
                                </p:cTn>
                              </p:par>
                            </p:childTnLst>
                          </p:cTn>
                        </p:par>
                        <p:par>
                          <p:cTn id="29" fill="hold">
                            <p:stCondLst>
                              <p:cond delay="1000"/>
                            </p:stCondLst>
                            <p:childTnLst>
                              <p:par>
                                <p:cTn id="30" presetID="2" presetClass="entr" presetSubtype="4" decel="100000" fill="hold" grpId="0" nodeType="afterEffect">
                                  <p:stCondLst>
                                    <p:cond delay="500"/>
                                  </p:stCondLst>
                                  <p:childTnLst>
                                    <p:set>
                                      <p:cBhvr>
                                        <p:cTn id="31" dur="1" fill="hold">
                                          <p:stCondLst>
                                            <p:cond delay="0"/>
                                          </p:stCondLst>
                                        </p:cTn>
                                        <p:tgtEl>
                                          <p:spTgt spid="161"/>
                                        </p:tgtEl>
                                        <p:attrNameLst>
                                          <p:attrName>style.visibility</p:attrName>
                                        </p:attrNameLst>
                                      </p:cBhvr>
                                      <p:to>
                                        <p:strVal val="visible"/>
                                      </p:to>
                                    </p:set>
                                    <p:anim calcmode="lin" valueType="num">
                                      <p:cBhvr additive="base">
                                        <p:cTn id="32" dur="750" fill="hold"/>
                                        <p:tgtEl>
                                          <p:spTgt spid="161"/>
                                        </p:tgtEl>
                                        <p:attrNameLst>
                                          <p:attrName>ppt_x</p:attrName>
                                        </p:attrNameLst>
                                      </p:cBhvr>
                                      <p:tavLst>
                                        <p:tav tm="0">
                                          <p:val>
                                            <p:strVal val="#ppt_x"/>
                                          </p:val>
                                        </p:tav>
                                        <p:tav tm="100000">
                                          <p:val>
                                            <p:strVal val="#ppt_x"/>
                                          </p:val>
                                        </p:tav>
                                      </p:tavLst>
                                    </p:anim>
                                    <p:anim calcmode="lin" valueType="num">
                                      <p:cBhvr additive="base">
                                        <p:cTn id="33" dur="750" fill="hold"/>
                                        <p:tgtEl>
                                          <p:spTgt spid="161"/>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500"/>
                                  </p:stCondLst>
                                  <p:childTnLst>
                                    <p:set>
                                      <p:cBhvr>
                                        <p:cTn id="35" dur="1" fill="hold">
                                          <p:stCondLst>
                                            <p:cond delay="0"/>
                                          </p:stCondLst>
                                        </p:cTn>
                                        <p:tgtEl>
                                          <p:spTgt spid="160"/>
                                        </p:tgtEl>
                                        <p:attrNameLst>
                                          <p:attrName>style.visibility</p:attrName>
                                        </p:attrNameLst>
                                      </p:cBhvr>
                                      <p:to>
                                        <p:strVal val="visible"/>
                                      </p:to>
                                    </p:set>
                                    <p:anim calcmode="lin" valueType="num">
                                      <p:cBhvr additive="base">
                                        <p:cTn id="36" dur="750" fill="hold"/>
                                        <p:tgtEl>
                                          <p:spTgt spid="160"/>
                                        </p:tgtEl>
                                        <p:attrNameLst>
                                          <p:attrName>ppt_x</p:attrName>
                                        </p:attrNameLst>
                                      </p:cBhvr>
                                      <p:tavLst>
                                        <p:tav tm="0">
                                          <p:val>
                                            <p:strVal val="#ppt_x"/>
                                          </p:val>
                                        </p:tav>
                                        <p:tav tm="100000">
                                          <p:val>
                                            <p:strVal val="#ppt_x"/>
                                          </p:val>
                                        </p:tav>
                                      </p:tavLst>
                                    </p:anim>
                                    <p:anim calcmode="lin" valueType="num">
                                      <p:cBhvr additive="base">
                                        <p:cTn id="37" dur="750" fill="hold"/>
                                        <p:tgtEl>
                                          <p:spTgt spid="160"/>
                                        </p:tgtEl>
                                        <p:attrNameLst>
                                          <p:attrName>ppt_y</p:attrName>
                                        </p:attrNameLst>
                                      </p:cBhvr>
                                      <p:tavLst>
                                        <p:tav tm="0">
                                          <p:val>
                                            <p:strVal val="1+#ppt_h/2"/>
                                          </p:val>
                                        </p:tav>
                                        <p:tav tm="100000">
                                          <p:val>
                                            <p:strVal val="#ppt_y"/>
                                          </p:val>
                                        </p:tav>
                                      </p:tavLst>
                                    </p:anim>
                                  </p:childTnLst>
                                </p:cTn>
                              </p:par>
                              <p:par>
                                <p:cTn id="38" presetID="2" presetClass="entr" presetSubtype="4" decel="100000" fill="hold" grpId="0" nodeType="withEffect">
                                  <p:stCondLst>
                                    <p:cond delay="500"/>
                                  </p:stCondLst>
                                  <p:childTnLst>
                                    <p:set>
                                      <p:cBhvr>
                                        <p:cTn id="39" dur="1" fill="hold">
                                          <p:stCondLst>
                                            <p:cond delay="0"/>
                                          </p:stCondLst>
                                        </p:cTn>
                                        <p:tgtEl>
                                          <p:spTgt spid="162"/>
                                        </p:tgtEl>
                                        <p:attrNameLst>
                                          <p:attrName>style.visibility</p:attrName>
                                        </p:attrNameLst>
                                      </p:cBhvr>
                                      <p:to>
                                        <p:strVal val="visible"/>
                                      </p:to>
                                    </p:set>
                                    <p:anim calcmode="lin" valueType="num">
                                      <p:cBhvr additive="base">
                                        <p:cTn id="40" dur="750" fill="hold"/>
                                        <p:tgtEl>
                                          <p:spTgt spid="162"/>
                                        </p:tgtEl>
                                        <p:attrNameLst>
                                          <p:attrName>ppt_x</p:attrName>
                                        </p:attrNameLst>
                                      </p:cBhvr>
                                      <p:tavLst>
                                        <p:tav tm="0">
                                          <p:val>
                                            <p:strVal val="#ppt_x"/>
                                          </p:val>
                                        </p:tav>
                                        <p:tav tm="100000">
                                          <p:val>
                                            <p:strVal val="#ppt_x"/>
                                          </p:val>
                                        </p:tav>
                                      </p:tavLst>
                                    </p:anim>
                                    <p:anim calcmode="lin" valueType="num">
                                      <p:cBhvr additive="base">
                                        <p:cTn id="41" dur="750" fill="hold"/>
                                        <p:tgtEl>
                                          <p:spTgt spid="1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9" grpId="0"/>
      <p:bldP spid="158" grpId="0"/>
      <p:bldP spid="160" grpId="0"/>
      <p:bldP spid="161" grpId="0"/>
      <p:bldP spid="16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9B2BE10-65C5-BA4A-B1B0-BC0BE2F287CC}"/>
              </a:ext>
            </a:extLst>
          </p:cNvPr>
          <p:cNvSpPr/>
          <p:nvPr/>
        </p:nvSpPr>
        <p:spPr>
          <a:xfrm>
            <a:off x="765957" y="1609988"/>
            <a:ext cx="7416578" cy="3539430"/>
          </a:xfrm>
          <a:prstGeom prst="rect">
            <a:avLst/>
          </a:prstGeom>
        </p:spPr>
        <p:txBody>
          <a:bodyPr wrap="square">
            <a:spAutoFit/>
          </a:bodyPr>
          <a:lstStyle/>
          <a:p>
            <a:pPr>
              <a:lnSpc>
                <a:spcPct val="200000"/>
              </a:lnSpc>
            </a:pPr>
            <a:r>
              <a:rPr lang="en-US" sz="2800" dirty="0">
                <a:solidFill>
                  <a:schemeClr val="bg1"/>
                </a:solidFill>
                <a:latin typeface="Segoe UI Light" panose="020B0502040204020203" pitchFamily="34" charset="0"/>
                <a:cs typeface="Segoe UI Light" panose="020B0502040204020203" pitchFamily="34" charset="0"/>
              </a:rPr>
              <a:t>State of the Cloud</a:t>
            </a:r>
          </a:p>
          <a:p>
            <a:pPr>
              <a:lnSpc>
                <a:spcPct val="200000"/>
              </a:lnSpc>
            </a:pPr>
            <a:r>
              <a:rPr lang="en-US" sz="2800" dirty="0">
                <a:solidFill>
                  <a:schemeClr val="bg1"/>
                </a:solidFill>
                <a:latin typeface="Segoe UI Light" panose="020B0502040204020203" pitchFamily="34" charset="0"/>
                <a:cs typeface="Segoe UI Light" panose="020B0502040204020203" pitchFamily="34" charset="0"/>
              </a:rPr>
              <a:t>Overview </a:t>
            </a:r>
          </a:p>
          <a:p>
            <a:pPr>
              <a:lnSpc>
                <a:spcPct val="200000"/>
              </a:lnSpc>
            </a:pPr>
            <a:r>
              <a:rPr lang="en-US" sz="2800" dirty="0">
                <a:solidFill>
                  <a:schemeClr val="bg1"/>
                </a:solidFill>
                <a:latin typeface="Segoe UI Light" panose="020B0502040204020203" pitchFamily="34" charset="0"/>
                <a:cs typeface="Segoe UI Light" panose="020B0502040204020203" pitchFamily="34" charset="0"/>
              </a:rPr>
              <a:t>Azure Infrastructure Advantage</a:t>
            </a:r>
          </a:p>
          <a:p>
            <a:pPr>
              <a:lnSpc>
                <a:spcPct val="200000"/>
              </a:lnSpc>
            </a:pPr>
            <a:r>
              <a:rPr lang="en-US" sz="2800" dirty="0">
                <a:solidFill>
                  <a:schemeClr val="bg1"/>
                </a:solidFill>
                <a:latin typeface="Segoe UI Light" panose="020B0502040204020203" pitchFamily="34" charset="0"/>
                <a:cs typeface="Segoe UI Light" panose="020B0502040204020203" pitchFamily="34" charset="0"/>
              </a:rPr>
              <a:t>Azure IaaS technologies</a:t>
            </a:r>
          </a:p>
        </p:txBody>
      </p:sp>
      <p:sp>
        <p:nvSpPr>
          <p:cNvPr id="40" name="Title 1">
            <a:extLst>
              <a:ext uri="{FF2B5EF4-FFF2-40B4-BE49-F238E27FC236}">
                <a16:creationId xmlns:a16="http://schemas.microsoft.com/office/drawing/2014/main" id="{FAEF5124-38DE-FA4E-A355-B137A17BC4BF}"/>
              </a:ext>
            </a:extLst>
          </p:cNvPr>
          <p:cNvSpPr txBox="1">
            <a:spLocks/>
          </p:cNvSpPr>
          <p:nvPr/>
        </p:nvSpPr>
        <p:spPr>
          <a:xfrm>
            <a:off x="348865" y="404641"/>
            <a:ext cx="9837689" cy="91039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effectLst/>
                <a:uLnTx/>
                <a:uFillTx/>
                <a:latin typeface="+mj-lt"/>
                <a:ea typeface="+mj-ea"/>
                <a:cs typeface="Segoe UI Light" panose="020B0502040204020203" pitchFamily="34" charset="0"/>
              </a:rPr>
              <a:t>Agenda</a:t>
            </a:r>
          </a:p>
        </p:txBody>
      </p:sp>
      <p:sp>
        <p:nvSpPr>
          <p:cNvPr id="25" name="arrow_15_bidi">
            <a:extLst>
              <a:ext uri="{FF2B5EF4-FFF2-40B4-BE49-F238E27FC236}">
                <a16:creationId xmlns:a16="http://schemas.microsoft.com/office/drawing/2014/main" id="{44BABDF2-F96F-1647-A60B-3A17BBAB06AD}"/>
              </a:ext>
            </a:extLst>
          </p:cNvPr>
          <p:cNvSpPr>
            <a:spLocks noChangeAspect="1" noEditPoints="1"/>
          </p:cNvSpPr>
          <p:nvPr/>
        </p:nvSpPr>
        <p:spPr bwMode="auto">
          <a:xfrm rot="10800000" flipH="1">
            <a:off x="440721" y="2063819"/>
            <a:ext cx="275573" cy="27432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882">
              <a:solidFill>
                <a:schemeClr val="bg1"/>
              </a:solidFill>
              <a:latin typeface="Segoe UI Semilight"/>
            </a:endParaRPr>
          </a:p>
        </p:txBody>
      </p:sp>
      <p:sp>
        <p:nvSpPr>
          <p:cNvPr id="27" name="arrow_15_bidi">
            <a:extLst>
              <a:ext uri="{FF2B5EF4-FFF2-40B4-BE49-F238E27FC236}">
                <a16:creationId xmlns:a16="http://schemas.microsoft.com/office/drawing/2014/main" id="{77C3AB62-E467-AD48-99BD-62C757C6C2A0}"/>
              </a:ext>
            </a:extLst>
          </p:cNvPr>
          <p:cNvSpPr>
            <a:spLocks noChangeAspect="1" noEditPoints="1"/>
          </p:cNvSpPr>
          <p:nvPr/>
        </p:nvSpPr>
        <p:spPr bwMode="auto">
          <a:xfrm rot="10800000" flipH="1">
            <a:off x="440721" y="2920554"/>
            <a:ext cx="275573" cy="27432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882">
              <a:solidFill>
                <a:schemeClr val="bg1"/>
              </a:solidFill>
              <a:latin typeface="Segoe UI Semilight"/>
            </a:endParaRPr>
          </a:p>
        </p:txBody>
      </p:sp>
      <p:sp>
        <p:nvSpPr>
          <p:cNvPr id="28" name="arrow_15_bidi">
            <a:extLst>
              <a:ext uri="{FF2B5EF4-FFF2-40B4-BE49-F238E27FC236}">
                <a16:creationId xmlns:a16="http://schemas.microsoft.com/office/drawing/2014/main" id="{31D3AAFF-2329-7E42-990B-8E632BA138B2}"/>
              </a:ext>
            </a:extLst>
          </p:cNvPr>
          <p:cNvSpPr>
            <a:spLocks noChangeAspect="1" noEditPoints="1"/>
          </p:cNvSpPr>
          <p:nvPr/>
        </p:nvSpPr>
        <p:spPr bwMode="auto">
          <a:xfrm rot="10800000" flipH="1">
            <a:off x="440721" y="3769051"/>
            <a:ext cx="275573" cy="27432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882">
              <a:solidFill>
                <a:schemeClr val="bg1"/>
              </a:solidFill>
              <a:latin typeface="Segoe UI Semilight"/>
            </a:endParaRPr>
          </a:p>
        </p:txBody>
      </p:sp>
      <p:sp>
        <p:nvSpPr>
          <p:cNvPr id="29" name="arrow_15_bidi">
            <a:extLst>
              <a:ext uri="{FF2B5EF4-FFF2-40B4-BE49-F238E27FC236}">
                <a16:creationId xmlns:a16="http://schemas.microsoft.com/office/drawing/2014/main" id="{40B08483-4684-864E-A2BC-A6369561427F}"/>
              </a:ext>
            </a:extLst>
          </p:cNvPr>
          <p:cNvSpPr>
            <a:spLocks noChangeAspect="1" noEditPoints="1"/>
          </p:cNvSpPr>
          <p:nvPr/>
        </p:nvSpPr>
        <p:spPr bwMode="auto">
          <a:xfrm rot="10800000" flipH="1">
            <a:off x="440722" y="4592835"/>
            <a:ext cx="275573" cy="27432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bg1"/>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endParaRPr lang="en-US" sz="882">
              <a:solidFill>
                <a:schemeClr val="bg1"/>
              </a:solidFill>
              <a:latin typeface="Segoe UI Semilight"/>
            </a:endParaRPr>
          </a:p>
        </p:txBody>
      </p:sp>
      <p:pic>
        <p:nvPicPr>
          <p:cNvPr id="13" name="Picture 12">
            <a:extLst>
              <a:ext uri="{FF2B5EF4-FFF2-40B4-BE49-F238E27FC236}">
                <a16:creationId xmlns:a16="http://schemas.microsoft.com/office/drawing/2014/main" id="{41A20752-A6EC-419E-B923-693652B98CB1}"/>
              </a:ext>
            </a:extLst>
          </p:cNvPr>
          <p:cNvPicPr>
            <a:picLocks noChangeAspect="1"/>
          </p:cNvPicPr>
          <p:nvPr/>
        </p:nvPicPr>
        <p:blipFill rotWithShape="1">
          <a:blip r:embed="rId3">
            <a:extLst>
              <a:ext uri="{28A0092B-C50C-407E-A947-70E740481C1C}">
                <a14:useLocalDpi xmlns:a14="http://schemas.microsoft.com/office/drawing/2010/main" val="0"/>
              </a:ext>
            </a:extLst>
          </a:blip>
          <a:srcRect l="22458" t="7432" r="38642" b="13160"/>
          <a:stretch/>
        </p:blipFill>
        <p:spPr>
          <a:xfrm>
            <a:off x="7143750" y="0"/>
            <a:ext cx="5048250" cy="6858000"/>
          </a:xfrm>
          <a:prstGeom prst="rect">
            <a:avLst/>
          </a:prstGeom>
        </p:spPr>
      </p:pic>
    </p:spTree>
    <p:extLst>
      <p:ext uri="{BB962C8B-B14F-4D97-AF65-F5344CB8AC3E}">
        <p14:creationId xmlns:p14="http://schemas.microsoft.com/office/powerpoint/2010/main" val="85609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405403B5-B035-4DE5-9E6A-2D4CD8576030}"/>
              </a:ext>
            </a:extLst>
          </p:cNvPr>
          <p:cNvSpPr txBox="1">
            <a:spLocks/>
          </p:cNvSpPr>
          <p:nvPr/>
        </p:nvSpPr>
        <p:spPr>
          <a:xfrm>
            <a:off x="3593748" y="327038"/>
            <a:ext cx="8485871"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US" sz="3200" dirty="0">
                <a:solidFill>
                  <a:srgbClr val="0078D7"/>
                </a:solidFill>
              </a:rPr>
              <a:t>Embracing partner solutions</a:t>
            </a:r>
            <a:endParaRPr lang="en-US" sz="3200" dirty="0">
              <a:solidFill>
                <a:srgbClr val="0068BB"/>
              </a:solidFill>
            </a:endParaRPr>
          </a:p>
        </p:txBody>
      </p:sp>
      <p:sp>
        <p:nvSpPr>
          <p:cNvPr id="39" name="Rectangle 38">
            <a:extLst>
              <a:ext uri="{FF2B5EF4-FFF2-40B4-BE49-F238E27FC236}">
                <a16:creationId xmlns:a16="http://schemas.microsoft.com/office/drawing/2014/main" id="{EA54720E-6A38-4026-9B02-E2290DB37478}"/>
              </a:ext>
            </a:extLst>
          </p:cNvPr>
          <p:cNvSpPr/>
          <p:nvPr/>
        </p:nvSpPr>
        <p:spPr bwMode="auto">
          <a:xfrm>
            <a:off x="3429975" y="1308260"/>
            <a:ext cx="8762025" cy="2212283"/>
          </a:xfrm>
          <a:prstGeom prst="rect">
            <a:avLst/>
          </a:prstGeom>
          <a:solidFill>
            <a:schemeClr val="accent1">
              <a:alpha val="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B3B0FFAF-24F4-4D89-8442-E1E431F9F390}"/>
              </a:ext>
            </a:extLst>
          </p:cNvPr>
          <p:cNvSpPr/>
          <p:nvPr/>
        </p:nvSpPr>
        <p:spPr bwMode="auto">
          <a:xfrm>
            <a:off x="3429975" y="3516626"/>
            <a:ext cx="8762025" cy="1240954"/>
          </a:xfrm>
          <a:prstGeom prst="rect">
            <a:avLst/>
          </a:prstGeom>
          <a:solidFill>
            <a:schemeClr val="tx2">
              <a:alpha val="1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D12F46DB-7F69-4AD8-AED1-5D94F6994DCE}"/>
              </a:ext>
            </a:extLst>
          </p:cNvPr>
          <p:cNvSpPr/>
          <p:nvPr/>
        </p:nvSpPr>
        <p:spPr bwMode="auto">
          <a:xfrm>
            <a:off x="3429975" y="4757581"/>
            <a:ext cx="8762025" cy="2100419"/>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2" name="Group 41">
            <a:extLst>
              <a:ext uri="{FF2B5EF4-FFF2-40B4-BE49-F238E27FC236}">
                <a16:creationId xmlns:a16="http://schemas.microsoft.com/office/drawing/2014/main" id="{3BDE4D7E-49A6-4CA7-ACE2-A14B4CA15D48}"/>
              </a:ext>
            </a:extLst>
          </p:cNvPr>
          <p:cNvGrpSpPr/>
          <p:nvPr/>
        </p:nvGrpSpPr>
        <p:grpSpPr>
          <a:xfrm>
            <a:off x="3739567" y="1693201"/>
            <a:ext cx="1391233" cy="1463475"/>
            <a:chOff x="113707" y="1726160"/>
            <a:chExt cx="1419130" cy="1492821"/>
          </a:xfrm>
        </p:grpSpPr>
        <p:sp>
          <p:nvSpPr>
            <p:cNvPr id="43" name="TextBox 42">
              <a:extLst>
                <a:ext uri="{FF2B5EF4-FFF2-40B4-BE49-F238E27FC236}">
                  <a16:creationId xmlns:a16="http://schemas.microsoft.com/office/drawing/2014/main" id="{ED9D7379-C13A-4345-8DDD-A04C99CB0F5B}"/>
                </a:ext>
              </a:extLst>
            </p:cNvPr>
            <p:cNvSpPr txBox="1"/>
            <p:nvPr/>
          </p:nvSpPr>
          <p:spPr>
            <a:xfrm>
              <a:off x="113707" y="1726160"/>
              <a:ext cx="1419130" cy="720421"/>
            </a:xfrm>
            <a:prstGeom prst="rect">
              <a:avLst/>
            </a:prstGeom>
            <a:noFill/>
          </p:spPr>
          <p:txBody>
            <a:bodyPr wrap="square" lIns="0" tIns="140609" rIns="0" bIns="140609" rtlCol="0">
              <a:spAutoFit/>
            </a:bodyPr>
            <a:lstStyle/>
            <a:p>
              <a:pPr algn="ctr" defTabSz="896354">
                <a:spcAft>
                  <a:spcPts val="1176"/>
                </a:spcAft>
                <a:defRPr/>
              </a:pPr>
              <a:r>
                <a:rPr lang="en-US" sz="1372" dirty="0">
                  <a:solidFill>
                    <a:srgbClr val="0072C6"/>
                  </a:solidFill>
                  <a:latin typeface="Segoe UI Semibold" panose="020B0702040204020203" pitchFamily="34" charset="0"/>
                  <a:ea typeface="Segoe UI" charset="0"/>
                  <a:cs typeface="Segoe UI Semibold" panose="020B0702040204020203" pitchFamily="34" charset="0"/>
                </a:rPr>
                <a:t>Endpoint protection: </a:t>
              </a:r>
            </a:p>
          </p:txBody>
        </p:sp>
        <p:pic>
          <p:nvPicPr>
            <p:cNvPr id="44" name="Picture 43">
              <a:extLst>
                <a:ext uri="{FF2B5EF4-FFF2-40B4-BE49-F238E27FC236}">
                  <a16:creationId xmlns:a16="http://schemas.microsoft.com/office/drawing/2014/main" id="{9C5B8448-FAC4-40DD-97F6-C32DC65D78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114" y="2840757"/>
              <a:ext cx="1198334" cy="378224"/>
            </a:xfrm>
            <a:prstGeom prst="rect">
              <a:avLst/>
            </a:prstGeom>
          </p:spPr>
        </p:pic>
        <p:pic>
          <p:nvPicPr>
            <p:cNvPr id="45" name="Picture 44">
              <a:extLst>
                <a:ext uri="{FF2B5EF4-FFF2-40B4-BE49-F238E27FC236}">
                  <a16:creationId xmlns:a16="http://schemas.microsoft.com/office/drawing/2014/main" id="{08914D3F-EC78-4F67-AF10-851C81CD3F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6370" y="2354577"/>
              <a:ext cx="947070" cy="318846"/>
            </a:xfrm>
            <a:prstGeom prst="rect">
              <a:avLst/>
            </a:prstGeom>
          </p:spPr>
        </p:pic>
      </p:grpSp>
      <p:grpSp>
        <p:nvGrpSpPr>
          <p:cNvPr id="46" name="Group 45">
            <a:extLst>
              <a:ext uri="{FF2B5EF4-FFF2-40B4-BE49-F238E27FC236}">
                <a16:creationId xmlns:a16="http://schemas.microsoft.com/office/drawing/2014/main" id="{D831D83E-C821-4F38-9703-240258A6D940}"/>
              </a:ext>
            </a:extLst>
          </p:cNvPr>
          <p:cNvGrpSpPr/>
          <p:nvPr/>
        </p:nvGrpSpPr>
        <p:grpSpPr>
          <a:xfrm>
            <a:off x="5230276" y="1693201"/>
            <a:ext cx="2771506" cy="1358561"/>
            <a:chOff x="3085230" y="1726160"/>
            <a:chExt cx="2827080" cy="1385803"/>
          </a:xfrm>
        </p:grpSpPr>
        <p:sp>
          <p:nvSpPr>
            <p:cNvPr id="47" name="TextBox 46">
              <a:extLst>
                <a:ext uri="{FF2B5EF4-FFF2-40B4-BE49-F238E27FC236}">
                  <a16:creationId xmlns:a16="http://schemas.microsoft.com/office/drawing/2014/main" id="{6DE47B73-C5E1-4114-978B-5A5C93156ABF}"/>
                </a:ext>
              </a:extLst>
            </p:cNvPr>
            <p:cNvSpPr txBox="1"/>
            <p:nvPr/>
          </p:nvSpPr>
          <p:spPr>
            <a:xfrm>
              <a:off x="3085230" y="1726160"/>
              <a:ext cx="2827080" cy="720421"/>
            </a:xfrm>
            <a:prstGeom prst="rect">
              <a:avLst/>
            </a:prstGeom>
            <a:noFill/>
          </p:spPr>
          <p:txBody>
            <a:bodyPr wrap="square" lIns="0" tIns="140609" rIns="0" bIns="140609" rtlCol="0">
              <a:spAutoFit/>
            </a:bodyPr>
            <a:lstStyle/>
            <a:p>
              <a:pPr algn="ctr" defTabSz="896354">
                <a:spcAft>
                  <a:spcPts val="1176"/>
                </a:spcAft>
                <a:defRPr/>
              </a:pPr>
              <a:r>
                <a:rPr lang="en-US" sz="1372" dirty="0">
                  <a:solidFill>
                    <a:srgbClr val="0072C6"/>
                  </a:solidFill>
                  <a:latin typeface="Segoe UI Semibold" panose="020B0702040204020203" pitchFamily="34" charset="0"/>
                  <a:ea typeface="Segoe UI" charset="0"/>
                  <a:cs typeface="Segoe UI Semibold" panose="020B0702040204020203" pitchFamily="34" charset="0"/>
                </a:rPr>
                <a:t>Web application </a:t>
              </a:r>
              <a:br>
                <a:rPr lang="en-US" sz="1372" dirty="0">
                  <a:solidFill>
                    <a:srgbClr val="0072C6"/>
                  </a:solidFill>
                  <a:latin typeface="Segoe UI Semibold" panose="020B0702040204020203" pitchFamily="34" charset="0"/>
                  <a:ea typeface="Segoe UI" charset="0"/>
                  <a:cs typeface="Segoe UI Semibold" panose="020B0702040204020203" pitchFamily="34" charset="0"/>
                </a:rPr>
              </a:br>
              <a:r>
                <a:rPr lang="en-US" sz="1372" dirty="0">
                  <a:solidFill>
                    <a:srgbClr val="0072C6"/>
                  </a:solidFill>
                  <a:latin typeface="Segoe UI Semibold" panose="020B0702040204020203" pitchFamily="34" charset="0"/>
                  <a:ea typeface="Segoe UI" charset="0"/>
                  <a:cs typeface="Segoe UI Semibold" panose="020B0702040204020203" pitchFamily="34" charset="0"/>
                </a:rPr>
                <a:t>firewall: </a:t>
              </a:r>
            </a:p>
          </p:txBody>
        </p:sp>
        <p:pic>
          <p:nvPicPr>
            <p:cNvPr id="48" name="Picture 47">
              <a:extLst>
                <a:ext uri="{FF2B5EF4-FFF2-40B4-BE49-F238E27FC236}">
                  <a16:creationId xmlns:a16="http://schemas.microsoft.com/office/drawing/2014/main" id="{C1166E23-CDE6-41D8-AC7E-A349FC3907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81858" y="2341460"/>
              <a:ext cx="1330324" cy="345080"/>
            </a:xfrm>
            <a:prstGeom prst="rect">
              <a:avLst/>
            </a:prstGeom>
          </p:spPr>
        </p:pic>
        <p:pic>
          <p:nvPicPr>
            <p:cNvPr id="49" name="Picture 48">
              <a:extLst>
                <a:ext uri="{FF2B5EF4-FFF2-40B4-BE49-F238E27FC236}">
                  <a16:creationId xmlns:a16="http://schemas.microsoft.com/office/drawing/2014/main" id="{0B4EF6B2-3DE1-4F1D-8A66-CCA3F9F31D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6943" y="2343101"/>
              <a:ext cx="372174" cy="341798"/>
            </a:xfrm>
            <a:prstGeom prst="rect">
              <a:avLst/>
            </a:prstGeom>
          </p:spPr>
        </p:pic>
        <p:pic>
          <p:nvPicPr>
            <p:cNvPr id="50" name="Picture 49">
              <a:extLst>
                <a:ext uri="{FF2B5EF4-FFF2-40B4-BE49-F238E27FC236}">
                  <a16:creationId xmlns:a16="http://schemas.microsoft.com/office/drawing/2014/main" id="{E1978288-AE42-4362-B6D9-7427406EDC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23181" y="2947776"/>
              <a:ext cx="1152185" cy="164187"/>
            </a:xfrm>
            <a:prstGeom prst="rect">
              <a:avLst/>
            </a:prstGeom>
          </p:spPr>
        </p:pic>
        <p:pic>
          <p:nvPicPr>
            <p:cNvPr id="51" name="Picture 50">
              <a:extLst>
                <a:ext uri="{FF2B5EF4-FFF2-40B4-BE49-F238E27FC236}">
                  <a16:creationId xmlns:a16="http://schemas.microsoft.com/office/drawing/2014/main" id="{8ECDFD4A-C7AA-40BD-88EB-C5346CA8CB1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14341" y="2962791"/>
              <a:ext cx="968067" cy="134157"/>
            </a:xfrm>
            <a:prstGeom prst="rect">
              <a:avLst/>
            </a:prstGeom>
          </p:spPr>
        </p:pic>
      </p:grpSp>
      <p:grpSp>
        <p:nvGrpSpPr>
          <p:cNvPr id="52" name="Group 51">
            <a:extLst>
              <a:ext uri="{FF2B5EF4-FFF2-40B4-BE49-F238E27FC236}">
                <a16:creationId xmlns:a16="http://schemas.microsoft.com/office/drawing/2014/main" id="{A89573CF-7585-4ECF-8CE2-398120F4153E}"/>
              </a:ext>
            </a:extLst>
          </p:cNvPr>
          <p:cNvGrpSpPr/>
          <p:nvPr/>
        </p:nvGrpSpPr>
        <p:grpSpPr>
          <a:xfrm>
            <a:off x="9969201" y="1693200"/>
            <a:ext cx="2771506" cy="907318"/>
            <a:chOff x="9364920" y="1726160"/>
            <a:chExt cx="2827080" cy="925512"/>
          </a:xfrm>
        </p:grpSpPr>
        <p:sp>
          <p:nvSpPr>
            <p:cNvPr id="53" name="TextBox 52">
              <a:extLst>
                <a:ext uri="{FF2B5EF4-FFF2-40B4-BE49-F238E27FC236}">
                  <a16:creationId xmlns:a16="http://schemas.microsoft.com/office/drawing/2014/main" id="{34884FAE-B580-4FD4-AD5A-B478E0D8D654}"/>
                </a:ext>
              </a:extLst>
            </p:cNvPr>
            <p:cNvSpPr txBox="1"/>
            <p:nvPr/>
          </p:nvSpPr>
          <p:spPr>
            <a:xfrm>
              <a:off x="9364920" y="1726160"/>
              <a:ext cx="2827080" cy="720421"/>
            </a:xfrm>
            <a:prstGeom prst="rect">
              <a:avLst/>
            </a:prstGeom>
            <a:noFill/>
          </p:spPr>
          <p:txBody>
            <a:bodyPr wrap="square" lIns="0" tIns="140609" rIns="0" bIns="140609" rtlCol="0">
              <a:spAutoFit/>
            </a:bodyPr>
            <a:lstStyle/>
            <a:p>
              <a:pPr algn="ctr" defTabSz="896354">
                <a:spcAft>
                  <a:spcPts val="1176"/>
                </a:spcAft>
                <a:defRPr/>
              </a:pPr>
              <a:r>
                <a:rPr lang="en-US" sz="1372" dirty="0">
                  <a:solidFill>
                    <a:srgbClr val="0072C6"/>
                  </a:solidFill>
                  <a:latin typeface="Segoe UI Semibold" panose="020B0702040204020203" pitchFamily="34" charset="0"/>
                  <a:ea typeface="Segoe UI" charset="0"/>
                  <a:cs typeface="Segoe UI Semibold" panose="020B0702040204020203" pitchFamily="34" charset="0"/>
                </a:rPr>
                <a:t>Vulnerability </a:t>
              </a:r>
              <a:br>
                <a:rPr lang="en-US" sz="1372" dirty="0">
                  <a:solidFill>
                    <a:srgbClr val="0072C6"/>
                  </a:solidFill>
                  <a:latin typeface="Segoe UI Semibold" panose="020B0702040204020203" pitchFamily="34" charset="0"/>
                  <a:ea typeface="Segoe UI" charset="0"/>
                  <a:cs typeface="Segoe UI Semibold" panose="020B0702040204020203" pitchFamily="34" charset="0"/>
                </a:rPr>
              </a:br>
              <a:r>
                <a:rPr lang="en-US" sz="1372" dirty="0">
                  <a:solidFill>
                    <a:srgbClr val="0072C6"/>
                  </a:solidFill>
                  <a:latin typeface="Segoe UI Semibold" panose="020B0702040204020203" pitchFamily="34" charset="0"/>
                  <a:ea typeface="Segoe UI" charset="0"/>
                  <a:cs typeface="Segoe UI Semibold" panose="020B0702040204020203" pitchFamily="34" charset="0"/>
                </a:rPr>
                <a:t>assessment: </a:t>
              </a:r>
            </a:p>
          </p:txBody>
        </p:sp>
        <p:pic>
          <p:nvPicPr>
            <p:cNvPr id="54" name="Picture 53">
              <a:extLst>
                <a:ext uri="{FF2B5EF4-FFF2-40B4-BE49-F238E27FC236}">
                  <a16:creationId xmlns:a16="http://schemas.microsoft.com/office/drawing/2014/main" id="{CF627F38-B8BF-474C-87D4-44F63BD127B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63781" y="2376328"/>
              <a:ext cx="878480" cy="275344"/>
            </a:xfrm>
            <a:prstGeom prst="rect">
              <a:avLst/>
            </a:prstGeom>
          </p:spPr>
        </p:pic>
      </p:grpSp>
      <p:grpSp>
        <p:nvGrpSpPr>
          <p:cNvPr id="55" name="Group 54">
            <a:extLst>
              <a:ext uri="{FF2B5EF4-FFF2-40B4-BE49-F238E27FC236}">
                <a16:creationId xmlns:a16="http://schemas.microsoft.com/office/drawing/2014/main" id="{1DF43FE7-6F18-43A7-8163-884C74C6CDDD}"/>
              </a:ext>
            </a:extLst>
          </p:cNvPr>
          <p:cNvGrpSpPr/>
          <p:nvPr/>
        </p:nvGrpSpPr>
        <p:grpSpPr>
          <a:xfrm>
            <a:off x="7882115" y="1693201"/>
            <a:ext cx="2771506" cy="1429253"/>
            <a:chOff x="6344703" y="1726160"/>
            <a:chExt cx="2827080" cy="1457913"/>
          </a:xfrm>
        </p:grpSpPr>
        <p:sp>
          <p:nvSpPr>
            <p:cNvPr id="56" name="TextBox 55">
              <a:extLst>
                <a:ext uri="{FF2B5EF4-FFF2-40B4-BE49-F238E27FC236}">
                  <a16:creationId xmlns:a16="http://schemas.microsoft.com/office/drawing/2014/main" id="{D029927C-BE8D-41C1-9045-8A56BD025F35}"/>
                </a:ext>
              </a:extLst>
            </p:cNvPr>
            <p:cNvSpPr txBox="1"/>
            <p:nvPr/>
          </p:nvSpPr>
          <p:spPr>
            <a:xfrm>
              <a:off x="6344703" y="1726160"/>
              <a:ext cx="2827080" cy="720421"/>
            </a:xfrm>
            <a:prstGeom prst="rect">
              <a:avLst/>
            </a:prstGeom>
            <a:noFill/>
          </p:spPr>
          <p:txBody>
            <a:bodyPr wrap="square" lIns="0" tIns="140609" rIns="0" bIns="140609" rtlCol="0">
              <a:spAutoFit/>
            </a:bodyPr>
            <a:lstStyle/>
            <a:p>
              <a:pPr algn="ctr" defTabSz="896354">
                <a:spcAft>
                  <a:spcPts val="1176"/>
                </a:spcAft>
                <a:defRPr/>
              </a:pPr>
              <a:r>
                <a:rPr lang="en-US" sz="1372" dirty="0">
                  <a:solidFill>
                    <a:srgbClr val="0072C6"/>
                  </a:solidFill>
                  <a:latin typeface="Segoe UI Semibold" panose="020B0702040204020203" pitchFamily="34" charset="0"/>
                  <a:ea typeface="Segoe UI" charset="0"/>
                  <a:cs typeface="Segoe UI Semibold" panose="020B0702040204020203" pitchFamily="34" charset="0"/>
                </a:rPr>
                <a:t>Next-generation </a:t>
              </a:r>
              <a:br>
                <a:rPr lang="en-US" sz="1372" dirty="0">
                  <a:solidFill>
                    <a:srgbClr val="0072C6"/>
                  </a:solidFill>
                  <a:latin typeface="Segoe UI Semibold" panose="020B0702040204020203" pitchFamily="34" charset="0"/>
                  <a:ea typeface="Segoe UI" charset="0"/>
                  <a:cs typeface="Segoe UI Semibold" panose="020B0702040204020203" pitchFamily="34" charset="0"/>
                </a:rPr>
              </a:br>
              <a:r>
                <a:rPr lang="en-US" sz="1372" dirty="0">
                  <a:solidFill>
                    <a:srgbClr val="0072C6"/>
                  </a:solidFill>
                  <a:latin typeface="Segoe UI Semibold" panose="020B0702040204020203" pitchFamily="34" charset="0"/>
                  <a:ea typeface="Segoe UI" charset="0"/>
                  <a:cs typeface="Segoe UI Semibold" panose="020B0702040204020203" pitchFamily="34" charset="0"/>
                </a:rPr>
                <a:t>firewall:</a:t>
              </a:r>
            </a:p>
          </p:txBody>
        </p:sp>
        <p:pic>
          <p:nvPicPr>
            <p:cNvPr id="57" name="Picture 56">
              <a:extLst>
                <a:ext uri="{FF2B5EF4-FFF2-40B4-BE49-F238E27FC236}">
                  <a16:creationId xmlns:a16="http://schemas.microsoft.com/office/drawing/2014/main" id="{F8CD69F3-3B20-4486-AD02-524783EF254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46477" y="2470342"/>
              <a:ext cx="1222322" cy="202648"/>
            </a:xfrm>
            <a:prstGeom prst="rect">
              <a:avLst/>
            </a:prstGeom>
          </p:spPr>
        </p:pic>
        <p:pic>
          <p:nvPicPr>
            <p:cNvPr id="58" name="Picture 57">
              <a:extLst>
                <a:ext uri="{FF2B5EF4-FFF2-40B4-BE49-F238E27FC236}">
                  <a16:creationId xmlns:a16="http://schemas.microsoft.com/office/drawing/2014/main" id="{28977D7B-F551-47AE-8FCF-7493C31BA79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216903" y="2875665"/>
              <a:ext cx="584108" cy="308408"/>
            </a:xfrm>
            <a:prstGeom prst="rect">
              <a:avLst/>
            </a:prstGeom>
          </p:spPr>
        </p:pic>
        <p:pic>
          <p:nvPicPr>
            <p:cNvPr id="59" name="Picture 58">
              <a:extLst>
                <a:ext uri="{FF2B5EF4-FFF2-40B4-BE49-F238E27FC236}">
                  <a16:creationId xmlns:a16="http://schemas.microsoft.com/office/drawing/2014/main" id="{18600F57-15D0-431D-83B3-8C24D2102A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00507" y="2341460"/>
              <a:ext cx="1330324" cy="345080"/>
            </a:xfrm>
            <a:prstGeom prst="rect">
              <a:avLst/>
            </a:prstGeom>
          </p:spPr>
        </p:pic>
        <p:pic>
          <p:nvPicPr>
            <p:cNvPr id="60" name="Picture 59">
              <a:extLst>
                <a:ext uri="{FF2B5EF4-FFF2-40B4-BE49-F238E27FC236}">
                  <a16:creationId xmlns:a16="http://schemas.microsoft.com/office/drawing/2014/main" id="{8A91E4BE-F141-48C2-98CA-ACA98E3B30E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7672" y="2947776"/>
              <a:ext cx="1152185" cy="164187"/>
            </a:xfrm>
            <a:prstGeom prst="rect">
              <a:avLst/>
            </a:prstGeom>
          </p:spPr>
        </p:pic>
      </p:grpSp>
      <p:pic>
        <p:nvPicPr>
          <p:cNvPr id="61" name="Picture 60">
            <a:extLst>
              <a:ext uri="{FF2B5EF4-FFF2-40B4-BE49-F238E27FC236}">
                <a16:creationId xmlns:a16="http://schemas.microsoft.com/office/drawing/2014/main" id="{4C60D819-0697-4A3A-AFB9-AFB1287484D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522098" y="4103183"/>
            <a:ext cx="888767" cy="263075"/>
          </a:xfrm>
          <a:prstGeom prst="rect">
            <a:avLst/>
          </a:prstGeom>
        </p:spPr>
      </p:pic>
      <p:pic>
        <p:nvPicPr>
          <p:cNvPr id="62" name="Picture 61">
            <a:extLst>
              <a:ext uri="{FF2B5EF4-FFF2-40B4-BE49-F238E27FC236}">
                <a16:creationId xmlns:a16="http://schemas.microsoft.com/office/drawing/2014/main" id="{44B50031-BEAC-4B86-A7BC-8734CF0A46F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995970" y="4127526"/>
            <a:ext cx="881329" cy="220332"/>
          </a:xfrm>
          <a:prstGeom prst="rect">
            <a:avLst/>
          </a:prstGeom>
        </p:spPr>
      </p:pic>
      <p:pic>
        <p:nvPicPr>
          <p:cNvPr id="63" name="Picture 62">
            <a:extLst>
              <a:ext uri="{FF2B5EF4-FFF2-40B4-BE49-F238E27FC236}">
                <a16:creationId xmlns:a16="http://schemas.microsoft.com/office/drawing/2014/main" id="{6412011C-63F1-426C-8A31-0B0490C14F4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092927" y="4125752"/>
            <a:ext cx="1306742" cy="214523"/>
          </a:xfrm>
          <a:prstGeom prst="rect">
            <a:avLst/>
          </a:prstGeom>
        </p:spPr>
      </p:pic>
      <p:grpSp>
        <p:nvGrpSpPr>
          <p:cNvPr id="64" name="Group 63">
            <a:extLst>
              <a:ext uri="{FF2B5EF4-FFF2-40B4-BE49-F238E27FC236}">
                <a16:creationId xmlns:a16="http://schemas.microsoft.com/office/drawing/2014/main" id="{08F4FEE4-D2F8-496D-815F-DF03960CD027}"/>
              </a:ext>
            </a:extLst>
          </p:cNvPr>
          <p:cNvGrpSpPr/>
          <p:nvPr/>
        </p:nvGrpSpPr>
        <p:grpSpPr>
          <a:xfrm>
            <a:off x="9042781" y="5151477"/>
            <a:ext cx="3064251" cy="1007613"/>
            <a:chOff x="8832478" y="5171823"/>
            <a:chExt cx="3125696" cy="1027817"/>
          </a:xfrm>
        </p:grpSpPr>
        <p:sp>
          <p:nvSpPr>
            <p:cNvPr id="65" name="TextBox 64">
              <a:extLst>
                <a:ext uri="{FF2B5EF4-FFF2-40B4-BE49-F238E27FC236}">
                  <a16:creationId xmlns:a16="http://schemas.microsoft.com/office/drawing/2014/main" id="{B26B922A-CAA2-4F36-948F-D6704CAB53E2}"/>
                </a:ext>
              </a:extLst>
            </p:cNvPr>
            <p:cNvSpPr txBox="1"/>
            <p:nvPr/>
          </p:nvSpPr>
          <p:spPr>
            <a:xfrm>
              <a:off x="8832478" y="5171823"/>
              <a:ext cx="3125696" cy="720420"/>
            </a:xfrm>
            <a:prstGeom prst="rect">
              <a:avLst/>
            </a:prstGeom>
            <a:noFill/>
          </p:spPr>
          <p:txBody>
            <a:bodyPr wrap="square" lIns="0" tIns="140609" rIns="0" bIns="140609" rtlCol="0">
              <a:spAutoFit/>
            </a:bodyPr>
            <a:lstStyle/>
            <a:p>
              <a:pPr algn="ctr" defTabSz="896354">
                <a:spcAft>
                  <a:spcPts val="1176"/>
                </a:spcAft>
                <a:defRPr/>
              </a:pPr>
              <a:r>
                <a:rPr lang="en-US" sz="1372" dirty="0">
                  <a:solidFill>
                    <a:srgbClr val="505050"/>
                  </a:solidFill>
                  <a:latin typeface="Segoe UI Semibold" panose="020B0702040204020203" pitchFamily="34" charset="0"/>
                  <a:ea typeface="Segoe UI" charset="0"/>
                  <a:cs typeface="Segoe UI Semibold" panose="020B0702040204020203" pitchFamily="34" charset="0"/>
                </a:rPr>
                <a:t>Network </a:t>
              </a:r>
              <a:br>
                <a:rPr lang="en-US" sz="1372" dirty="0">
                  <a:solidFill>
                    <a:srgbClr val="505050"/>
                  </a:solidFill>
                  <a:latin typeface="Segoe UI Semibold" panose="020B0702040204020203" pitchFamily="34" charset="0"/>
                  <a:ea typeface="Segoe UI" charset="0"/>
                  <a:cs typeface="Segoe UI Semibold" panose="020B0702040204020203" pitchFamily="34" charset="0"/>
                </a:rPr>
              </a:br>
              <a:r>
                <a:rPr lang="en-US" sz="1372" dirty="0">
                  <a:solidFill>
                    <a:srgbClr val="505050"/>
                  </a:solidFill>
                  <a:latin typeface="Segoe UI Semibold" panose="020B0702040204020203" pitchFamily="34" charset="0"/>
                  <a:ea typeface="Segoe UI" charset="0"/>
                  <a:cs typeface="Segoe UI Semibold" panose="020B0702040204020203" pitchFamily="34" charset="0"/>
                </a:rPr>
                <a:t>monitoring:</a:t>
              </a:r>
            </a:p>
          </p:txBody>
        </p:sp>
        <p:pic>
          <p:nvPicPr>
            <p:cNvPr id="66" name="Picture 65">
              <a:extLst>
                <a:ext uri="{FF2B5EF4-FFF2-40B4-BE49-F238E27FC236}">
                  <a16:creationId xmlns:a16="http://schemas.microsoft.com/office/drawing/2014/main" id="{B5771931-D0C0-4D3D-8FC6-2596E84CD2F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037533" y="5975584"/>
              <a:ext cx="899828" cy="224056"/>
            </a:xfrm>
            <a:prstGeom prst="rect">
              <a:avLst/>
            </a:prstGeom>
            <a:ln>
              <a:noFill/>
            </a:ln>
          </p:spPr>
        </p:pic>
      </p:grpSp>
      <p:grpSp>
        <p:nvGrpSpPr>
          <p:cNvPr id="67" name="Group 66">
            <a:extLst>
              <a:ext uri="{FF2B5EF4-FFF2-40B4-BE49-F238E27FC236}">
                <a16:creationId xmlns:a16="http://schemas.microsoft.com/office/drawing/2014/main" id="{49AFC64D-948C-4BE7-97F6-7E2DE7ABC14F}"/>
              </a:ext>
            </a:extLst>
          </p:cNvPr>
          <p:cNvGrpSpPr/>
          <p:nvPr/>
        </p:nvGrpSpPr>
        <p:grpSpPr>
          <a:xfrm>
            <a:off x="6585704" y="5135396"/>
            <a:ext cx="3064251" cy="1409585"/>
            <a:chOff x="5533896" y="5161731"/>
            <a:chExt cx="3125696" cy="1437850"/>
          </a:xfrm>
        </p:grpSpPr>
        <p:sp>
          <p:nvSpPr>
            <p:cNvPr id="68" name="TextBox 67">
              <a:extLst>
                <a:ext uri="{FF2B5EF4-FFF2-40B4-BE49-F238E27FC236}">
                  <a16:creationId xmlns:a16="http://schemas.microsoft.com/office/drawing/2014/main" id="{C822A6BA-E295-4296-8B0B-ACEF43A4ACB8}"/>
                </a:ext>
              </a:extLst>
            </p:cNvPr>
            <p:cNvSpPr txBox="1"/>
            <p:nvPr/>
          </p:nvSpPr>
          <p:spPr>
            <a:xfrm>
              <a:off x="5533896" y="5161731"/>
              <a:ext cx="3125696" cy="720421"/>
            </a:xfrm>
            <a:prstGeom prst="rect">
              <a:avLst/>
            </a:prstGeom>
            <a:noFill/>
          </p:spPr>
          <p:txBody>
            <a:bodyPr wrap="square" lIns="0" tIns="140609" rIns="0" bIns="140609" rtlCol="0">
              <a:spAutoFit/>
            </a:bodyPr>
            <a:lstStyle/>
            <a:p>
              <a:pPr algn="ctr" defTabSz="896354">
                <a:spcAft>
                  <a:spcPts val="1176"/>
                </a:spcAft>
                <a:defRPr/>
              </a:pPr>
              <a:r>
                <a:rPr lang="en-US" sz="1372" dirty="0">
                  <a:solidFill>
                    <a:srgbClr val="505050"/>
                  </a:solidFill>
                  <a:latin typeface="Segoe UI Semibold" panose="020B0702040204020203" pitchFamily="34" charset="0"/>
                  <a:ea typeface="Segoe UI" charset="0"/>
                  <a:cs typeface="Segoe UI Semibold" panose="020B0702040204020203" pitchFamily="34" charset="0"/>
                </a:rPr>
                <a:t>Infrastructure </a:t>
              </a:r>
              <a:br>
                <a:rPr lang="en-US" sz="1372" dirty="0">
                  <a:solidFill>
                    <a:srgbClr val="505050"/>
                  </a:solidFill>
                  <a:latin typeface="Segoe UI Semibold" panose="020B0702040204020203" pitchFamily="34" charset="0"/>
                  <a:ea typeface="Segoe UI" charset="0"/>
                  <a:cs typeface="Segoe UI Semibold" panose="020B0702040204020203" pitchFamily="34" charset="0"/>
                </a:rPr>
              </a:br>
              <a:r>
                <a:rPr lang="en-US" sz="1372" dirty="0">
                  <a:solidFill>
                    <a:srgbClr val="505050"/>
                  </a:solidFill>
                  <a:latin typeface="Segoe UI Semibold" panose="020B0702040204020203" pitchFamily="34" charset="0"/>
                  <a:ea typeface="Segoe UI" charset="0"/>
                  <a:cs typeface="Segoe UI Semibold" panose="020B0702040204020203" pitchFamily="34" charset="0"/>
                </a:rPr>
                <a:t>monitoring:</a:t>
              </a:r>
            </a:p>
          </p:txBody>
        </p:sp>
        <p:pic>
          <p:nvPicPr>
            <p:cNvPr id="69" name="Picture 68">
              <a:extLst>
                <a:ext uri="{FF2B5EF4-FFF2-40B4-BE49-F238E27FC236}">
                  <a16:creationId xmlns:a16="http://schemas.microsoft.com/office/drawing/2014/main" id="{48E1F93A-1F1C-4993-9656-C8644BEAC6C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465523" y="6383267"/>
              <a:ext cx="1173279" cy="216314"/>
            </a:xfrm>
            <a:prstGeom prst="rect">
              <a:avLst/>
            </a:prstGeom>
          </p:spPr>
        </p:pic>
        <p:pic>
          <p:nvPicPr>
            <p:cNvPr id="70" name="Picture 69">
              <a:extLst>
                <a:ext uri="{FF2B5EF4-FFF2-40B4-BE49-F238E27FC236}">
                  <a16:creationId xmlns:a16="http://schemas.microsoft.com/office/drawing/2014/main" id="{EF6CCB66-83DD-40DE-B96A-D48FA80FAE76}"/>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011897" y="5886479"/>
              <a:ext cx="1253811" cy="406314"/>
            </a:xfrm>
            <a:prstGeom prst="rect">
              <a:avLst/>
            </a:prstGeom>
            <a:ln>
              <a:noFill/>
            </a:ln>
          </p:spPr>
        </p:pic>
        <p:pic>
          <p:nvPicPr>
            <p:cNvPr id="71" name="Picture 70">
              <a:extLst>
                <a:ext uri="{FF2B5EF4-FFF2-40B4-BE49-F238E27FC236}">
                  <a16:creationId xmlns:a16="http://schemas.microsoft.com/office/drawing/2014/main" id="{5310CA71-6929-4C26-BAF7-3A077CF1DE6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973343" y="5998051"/>
              <a:ext cx="767355" cy="234468"/>
            </a:xfrm>
            <a:prstGeom prst="rect">
              <a:avLst/>
            </a:prstGeom>
            <a:ln>
              <a:noFill/>
            </a:ln>
          </p:spPr>
        </p:pic>
      </p:grpSp>
      <p:grpSp>
        <p:nvGrpSpPr>
          <p:cNvPr id="72" name="Group 71">
            <a:extLst>
              <a:ext uri="{FF2B5EF4-FFF2-40B4-BE49-F238E27FC236}">
                <a16:creationId xmlns:a16="http://schemas.microsoft.com/office/drawing/2014/main" id="{5093E959-B64D-4EE8-B248-B22DF5FF2BBA}"/>
              </a:ext>
            </a:extLst>
          </p:cNvPr>
          <p:cNvGrpSpPr/>
          <p:nvPr/>
        </p:nvGrpSpPr>
        <p:grpSpPr>
          <a:xfrm>
            <a:off x="3844034" y="5126151"/>
            <a:ext cx="2711945" cy="1440000"/>
            <a:chOff x="1586314" y="5166924"/>
            <a:chExt cx="2766326" cy="1468875"/>
          </a:xfrm>
        </p:grpSpPr>
        <p:sp>
          <p:nvSpPr>
            <p:cNvPr id="73" name="TextBox 72">
              <a:extLst>
                <a:ext uri="{FF2B5EF4-FFF2-40B4-BE49-F238E27FC236}">
                  <a16:creationId xmlns:a16="http://schemas.microsoft.com/office/drawing/2014/main" id="{E10FE583-DBEE-4AB2-8041-62C9E789A5C5}"/>
                </a:ext>
              </a:extLst>
            </p:cNvPr>
            <p:cNvSpPr txBox="1"/>
            <p:nvPr/>
          </p:nvSpPr>
          <p:spPr>
            <a:xfrm>
              <a:off x="1605700" y="5166924"/>
              <a:ext cx="2746940" cy="720421"/>
            </a:xfrm>
            <a:prstGeom prst="rect">
              <a:avLst/>
            </a:prstGeom>
            <a:noFill/>
          </p:spPr>
          <p:txBody>
            <a:bodyPr wrap="square" lIns="0" tIns="140609" rIns="0" bIns="140609" rtlCol="0">
              <a:spAutoFit/>
            </a:bodyPr>
            <a:lstStyle/>
            <a:p>
              <a:pPr algn="ctr" defTabSz="896354">
                <a:spcAft>
                  <a:spcPts val="1176"/>
                </a:spcAft>
                <a:defRPr/>
              </a:pPr>
              <a:r>
                <a:rPr lang="en-US" sz="1372" dirty="0">
                  <a:solidFill>
                    <a:srgbClr val="505050"/>
                  </a:solidFill>
                  <a:latin typeface="Segoe UI Semibold" panose="020B0702040204020203" pitchFamily="34" charset="0"/>
                  <a:ea typeface="Segoe UI" charset="0"/>
                  <a:cs typeface="Segoe UI Semibold" panose="020B0702040204020203" pitchFamily="34" charset="0"/>
                </a:rPr>
                <a:t>Application performance management (APM):</a:t>
              </a:r>
            </a:p>
          </p:txBody>
        </p:sp>
        <p:pic>
          <p:nvPicPr>
            <p:cNvPr id="74" name="Picture 73">
              <a:extLst>
                <a:ext uri="{FF2B5EF4-FFF2-40B4-BE49-F238E27FC236}">
                  <a16:creationId xmlns:a16="http://schemas.microsoft.com/office/drawing/2014/main" id="{9E7B463D-DA79-4C72-9C6E-087776E5A31B}"/>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t="34654" b="34654"/>
            <a:stretch/>
          </p:blipFill>
          <p:spPr>
            <a:xfrm>
              <a:off x="2243003" y="6344893"/>
              <a:ext cx="1263792" cy="290906"/>
            </a:xfrm>
            <a:prstGeom prst="rect">
              <a:avLst/>
            </a:prstGeom>
          </p:spPr>
        </p:pic>
        <p:pic>
          <p:nvPicPr>
            <p:cNvPr id="75" name="Picture 74">
              <a:extLst>
                <a:ext uri="{FF2B5EF4-FFF2-40B4-BE49-F238E27FC236}">
                  <a16:creationId xmlns:a16="http://schemas.microsoft.com/office/drawing/2014/main" id="{788D7FC9-6E17-43F5-A55D-0C4728176AC6}"/>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046825" y="5948424"/>
              <a:ext cx="1182106" cy="331385"/>
            </a:xfrm>
            <a:prstGeom prst="rect">
              <a:avLst/>
            </a:prstGeom>
            <a:ln>
              <a:noFill/>
            </a:ln>
          </p:spPr>
        </p:pic>
        <p:pic>
          <p:nvPicPr>
            <p:cNvPr id="76" name="Picture 75">
              <a:extLst>
                <a:ext uri="{FF2B5EF4-FFF2-40B4-BE49-F238E27FC236}">
                  <a16:creationId xmlns:a16="http://schemas.microsoft.com/office/drawing/2014/main" id="{D217DE49-8EB9-4A26-9100-11A5C39D71DE}"/>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586314" y="6005495"/>
              <a:ext cx="1207090" cy="217242"/>
            </a:xfrm>
            <a:prstGeom prst="rect">
              <a:avLst/>
            </a:prstGeom>
            <a:ln>
              <a:noFill/>
            </a:ln>
          </p:spPr>
        </p:pic>
      </p:grpSp>
      <p:sp>
        <p:nvSpPr>
          <p:cNvPr id="77" name="TextBox 76">
            <a:extLst>
              <a:ext uri="{FF2B5EF4-FFF2-40B4-BE49-F238E27FC236}">
                <a16:creationId xmlns:a16="http://schemas.microsoft.com/office/drawing/2014/main" id="{D2F5450A-BFA0-470D-A939-88D4D7795CF6}"/>
              </a:ext>
            </a:extLst>
          </p:cNvPr>
          <p:cNvSpPr txBox="1"/>
          <p:nvPr/>
        </p:nvSpPr>
        <p:spPr>
          <a:xfrm>
            <a:off x="3429975" y="1308259"/>
            <a:ext cx="8762026" cy="299212"/>
          </a:xfrm>
          <a:prstGeom prst="rect">
            <a:avLst/>
          </a:prstGeom>
          <a:solidFill>
            <a:schemeClr val="accent1"/>
          </a:solidFill>
          <a:ln w="15875" cap="sq">
            <a:noFill/>
            <a:miter lim="800000"/>
          </a:ln>
        </p:spPr>
        <p:txBody>
          <a:bodyPr wrap="square" lIns="89630" tIns="0" rIns="89630" bIns="0" rtlCol="0" anchor="ctr" anchorCtr="0">
            <a:noAutofit/>
          </a:bodyPr>
          <a:lstStyle/>
          <a:p>
            <a:pPr algn="ctr" defTabSz="895841">
              <a:defRPr/>
            </a:pPr>
            <a:r>
              <a:rPr lang="en-US" sz="1372" b="1" kern="0" dirty="0">
                <a:solidFill>
                  <a:srgbClr val="FFFFFF"/>
                </a:solidFill>
                <a:latin typeface="Segoe UI"/>
              </a:rPr>
              <a:t>SECURITY</a:t>
            </a:r>
          </a:p>
        </p:txBody>
      </p:sp>
      <p:sp>
        <p:nvSpPr>
          <p:cNvPr id="78" name="TextBox 77">
            <a:extLst>
              <a:ext uri="{FF2B5EF4-FFF2-40B4-BE49-F238E27FC236}">
                <a16:creationId xmlns:a16="http://schemas.microsoft.com/office/drawing/2014/main" id="{BC25D025-D9ED-48B7-9132-A3AC5AAF487B}"/>
              </a:ext>
            </a:extLst>
          </p:cNvPr>
          <p:cNvSpPr txBox="1"/>
          <p:nvPr/>
        </p:nvSpPr>
        <p:spPr>
          <a:xfrm>
            <a:off x="3429975" y="3518209"/>
            <a:ext cx="8762025" cy="299212"/>
          </a:xfrm>
          <a:prstGeom prst="rect">
            <a:avLst/>
          </a:prstGeom>
          <a:solidFill>
            <a:schemeClr val="tx2"/>
          </a:solidFill>
          <a:ln w="15875" cap="sq">
            <a:noFill/>
            <a:miter lim="800000"/>
          </a:ln>
        </p:spPr>
        <p:txBody>
          <a:bodyPr wrap="square" lIns="89630" tIns="0" rIns="89630" bIns="0" rtlCol="0" anchor="ctr" anchorCtr="0">
            <a:noAutofit/>
          </a:bodyPr>
          <a:lstStyle/>
          <a:p>
            <a:pPr algn="ctr" defTabSz="895841">
              <a:defRPr/>
            </a:pPr>
            <a:r>
              <a:rPr lang="en-US" sz="1372" b="1" kern="0" dirty="0">
                <a:solidFill>
                  <a:srgbClr val="FFFFFF"/>
                </a:solidFill>
                <a:latin typeface="Segoe UI"/>
              </a:rPr>
              <a:t>BACK UP</a:t>
            </a:r>
          </a:p>
        </p:txBody>
      </p:sp>
      <p:sp>
        <p:nvSpPr>
          <p:cNvPr id="79" name="TextBox 78">
            <a:extLst>
              <a:ext uri="{FF2B5EF4-FFF2-40B4-BE49-F238E27FC236}">
                <a16:creationId xmlns:a16="http://schemas.microsoft.com/office/drawing/2014/main" id="{BB946AAD-DE9D-413E-969C-CFDE09BB28DD}"/>
              </a:ext>
            </a:extLst>
          </p:cNvPr>
          <p:cNvSpPr txBox="1"/>
          <p:nvPr/>
        </p:nvSpPr>
        <p:spPr>
          <a:xfrm>
            <a:off x="3429975" y="4760043"/>
            <a:ext cx="8762025" cy="299212"/>
          </a:xfrm>
          <a:prstGeom prst="rect">
            <a:avLst/>
          </a:prstGeom>
          <a:solidFill>
            <a:schemeClr val="tx1"/>
          </a:solidFill>
          <a:ln w="15875" cap="sq">
            <a:noFill/>
            <a:miter lim="800000"/>
          </a:ln>
        </p:spPr>
        <p:txBody>
          <a:bodyPr wrap="square" lIns="89630" tIns="0" rIns="89630" bIns="0" rtlCol="0" anchor="ctr" anchorCtr="0">
            <a:noAutofit/>
          </a:bodyPr>
          <a:lstStyle/>
          <a:p>
            <a:pPr algn="ctr" defTabSz="895841">
              <a:defRPr/>
            </a:pPr>
            <a:r>
              <a:rPr lang="en-US" sz="1372" b="1" kern="0" dirty="0">
                <a:solidFill>
                  <a:srgbClr val="FFFFFF"/>
                </a:solidFill>
                <a:latin typeface="Segoe UI"/>
              </a:rPr>
              <a:t>MONITORING</a:t>
            </a:r>
          </a:p>
        </p:txBody>
      </p:sp>
      <p:pic>
        <p:nvPicPr>
          <p:cNvPr id="8" name="Picture 7">
            <a:extLst>
              <a:ext uri="{FF2B5EF4-FFF2-40B4-BE49-F238E27FC236}">
                <a16:creationId xmlns:a16="http://schemas.microsoft.com/office/drawing/2014/main" id="{CF683769-28BE-44D6-890F-CD93C0259E5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747791" y="4034782"/>
            <a:ext cx="831328" cy="399879"/>
          </a:xfrm>
          <a:prstGeom prst="rect">
            <a:avLst/>
          </a:prstGeom>
        </p:spPr>
      </p:pic>
      <p:pic>
        <p:nvPicPr>
          <p:cNvPr id="10" name="Picture 9">
            <a:extLst>
              <a:ext uri="{FF2B5EF4-FFF2-40B4-BE49-F238E27FC236}">
                <a16:creationId xmlns:a16="http://schemas.microsoft.com/office/drawing/2014/main" id="{80FDD1F2-664F-4B32-AA80-BBE82F79070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940552" y="3762098"/>
            <a:ext cx="1283595" cy="983179"/>
          </a:xfrm>
          <a:prstGeom prst="rect">
            <a:avLst/>
          </a:prstGeom>
        </p:spPr>
      </p:pic>
      <p:grpSp>
        <p:nvGrpSpPr>
          <p:cNvPr id="80" name="Group 79">
            <a:extLst>
              <a:ext uri="{FF2B5EF4-FFF2-40B4-BE49-F238E27FC236}">
                <a16:creationId xmlns:a16="http://schemas.microsoft.com/office/drawing/2014/main" id="{B7E3F4BA-CFA2-4D8B-8ABF-CA29841E73C7}"/>
              </a:ext>
            </a:extLst>
          </p:cNvPr>
          <p:cNvGrpSpPr/>
          <p:nvPr/>
        </p:nvGrpSpPr>
        <p:grpSpPr>
          <a:xfrm>
            <a:off x="1360856" y="1672726"/>
            <a:ext cx="2196979" cy="855156"/>
            <a:chOff x="1166446" y="1367437"/>
            <a:chExt cx="2645980" cy="855156"/>
          </a:xfrm>
        </p:grpSpPr>
        <p:sp>
          <p:nvSpPr>
            <p:cNvPr id="81" name="TextBox 80">
              <a:extLst>
                <a:ext uri="{FF2B5EF4-FFF2-40B4-BE49-F238E27FC236}">
                  <a16:creationId xmlns:a16="http://schemas.microsoft.com/office/drawing/2014/main" id="{71D576C5-DDBE-4D3F-9E50-F569353FD444}"/>
                </a:ext>
              </a:extLst>
            </p:cNvPr>
            <p:cNvSpPr txBox="1"/>
            <p:nvPr/>
          </p:nvSpPr>
          <p:spPr>
            <a:xfrm>
              <a:off x="1278738" y="1367437"/>
              <a:ext cx="2533688"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Infrastructure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for all workloads</a:t>
              </a:r>
            </a:p>
          </p:txBody>
        </p:sp>
        <p:cxnSp>
          <p:nvCxnSpPr>
            <p:cNvPr id="82" name="Straight Connector 81">
              <a:extLst>
                <a:ext uri="{FF2B5EF4-FFF2-40B4-BE49-F238E27FC236}">
                  <a16:creationId xmlns:a16="http://schemas.microsoft.com/office/drawing/2014/main" id="{371FAFA7-6060-4926-AB06-254A4D657158}"/>
                </a:ext>
              </a:extLst>
            </p:cNvPr>
            <p:cNvCxnSpPr/>
            <p:nvPr/>
          </p:nvCxnSpPr>
          <p:spPr>
            <a:xfrm>
              <a:off x="1166446" y="162198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3" name="Rectangle 82">
            <a:extLst>
              <a:ext uri="{FF2B5EF4-FFF2-40B4-BE49-F238E27FC236}">
                <a16:creationId xmlns:a16="http://schemas.microsoft.com/office/drawing/2014/main" id="{99CD0C2C-0F94-4A7E-A601-747D4E32FCE7}"/>
              </a:ext>
            </a:extLst>
          </p:cNvPr>
          <p:cNvSpPr/>
          <p:nvPr/>
        </p:nvSpPr>
        <p:spPr bwMode="auto">
          <a:xfrm>
            <a:off x="0" y="0"/>
            <a:ext cx="3429974"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B08BAF95-44C4-4BF4-9188-42AD36548B24}"/>
              </a:ext>
            </a:extLst>
          </p:cNvPr>
          <p:cNvGrpSpPr/>
          <p:nvPr/>
        </p:nvGrpSpPr>
        <p:grpSpPr>
          <a:xfrm>
            <a:off x="1360856" y="958806"/>
            <a:ext cx="2196979" cy="855156"/>
            <a:chOff x="1166446" y="1367437"/>
            <a:chExt cx="2645980" cy="855156"/>
          </a:xfrm>
        </p:grpSpPr>
        <p:sp>
          <p:nvSpPr>
            <p:cNvPr id="85" name="TextBox 84">
              <a:extLst>
                <a:ext uri="{FF2B5EF4-FFF2-40B4-BE49-F238E27FC236}">
                  <a16:creationId xmlns:a16="http://schemas.microsoft.com/office/drawing/2014/main" id="{071EAFA8-4FA2-42EF-B68C-8BB8CA6885A8}"/>
                </a:ext>
              </a:extLst>
            </p:cNvPr>
            <p:cNvSpPr txBox="1"/>
            <p:nvPr/>
          </p:nvSpPr>
          <p:spPr>
            <a:xfrm>
              <a:off x="1278738" y="1367437"/>
              <a:ext cx="2533688"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Infrastructure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for all workloads</a:t>
              </a:r>
            </a:p>
          </p:txBody>
        </p:sp>
        <p:cxnSp>
          <p:nvCxnSpPr>
            <p:cNvPr id="86" name="Straight Connector 85">
              <a:extLst>
                <a:ext uri="{FF2B5EF4-FFF2-40B4-BE49-F238E27FC236}">
                  <a16:creationId xmlns:a16="http://schemas.microsoft.com/office/drawing/2014/main" id="{914EDCFE-3F84-43E1-8040-78493C854A8E}"/>
                </a:ext>
              </a:extLst>
            </p:cNvPr>
            <p:cNvCxnSpPr/>
            <p:nvPr/>
          </p:nvCxnSpPr>
          <p:spPr>
            <a:xfrm>
              <a:off x="1166446" y="162198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0A39B6F8-6DCA-4050-A2AE-76504073DA26}"/>
              </a:ext>
            </a:extLst>
          </p:cNvPr>
          <p:cNvGrpSpPr/>
          <p:nvPr/>
        </p:nvGrpSpPr>
        <p:grpSpPr>
          <a:xfrm>
            <a:off x="1360856" y="3793801"/>
            <a:ext cx="2058724" cy="849463"/>
            <a:chOff x="1166446" y="2981817"/>
            <a:chExt cx="2058724" cy="849463"/>
          </a:xfrm>
        </p:grpSpPr>
        <p:sp>
          <p:nvSpPr>
            <p:cNvPr id="88" name="TextBox 87">
              <a:extLst>
                <a:ext uri="{FF2B5EF4-FFF2-40B4-BE49-F238E27FC236}">
                  <a16:creationId xmlns:a16="http://schemas.microsoft.com/office/drawing/2014/main" id="{533E1002-20BB-4A91-A1B7-B5ED4F3481A4}"/>
                </a:ext>
              </a:extLst>
            </p:cNvPr>
            <p:cNvSpPr txBox="1"/>
            <p:nvPr/>
          </p:nvSpPr>
          <p:spPr>
            <a:xfrm>
              <a:off x="1279366" y="2981817"/>
              <a:ext cx="1945804"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Secure &amp;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well managed</a:t>
              </a:r>
            </a:p>
          </p:txBody>
        </p:sp>
        <p:cxnSp>
          <p:nvCxnSpPr>
            <p:cNvPr id="89" name="Straight Connector 88">
              <a:extLst>
                <a:ext uri="{FF2B5EF4-FFF2-40B4-BE49-F238E27FC236}">
                  <a16:creationId xmlns:a16="http://schemas.microsoft.com/office/drawing/2014/main" id="{66B9C2E4-3C7D-4B89-9E8F-4E2F801453E6}"/>
                </a:ext>
              </a:extLst>
            </p:cNvPr>
            <p:cNvCxnSpPr/>
            <p:nvPr/>
          </p:nvCxnSpPr>
          <p:spPr>
            <a:xfrm>
              <a:off x="1166446" y="310624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A3786B5E-6044-481B-96BB-D67EC616D13F}"/>
              </a:ext>
            </a:extLst>
          </p:cNvPr>
          <p:cNvGrpSpPr/>
          <p:nvPr/>
        </p:nvGrpSpPr>
        <p:grpSpPr>
          <a:xfrm>
            <a:off x="1360857" y="5317510"/>
            <a:ext cx="2058724" cy="600609"/>
            <a:chOff x="1166446" y="4420547"/>
            <a:chExt cx="2630499" cy="600609"/>
          </a:xfrm>
        </p:grpSpPr>
        <p:sp>
          <p:nvSpPr>
            <p:cNvPr id="91" name="TextBox 90">
              <a:extLst>
                <a:ext uri="{FF2B5EF4-FFF2-40B4-BE49-F238E27FC236}">
                  <a16:creationId xmlns:a16="http://schemas.microsoft.com/office/drawing/2014/main" id="{1D286ED4-8D53-4BD3-A8F3-E1AD5DAC0BD5}"/>
                </a:ext>
              </a:extLst>
            </p:cNvPr>
            <p:cNvSpPr txBox="1"/>
            <p:nvPr/>
          </p:nvSpPr>
          <p:spPr>
            <a:xfrm>
              <a:off x="1235523" y="4423120"/>
              <a:ext cx="2561422"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Cost effective</a:t>
              </a:r>
            </a:p>
          </p:txBody>
        </p:sp>
        <p:cxnSp>
          <p:nvCxnSpPr>
            <p:cNvPr id="92" name="Straight Connector 91">
              <a:extLst>
                <a:ext uri="{FF2B5EF4-FFF2-40B4-BE49-F238E27FC236}">
                  <a16:creationId xmlns:a16="http://schemas.microsoft.com/office/drawing/2014/main" id="{BF0F74FC-F227-4DA6-A878-561EF427F2C1}"/>
                </a:ext>
              </a:extLst>
            </p:cNvPr>
            <p:cNvCxnSpPr/>
            <p:nvPr/>
          </p:nvCxnSpPr>
          <p:spPr>
            <a:xfrm>
              <a:off x="1166446" y="442054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3" name="money_2" title="Icon of a dollar sign with an arrow around it pointing clockwise">
            <a:extLst>
              <a:ext uri="{FF2B5EF4-FFF2-40B4-BE49-F238E27FC236}">
                <a16:creationId xmlns:a16="http://schemas.microsoft.com/office/drawing/2014/main" id="{E243FC4E-6276-45F7-BCE3-18DABA3E8FE0}"/>
              </a:ext>
            </a:extLst>
          </p:cNvPr>
          <p:cNvSpPr>
            <a:spLocks noChangeAspect="1" noEditPoints="1"/>
          </p:cNvSpPr>
          <p:nvPr/>
        </p:nvSpPr>
        <p:spPr bwMode="auto">
          <a:xfrm>
            <a:off x="579910" y="5267993"/>
            <a:ext cx="616595" cy="65012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4" name="document_6" title="Icon of a document with a padlock in the lower right corner">
            <a:extLst>
              <a:ext uri="{FF2B5EF4-FFF2-40B4-BE49-F238E27FC236}">
                <a16:creationId xmlns:a16="http://schemas.microsoft.com/office/drawing/2014/main" id="{E5A2A302-43E7-49F8-8623-41C9D242D75B}"/>
              </a:ext>
            </a:extLst>
          </p:cNvPr>
          <p:cNvSpPr>
            <a:spLocks noChangeAspect="1" noEditPoints="1"/>
          </p:cNvSpPr>
          <p:nvPr/>
        </p:nvSpPr>
        <p:spPr bwMode="auto">
          <a:xfrm>
            <a:off x="666014" y="3933995"/>
            <a:ext cx="444387" cy="555484"/>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nvGrpSpPr>
          <p:cNvPr id="95" name="Group 94">
            <a:extLst>
              <a:ext uri="{FF2B5EF4-FFF2-40B4-BE49-F238E27FC236}">
                <a16:creationId xmlns:a16="http://schemas.microsoft.com/office/drawing/2014/main" id="{5DA34001-8916-4431-BBCA-5EC5F3866BBC}"/>
              </a:ext>
            </a:extLst>
          </p:cNvPr>
          <p:cNvGrpSpPr/>
          <p:nvPr/>
        </p:nvGrpSpPr>
        <p:grpSpPr>
          <a:xfrm>
            <a:off x="505140" y="1226557"/>
            <a:ext cx="766134" cy="600609"/>
            <a:chOff x="4807116" y="2091494"/>
            <a:chExt cx="1435589" cy="1125425"/>
          </a:xfrm>
        </p:grpSpPr>
        <p:sp>
          <p:nvSpPr>
            <p:cNvPr id="96" name="network_3" title="Icon of a server connected to a network">
              <a:extLst>
                <a:ext uri="{FF2B5EF4-FFF2-40B4-BE49-F238E27FC236}">
                  <a16:creationId xmlns:a16="http://schemas.microsoft.com/office/drawing/2014/main" id="{9CC71B9B-F948-46F1-8711-C0FA40A58AD8}"/>
                </a:ext>
              </a:extLst>
            </p:cNvPr>
            <p:cNvSpPr>
              <a:spLocks noChangeAspect="1" noEditPoints="1"/>
            </p:cNvSpPr>
            <p:nvPr/>
          </p:nvSpPr>
          <p:spPr bwMode="auto">
            <a:xfrm>
              <a:off x="4807116" y="20989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97" name="network_3" title="Icon of a server connected to a network">
              <a:extLst>
                <a:ext uri="{FF2B5EF4-FFF2-40B4-BE49-F238E27FC236}">
                  <a16:creationId xmlns:a16="http://schemas.microsoft.com/office/drawing/2014/main" id="{B5CD0223-DD59-4F8D-89AB-A0348C10A4E2}"/>
                </a:ext>
              </a:extLst>
            </p:cNvPr>
            <p:cNvSpPr>
              <a:spLocks noChangeAspect="1" noEditPoints="1"/>
            </p:cNvSpPr>
            <p:nvPr/>
          </p:nvSpPr>
          <p:spPr bwMode="auto">
            <a:xfrm>
              <a:off x="5658637" y="20914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98" name="network_3" title="Icon of a server connected to a network">
              <a:extLst>
                <a:ext uri="{FF2B5EF4-FFF2-40B4-BE49-F238E27FC236}">
                  <a16:creationId xmlns:a16="http://schemas.microsoft.com/office/drawing/2014/main" id="{5C787C8C-F588-4EEE-892B-446AA5346F75}"/>
                </a:ext>
              </a:extLst>
            </p:cNvPr>
            <p:cNvSpPr>
              <a:spLocks noChangeAspect="1" noEditPoints="1"/>
            </p:cNvSpPr>
            <p:nvPr/>
          </p:nvSpPr>
          <p:spPr bwMode="auto">
            <a:xfrm rot="10800000">
              <a:off x="5231943" y="2610813"/>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99" name="Rectangle 98">
            <a:extLst>
              <a:ext uri="{FF2B5EF4-FFF2-40B4-BE49-F238E27FC236}">
                <a16:creationId xmlns:a16="http://schemas.microsoft.com/office/drawing/2014/main" id="{5A458037-6F63-4610-A734-DC7A222AAB60}"/>
              </a:ext>
            </a:extLst>
          </p:cNvPr>
          <p:cNvSpPr/>
          <p:nvPr/>
        </p:nvSpPr>
        <p:spPr bwMode="auto">
          <a:xfrm>
            <a:off x="7049" y="3647877"/>
            <a:ext cx="3419579" cy="1190924"/>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602C0706-D767-4FF0-9CD4-61989CF4588C}"/>
              </a:ext>
            </a:extLst>
          </p:cNvPr>
          <p:cNvGrpSpPr/>
          <p:nvPr/>
        </p:nvGrpSpPr>
        <p:grpSpPr>
          <a:xfrm>
            <a:off x="609953" y="2521467"/>
            <a:ext cx="555510" cy="659041"/>
            <a:chOff x="8531043" y="2315384"/>
            <a:chExt cx="624430" cy="740806"/>
          </a:xfrm>
        </p:grpSpPr>
        <p:sp>
          <p:nvSpPr>
            <p:cNvPr id="106" name="cloud">
              <a:extLst>
                <a:ext uri="{FF2B5EF4-FFF2-40B4-BE49-F238E27FC236}">
                  <a16:creationId xmlns:a16="http://schemas.microsoft.com/office/drawing/2014/main" id="{FAA621F9-5BEB-4A18-88C2-3CAB1F6D5505}"/>
                </a:ext>
              </a:extLst>
            </p:cNvPr>
            <p:cNvSpPr>
              <a:spLocks noChangeAspect="1"/>
            </p:cNvSpPr>
            <p:nvPr/>
          </p:nvSpPr>
          <p:spPr bwMode="auto">
            <a:xfrm>
              <a:off x="8531043" y="2315384"/>
              <a:ext cx="624430" cy="39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chemeClr val="bg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sp>
          <p:nvSpPr>
            <p:cNvPr id="107" name="server">
              <a:extLst>
                <a:ext uri="{FF2B5EF4-FFF2-40B4-BE49-F238E27FC236}">
                  <a16:creationId xmlns:a16="http://schemas.microsoft.com/office/drawing/2014/main" id="{B9306CD5-9C86-4B43-BA93-AECFD5E9B1D2}"/>
                </a:ext>
              </a:extLst>
            </p:cNvPr>
            <p:cNvSpPr>
              <a:spLocks noChangeAspect="1" noEditPoints="1"/>
            </p:cNvSpPr>
            <p:nvPr/>
          </p:nvSpPr>
          <p:spPr bwMode="auto">
            <a:xfrm>
              <a:off x="8735923" y="2572791"/>
              <a:ext cx="214670" cy="4833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002050"/>
            </a:solidFill>
            <a:ln w="19050">
              <a:solidFill>
                <a:schemeClr val="bg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grpSp>
      <p:sp>
        <p:nvSpPr>
          <p:cNvPr id="108" name="TextBox 107">
            <a:extLst>
              <a:ext uri="{FF2B5EF4-FFF2-40B4-BE49-F238E27FC236}">
                <a16:creationId xmlns:a16="http://schemas.microsoft.com/office/drawing/2014/main" id="{1CB6B1C8-EA86-4FB8-96B4-84A94F2BCC9C}"/>
              </a:ext>
            </a:extLst>
          </p:cNvPr>
          <p:cNvSpPr txBox="1"/>
          <p:nvPr/>
        </p:nvSpPr>
        <p:spPr>
          <a:xfrm>
            <a:off x="1514479" y="2576984"/>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Hybrid</a:t>
            </a:r>
          </a:p>
        </p:txBody>
      </p:sp>
      <p:cxnSp>
        <p:nvCxnSpPr>
          <p:cNvPr id="109" name="Straight Connector 108">
            <a:extLst>
              <a:ext uri="{FF2B5EF4-FFF2-40B4-BE49-F238E27FC236}">
                <a16:creationId xmlns:a16="http://schemas.microsoft.com/office/drawing/2014/main" id="{83F3DD82-B4E1-4984-A039-45577FC6F221}"/>
              </a:ext>
            </a:extLst>
          </p:cNvPr>
          <p:cNvCxnSpPr/>
          <p:nvPr/>
        </p:nvCxnSpPr>
        <p:spPr>
          <a:xfrm>
            <a:off x="1369751" y="2609515"/>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2454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fade">
                                      <p:cBhvr>
                                        <p:cTn id="30" dur="500"/>
                                        <p:tgtEl>
                                          <p:spTgt spid="7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10" presetClass="entr" presetSubtype="0" fill="hold" nodeType="with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par>
                                <p:cTn id="41" presetID="10"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500"/>
                                        <p:tgtEl>
                                          <p:spTgt spid="61"/>
                                        </p:tgtEl>
                                      </p:cBhvr>
                                    </p:animEffect>
                                  </p:childTnLst>
                                </p:cTn>
                              </p:par>
                              <p:par>
                                <p:cTn id="44" presetID="10" presetClass="entr" presetSubtype="0"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750"/>
                                        <p:tgtEl>
                                          <p:spTgt spid="10"/>
                                        </p:tgtEl>
                                      </p:cBhvr>
                                    </p:animEffect>
                                  </p:childTnLst>
                                </p:cTn>
                              </p:par>
                              <p:par>
                                <p:cTn id="47" presetID="10"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750"/>
                                        <p:tgtEl>
                                          <p:spTgt spid="8"/>
                                        </p:tgtEl>
                                      </p:cBhvr>
                                    </p:animEffect>
                                  </p:childTnLst>
                                </p:cTn>
                              </p:par>
                            </p:childTnLst>
                          </p:cTn>
                        </p:par>
                        <p:par>
                          <p:cTn id="50" fill="hold">
                            <p:stCondLst>
                              <p:cond delay="3750"/>
                            </p:stCondLst>
                            <p:childTnLst>
                              <p:par>
                                <p:cTn id="51" presetID="10" presetClass="entr" presetSubtype="0" fill="hold" grpId="0" nodeType="afterEffect">
                                  <p:stCondLst>
                                    <p:cond delay="0"/>
                                  </p:stCondLst>
                                  <p:childTnLst>
                                    <p:set>
                                      <p:cBhvr>
                                        <p:cTn id="52" dur="1" fill="hold">
                                          <p:stCondLst>
                                            <p:cond delay="0"/>
                                          </p:stCondLst>
                                        </p:cTn>
                                        <p:tgtEl>
                                          <p:spTgt spid="79"/>
                                        </p:tgtEl>
                                        <p:attrNameLst>
                                          <p:attrName>style.visibility</p:attrName>
                                        </p:attrNameLst>
                                      </p:cBhvr>
                                      <p:to>
                                        <p:strVal val="visible"/>
                                      </p:to>
                                    </p:set>
                                    <p:animEffect transition="in" filter="fade">
                                      <p:cBhvr>
                                        <p:cTn id="53" dur="500"/>
                                        <p:tgtEl>
                                          <p:spTgt spid="7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childTnLst>
                          </p:cTn>
                        </p:par>
                        <p:par>
                          <p:cTn id="57" fill="hold">
                            <p:stCondLst>
                              <p:cond delay="4250"/>
                            </p:stCondLst>
                            <p:childTnLst>
                              <p:par>
                                <p:cTn id="58" presetID="10" presetClass="entr" presetSubtype="0" fill="hold" nodeType="afterEffect">
                                  <p:stCondLst>
                                    <p:cond delay="0"/>
                                  </p:stCondLst>
                                  <p:childTnLst>
                                    <p:set>
                                      <p:cBhvr>
                                        <p:cTn id="59" dur="1" fill="hold">
                                          <p:stCondLst>
                                            <p:cond delay="0"/>
                                          </p:stCondLst>
                                        </p:cTn>
                                        <p:tgtEl>
                                          <p:spTgt spid="72"/>
                                        </p:tgtEl>
                                        <p:attrNameLst>
                                          <p:attrName>style.visibility</p:attrName>
                                        </p:attrNameLst>
                                      </p:cBhvr>
                                      <p:to>
                                        <p:strVal val="visible"/>
                                      </p:to>
                                    </p:set>
                                    <p:animEffect transition="in" filter="fade">
                                      <p:cBhvr>
                                        <p:cTn id="60" dur="500"/>
                                        <p:tgtEl>
                                          <p:spTgt spid="72"/>
                                        </p:tgtEl>
                                      </p:cBhvr>
                                    </p:animEffect>
                                  </p:childTnLst>
                                </p:cTn>
                              </p:par>
                            </p:childTnLst>
                          </p:cTn>
                        </p:par>
                        <p:par>
                          <p:cTn id="61" fill="hold">
                            <p:stCondLst>
                              <p:cond delay="4750"/>
                            </p:stCondLst>
                            <p:childTnLst>
                              <p:par>
                                <p:cTn id="62" presetID="10" presetClass="entr" presetSubtype="0" fill="hold" nodeType="after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fade">
                                      <p:cBhvr>
                                        <p:cTn id="64" dur="500"/>
                                        <p:tgtEl>
                                          <p:spTgt spid="67"/>
                                        </p:tgtEl>
                                      </p:cBhvr>
                                    </p:animEffect>
                                  </p:childTnLst>
                                </p:cTn>
                              </p:par>
                            </p:childTnLst>
                          </p:cTn>
                        </p:par>
                        <p:par>
                          <p:cTn id="65" fill="hold">
                            <p:stCondLst>
                              <p:cond delay="5250"/>
                            </p:stCondLst>
                            <p:childTnLst>
                              <p:par>
                                <p:cTn id="66" presetID="10" presetClass="entr" presetSubtype="0" fill="hold" nodeType="afterEffect">
                                  <p:stCondLst>
                                    <p:cond delay="0"/>
                                  </p:stCondLst>
                                  <p:childTnLst>
                                    <p:set>
                                      <p:cBhvr>
                                        <p:cTn id="67" dur="1" fill="hold">
                                          <p:stCondLst>
                                            <p:cond delay="0"/>
                                          </p:stCondLst>
                                        </p:cTn>
                                        <p:tgtEl>
                                          <p:spTgt spid="64"/>
                                        </p:tgtEl>
                                        <p:attrNameLst>
                                          <p:attrName>style.visibility</p:attrName>
                                        </p:attrNameLst>
                                      </p:cBhvr>
                                      <p:to>
                                        <p:strVal val="visible"/>
                                      </p:to>
                                    </p:set>
                                    <p:animEffect transition="in" filter="fade">
                                      <p:cBhvr>
                                        <p:cTn id="68"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77" grpId="0" animBg="1"/>
      <p:bldP spid="78" grpId="0" animBg="1"/>
      <p:bldP spid="7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20"/>
          </p:nvPr>
        </p:nvPicPr>
        <p:blipFill>
          <a:blip r:embed="rId3" cstate="print">
            <a:extLst>
              <a:ext uri="{28A0092B-C50C-407E-A947-70E740481C1C}">
                <a14:useLocalDpi xmlns:a14="http://schemas.microsoft.com/office/drawing/2010/main" val="0"/>
              </a:ext>
            </a:extLst>
          </a:blip>
          <a:srcRect/>
          <a:stretch>
            <a:fillRect/>
          </a:stretch>
        </p:blipFill>
        <p:spPr/>
      </p:pic>
      <p:sp>
        <p:nvSpPr>
          <p:cNvPr id="14" name="Text Placeholder 13"/>
          <p:cNvSpPr>
            <a:spLocks noGrp="1"/>
          </p:cNvSpPr>
          <p:nvPr>
            <p:ph type="body" sz="quarter" idx="11"/>
          </p:nvPr>
        </p:nvSpPr>
        <p:spPr>
          <a:xfrm>
            <a:off x="3656459" y="3178742"/>
            <a:ext cx="7886352" cy="2189089"/>
          </a:xfrm>
        </p:spPr>
        <p:txBody>
          <a:bodyPr/>
          <a:lstStyle/>
          <a:p>
            <a:r>
              <a:rPr lang="en-US" sz="1800" dirty="0">
                <a:latin typeface="+mn-lt"/>
              </a:rPr>
              <a:t>Coats </a:t>
            </a:r>
            <a:r>
              <a:rPr lang="en-US" sz="1800" dirty="0">
                <a:solidFill>
                  <a:schemeClr val="tx1"/>
                </a:solidFill>
                <a:latin typeface="+mn-lt"/>
              </a:rPr>
              <a:t>is moving all of its datacenter assets into </a:t>
            </a:r>
            <a:r>
              <a:rPr lang="en-US" sz="1800" dirty="0">
                <a:solidFill>
                  <a:schemeClr val="accent1"/>
                </a:solidFill>
                <a:latin typeface="+mn-lt"/>
              </a:rPr>
              <a:t>Microsoft Azure </a:t>
            </a:r>
            <a:r>
              <a:rPr lang="en-US" sz="1800" dirty="0">
                <a:solidFill>
                  <a:schemeClr val="tx1"/>
                </a:solidFill>
                <a:latin typeface="+mn-lt"/>
              </a:rPr>
              <a:t>to </a:t>
            </a:r>
            <a:r>
              <a:rPr lang="en-US" sz="1800" dirty="0">
                <a:solidFill>
                  <a:srgbClr val="0078D7"/>
                </a:solidFill>
                <a:latin typeface="Segoe UI Semibold" panose="020B0702040204020203" pitchFamily="34" charset="0"/>
                <a:cs typeface="Segoe UI Semibold" panose="020B0702040204020203" pitchFamily="34" charset="0"/>
              </a:rPr>
              <a:t>gain elasticity, vastly improve performance, </a:t>
            </a:r>
            <a:r>
              <a:rPr lang="en-US" sz="1800" dirty="0">
                <a:solidFill>
                  <a:schemeClr val="tx1"/>
                </a:solidFill>
                <a:latin typeface="+mn-lt"/>
                <a:cs typeface="Segoe UI Semibold" panose="020B0702040204020203" pitchFamily="34" charset="0"/>
              </a:rPr>
              <a:t>and</a:t>
            </a:r>
            <a:r>
              <a:rPr lang="en-US" sz="1800" dirty="0">
                <a:solidFill>
                  <a:srgbClr val="0078D7"/>
                </a:solidFill>
                <a:latin typeface="Segoe UI Semibold" panose="020B0702040204020203" pitchFamily="34" charset="0"/>
                <a:cs typeface="Segoe UI Semibold" panose="020B0702040204020203" pitchFamily="34" charset="0"/>
              </a:rPr>
              <a:t> lower costs. </a:t>
            </a:r>
          </a:p>
          <a:p>
            <a:endParaRPr lang="en-US" sz="1800" dirty="0">
              <a:latin typeface="+mn-lt"/>
            </a:endParaRPr>
          </a:p>
          <a:p>
            <a:r>
              <a:rPr lang="en-US" sz="1800" dirty="0">
                <a:latin typeface="+mn-lt"/>
              </a:rPr>
              <a:t>The technology team supports anywhere, any device productivity by securing applications and data with the </a:t>
            </a:r>
            <a:r>
              <a:rPr lang="en-US" sz="1800" dirty="0">
                <a:solidFill>
                  <a:schemeClr val="accent1"/>
                </a:solidFill>
                <a:latin typeface="+mn-lt"/>
              </a:rPr>
              <a:t>Microsoft Enterprise Mobility + Security suite</a:t>
            </a:r>
            <a:r>
              <a:rPr lang="en-US" sz="1800" dirty="0">
                <a:latin typeface="+mn-lt"/>
              </a:rPr>
              <a:t>.</a:t>
            </a:r>
          </a:p>
          <a:p>
            <a:r>
              <a:rPr lang="en-US" sz="1800" dirty="0">
                <a:latin typeface="+mn-lt"/>
              </a:rPr>
              <a:t> </a:t>
            </a:r>
          </a:p>
          <a:p>
            <a:r>
              <a:rPr lang="en-US" sz="1800" i="1" dirty="0">
                <a:latin typeface="+mn-lt"/>
              </a:rPr>
              <a:t>“We get consistent levels of infrastructure security with Azure, because we can leverage a wealth of security technologies that Microsoft is constantly improving. We also have fewer endpoints to manage. We use Azure Security Center to monitor our environment, and with it we can be much more responsive when threats are identified.”</a:t>
            </a:r>
          </a:p>
          <a:p>
            <a:endParaRPr lang="en-US" sz="1800" dirty="0">
              <a:latin typeface="+mn-lt"/>
            </a:endParaRPr>
          </a:p>
          <a:p>
            <a:r>
              <a:rPr lang="en-US" dirty="0">
                <a:solidFill>
                  <a:srgbClr val="00BCF2"/>
                </a:solidFill>
                <a:latin typeface="Segoe UI" panose="020B0502040204020203" pitchFamily="34" charset="0"/>
                <a:cs typeface="Segoe UI" panose="020B0502040204020203" pitchFamily="34" charset="0"/>
              </a:rPr>
              <a:t>Harold </a:t>
            </a:r>
            <a:r>
              <a:rPr lang="en-US" dirty="0" err="1">
                <a:solidFill>
                  <a:srgbClr val="00BCF2"/>
                </a:solidFill>
                <a:latin typeface="Segoe UI" panose="020B0502040204020203" pitchFamily="34" charset="0"/>
                <a:cs typeface="Segoe UI" panose="020B0502040204020203" pitchFamily="34" charset="0"/>
              </a:rPr>
              <a:t>Groothedde</a:t>
            </a:r>
            <a:endParaRPr lang="en-US" dirty="0">
              <a:solidFill>
                <a:srgbClr val="00BCF2"/>
              </a:solidFill>
              <a:latin typeface="Segoe UI" panose="020B0502040204020203" pitchFamily="34" charset="0"/>
              <a:cs typeface="Segoe UI" panose="020B0502040204020203" pitchFamily="34" charset="0"/>
            </a:endParaRPr>
          </a:p>
          <a:p>
            <a:r>
              <a:rPr lang="en-US" dirty="0">
                <a:solidFill>
                  <a:srgbClr val="00BCF2"/>
                </a:solidFill>
                <a:latin typeface="Segoe UI" panose="020B0502040204020203" pitchFamily="34" charset="0"/>
                <a:cs typeface="Segoe UI" panose="020B0502040204020203" pitchFamily="34" charset="0"/>
              </a:rPr>
              <a:t>Technology Solutions Director at Coats</a:t>
            </a:r>
          </a:p>
        </p:txBody>
      </p:sp>
      <p:pic>
        <p:nvPicPr>
          <p:cNvPr id="5" name="Picture Placeholder 4"/>
          <p:cNvPicPr>
            <a:picLocks noGrp="1" noChangeAspect="1"/>
          </p:cNvPicPr>
          <p:nvPr>
            <p:ph type="pic" sz="quarter" idx="4294967295"/>
          </p:nvPr>
        </p:nvPicPr>
        <p:blipFill rotWithShape="1">
          <a:blip r:embed="rId4" cstate="print">
            <a:extLst>
              <a:ext uri="{28A0092B-C50C-407E-A947-70E740481C1C}">
                <a14:useLocalDpi xmlns:a14="http://schemas.microsoft.com/office/drawing/2010/main" val="0"/>
              </a:ext>
            </a:extLst>
          </a:blip>
          <a:srcRect l="-81842" r="-69616" b="-1444"/>
          <a:stretch/>
        </p:blipFill>
        <p:spPr>
          <a:xfrm>
            <a:off x="-785091" y="3796669"/>
            <a:ext cx="4821382" cy="1964249"/>
          </a:xfrm>
        </p:spPr>
      </p:pic>
      <p:grpSp>
        <p:nvGrpSpPr>
          <p:cNvPr id="18" name="Group 17">
            <a:extLst>
              <a:ext uri="{FF2B5EF4-FFF2-40B4-BE49-F238E27FC236}">
                <a16:creationId xmlns:a16="http://schemas.microsoft.com/office/drawing/2014/main" id="{61DC8D78-29D7-46BF-A3FC-2B6096D2D59D}"/>
              </a:ext>
            </a:extLst>
          </p:cNvPr>
          <p:cNvGrpSpPr/>
          <p:nvPr/>
        </p:nvGrpSpPr>
        <p:grpSpPr>
          <a:xfrm>
            <a:off x="281114" y="264293"/>
            <a:ext cx="1031359" cy="1031359"/>
            <a:chOff x="281114" y="264293"/>
            <a:chExt cx="1031359" cy="1031359"/>
          </a:xfrm>
        </p:grpSpPr>
        <p:sp>
          <p:nvSpPr>
            <p:cNvPr id="19" name="Oval 18">
              <a:extLst>
                <a:ext uri="{FF2B5EF4-FFF2-40B4-BE49-F238E27FC236}">
                  <a16:creationId xmlns:a16="http://schemas.microsoft.com/office/drawing/2014/main" id="{35294F11-3B26-42D7-B93A-44995EB8735F}"/>
                </a:ext>
              </a:extLst>
            </p:cNvPr>
            <p:cNvSpPr/>
            <p:nvPr/>
          </p:nvSpPr>
          <p:spPr bwMode="auto">
            <a:xfrm>
              <a:off x="281114" y="264293"/>
              <a:ext cx="1031359" cy="1031359"/>
            </a:xfrm>
            <a:prstGeom prst="ellipse">
              <a:avLst/>
            </a:prstGeom>
            <a:solidFill>
              <a:srgbClr val="002050"/>
            </a:solidFill>
            <a:ln>
              <a:solidFill>
                <a:srgbClr val="FFFFFF"/>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document_6" title="Icon of a document with a padlock in the lower right corner">
              <a:extLst>
                <a:ext uri="{FF2B5EF4-FFF2-40B4-BE49-F238E27FC236}">
                  <a16:creationId xmlns:a16="http://schemas.microsoft.com/office/drawing/2014/main" id="{9FE0D9EA-FFD1-4FE8-BA46-2B45BDB17DF0}"/>
                </a:ext>
              </a:extLst>
            </p:cNvPr>
            <p:cNvSpPr>
              <a:spLocks noChangeAspect="1" noEditPoints="1"/>
            </p:cNvSpPr>
            <p:nvPr/>
          </p:nvSpPr>
          <p:spPr bwMode="auto">
            <a:xfrm>
              <a:off x="574599" y="476979"/>
              <a:ext cx="444387" cy="555484"/>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endParaRPr>
            </a:p>
          </p:txBody>
        </p:sp>
      </p:grpSp>
    </p:spTree>
    <p:extLst>
      <p:ext uri="{BB962C8B-B14F-4D97-AF65-F5344CB8AC3E}">
        <p14:creationId xmlns:p14="http://schemas.microsoft.com/office/powerpoint/2010/main" val="4088330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867BE575-5580-4D81-834F-8CE379EB11C7}"/>
              </a:ext>
            </a:extLst>
          </p:cNvPr>
          <p:cNvSpPr txBox="1">
            <a:spLocks/>
          </p:cNvSpPr>
          <p:nvPr/>
        </p:nvSpPr>
        <p:spPr>
          <a:xfrm>
            <a:off x="3593748" y="327038"/>
            <a:ext cx="8485871"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US" sz="3200" dirty="0">
                <a:solidFill>
                  <a:srgbClr val="0068BB"/>
                </a:solidFill>
              </a:rPr>
              <a:t>Cost savings of using IaaS</a:t>
            </a:r>
            <a:endParaRPr lang="en-US" sz="3200" dirty="0">
              <a:solidFill>
                <a:srgbClr val="0068BB"/>
              </a:solidFill>
              <a:highlight>
                <a:srgbClr val="FFFF00"/>
              </a:highlight>
            </a:endParaRPr>
          </a:p>
        </p:txBody>
      </p:sp>
      <p:sp>
        <p:nvSpPr>
          <p:cNvPr id="164" name="TextBox 163">
            <a:extLst>
              <a:ext uri="{FF2B5EF4-FFF2-40B4-BE49-F238E27FC236}">
                <a16:creationId xmlns:a16="http://schemas.microsoft.com/office/drawing/2014/main" id="{9CC18ECD-D427-4CBA-9FAA-5301AF9BFDAD}"/>
              </a:ext>
            </a:extLst>
          </p:cNvPr>
          <p:cNvSpPr txBox="1"/>
          <p:nvPr/>
        </p:nvSpPr>
        <p:spPr>
          <a:xfrm>
            <a:off x="6504540" y="6617696"/>
            <a:ext cx="5687460" cy="2308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22050"/>
                </a:solidFill>
                <a:effectLst/>
                <a:uLnTx/>
                <a:uFillTx/>
                <a:latin typeface="Segoe UI" panose="020B0502040204020203" pitchFamily="34" charset="0"/>
                <a:ea typeface="+mn-ea"/>
                <a:cs typeface="Segoe UI" panose="020B0502040204020203" pitchFamily="34" charset="0"/>
              </a:rPr>
              <a:t>Source: Forrester, The Total Economic Impact Of Microsoft Azure IaaS, June 2017</a:t>
            </a:r>
          </a:p>
        </p:txBody>
      </p:sp>
      <p:grpSp>
        <p:nvGrpSpPr>
          <p:cNvPr id="6" name="Group 5">
            <a:extLst>
              <a:ext uri="{FF2B5EF4-FFF2-40B4-BE49-F238E27FC236}">
                <a16:creationId xmlns:a16="http://schemas.microsoft.com/office/drawing/2014/main" id="{979A1CDC-2FA8-4445-A9C1-6B46FCEC7EA7}"/>
              </a:ext>
            </a:extLst>
          </p:cNvPr>
          <p:cNvGrpSpPr/>
          <p:nvPr/>
        </p:nvGrpSpPr>
        <p:grpSpPr>
          <a:xfrm>
            <a:off x="3575791" y="1751215"/>
            <a:ext cx="3805923" cy="903637"/>
            <a:chOff x="3575791" y="1751215"/>
            <a:chExt cx="3805923" cy="903637"/>
          </a:xfrm>
        </p:grpSpPr>
        <p:sp>
          <p:nvSpPr>
            <p:cNvPr id="2" name="Rectangle 1">
              <a:extLst>
                <a:ext uri="{FF2B5EF4-FFF2-40B4-BE49-F238E27FC236}">
                  <a16:creationId xmlns:a16="http://schemas.microsoft.com/office/drawing/2014/main" id="{3B53B74B-E76C-4EE3-8CF8-752E584167A0}"/>
                </a:ext>
              </a:extLst>
            </p:cNvPr>
            <p:cNvSpPr/>
            <p:nvPr/>
          </p:nvSpPr>
          <p:spPr bwMode="auto">
            <a:xfrm>
              <a:off x="3575791" y="1751215"/>
              <a:ext cx="3673701" cy="9036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Reduced data center costs</a:t>
              </a:r>
            </a:p>
          </p:txBody>
        </p:sp>
        <p:sp>
          <p:nvSpPr>
            <p:cNvPr id="5" name="TextBox 4">
              <a:extLst>
                <a:ext uri="{FF2B5EF4-FFF2-40B4-BE49-F238E27FC236}">
                  <a16:creationId xmlns:a16="http://schemas.microsoft.com/office/drawing/2014/main" id="{AF0654F1-49C1-4C2C-BE09-2E8BAAD3C798}"/>
                </a:ext>
              </a:extLst>
            </p:cNvPr>
            <p:cNvSpPr txBox="1"/>
            <p:nvPr/>
          </p:nvSpPr>
          <p:spPr>
            <a:xfrm>
              <a:off x="6273397" y="1848292"/>
              <a:ext cx="1108317" cy="738664"/>
            </a:xfrm>
            <a:prstGeom prst="rect">
              <a:avLst/>
            </a:prstGeom>
            <a:noFill/>
          </p:spPr>
          <p:txBody>
            <a:bodyPr wrap="none" lIns="182880" tIns="146304" rIns="182880" bIns="146304" rtlCol="0">
              <a:spAutoFit/>
            </a:bodyPr>
            <a:lstStyle/>
            <a:p>
              <a:pPr>
                <a:lnSpc>
                  <a:spcPct val="90000"/>
                </a:lnSpc>
                <a:spcAft>
                  <a:spcPts val="600"/>
                </a:spcAft>
              </a:pPr>
              <a:r>
                <a:rPr lang="en-US" sz="3200" dirty="0">
                  <a:solidFill>
                    <a:schemeClr val="bg1">
                      <a:lumMod val="95000"/>
                    </a:schemeClr>
                  </a:solidFill>
                  <a:latin typeface="+mj-lt"/>
                </a:rPr>
                <a:t>73%</a:t>
              </a:r>
            </a:p>
          </p:txBody>
        </p:sp>
      </p:grpSp>
      <p:grpSp>
        <p:nvGrpSpPr>
          <p:cNvPr id="7" name="Group 6">
            <a:extLst>
              <a:ext uri="{FF2B5EF4-FFF2-40B4-BE49-F238E27FC236}">
                <a16:creationId xmlns:a16="http://schemas.microsoft.com/office/drawing/2014/main" id="{88DA8E6A-04B1-4943-8A49-9396A1CE2E62}"/>
              </a:ext>
            </a:extLst>
          </p:cNvPr>
          <p:cNvGrpSpPr/>
          <p:nvPr/>
        </p:nvGrpSpPr>
        <p:grpSpPr>
          <a:xfrm>
            <a:off x="3575791" y="2654852"/>
            <a:ext cx="6667853" cy="903637"/>
            <a:chOff x="3575791" y="2654852"/>
            <a:chExt cx="6667853" cy="903637"/>
          </a:xfrm>
        </p:grpSpPr>
        <p:sp>
          <p:nvSpPr>
            <p:cNvPr id="29" name="Rectangle 28">
              <a:extLst>
                <a:ext uri="{FF2B5EF4-FFF2-40B4-BE49-F238E27FC236}">
                  <a16:creationId xmlns:a16="http://schemas.microsoft.com/office/drawing/2014/main" id="{956BA61A-BEB8-4C18-8A85-16E6183DEDDB}"/>
                </a:ext>
              </a:extLst>
            </p:cNvPr>
            <p:cNvSpPr/>
            <p:nvPr/>
          </p:nvSpPr>
          <p:spPr bwMode="auto">
            <a:xfrm>
              <a:off x="3575791" y="2654852"/>
              <a:ext cx="3674624" cy="90363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accent1"/>
                  </a:solidFill>
                  <a:latin typeface="Segoe UI Semibold" panose="020B0702040204020203" pitchFamily="34" charset="0"/>
                  <a:ea typeface="Segoe UI" pitchFamily="34" charset="0"/>
                  <a:cs typeface="Segoe UI Semibold" panose="020B0702040204020203" pitchFamily="34" charset="0"/>
                </a:rPr>
                <a:t>Reduced IT outsourcing costs</a:t>
              </a:r>
            </a:p>
          </p:txBody>
        </p:sp>
        <p:sp>
          <p:nvSpPr>
            <p:cNvPr id="23" name="Rectangle 22">
              <a:extLst>
                <a:ext uri="{FF2B5EF4-FFF2-40B4-BE49-F238E27FC236}">
                  <a16:creationId xmlns:a16="http://schemas.microsoft.com/office/drawing/2014/main" id="{3FC95FFD-AA43-46F8-A19E-50CE6A0266D4}"/>
                </a:ext>
              </a:extLst>
            </p:cNvPr>
            <p:cNvSpPr/>
            <p:nvPr/>
          </p:nvSpPr>
          <p:spPr bwMode="auto">
            <a:xfrm>
              <a:off x="7249491" y="2654852"/>
              <a:ext cx="2958723" cy="9036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43FF7412-9C3D-4EED-B53F-8CBA82B219C8}"/>
                </a:ext>
              </a:extLst>
            </p:cNvPr>
            <p:cNvSpPr txBox="1"/>
            <p:nvPr/>
          </p:nvSpPr>
          <p:spPr>
            <a:xfrm>
              <a:off x="8542216" y="2737339"/>
              <a:ext cx="1701428" cy="738664"/>
            </a:xfrm>
            <a:prstGeom prst="rect">
              <a:avLst/>
            </a:prstGeom>
            <a:noFill/>
          </p:spPr>
          <p:txBody>
            <a:bodyPr wrap="none" lIns="182880" tIns="146304" rIns="182880" bIns="146304" rtlCol="0">
              <a:spAutoFit/>
            </a:bodyPr>
            <a:lstStyle/>
            <a:p>
              <a:pPr>
                <a:lnSpc>
                  <a:spcPct val="90000"/>
                </a:lnSpc>
                <a:spcAft>
                  <a:spcPts val="600"/>
                </a:spcAft>
              </a:pPr>
              <a:r>
                <a:rPr lang="en-US" sz="3200" dirty="0">
                  <a:solidFill>
                    <a:schemeClr val="bg1">
                      <a:lumMod val="95000"/>
                    </a:schemeClr>
                  </a:solidFill>
                  <a:latin typeface="+mj-lt"/>
                </a:rPr>
                <a:t>33-83%</a:t>
              </a:r>
            </a:p>
          </p:txBody>
        </p:sp>
      </p:grpSp>
      <p:grpSp>
        <p:nvGrpSpPr>
          <p:cNvPr id="8" name="Group 7">
            <a:extLst>
              <a:ext uri="{FF2B5EF4-FFF2-40B4-BE49-F238E27FC236}">
                <a16:creationId xmlns:a16="http://schemas.microsoft.com/office/drawing/2014/main" id="{326BCB89-F3E9-41F5-9E1E-65DAF5C9D9BA}"/>
              </a:ext>
            </a:extLst>
          </p:cNvPr>
          <p:cNvGrpSpPr/>
          <p:nvPr/>
        </p:nvGrpSpPr>
        <p:grpSpPr>
          <a:xfrm>
            <a:off x="3575791" y="3541062"/>
            <a:ext cx="7629889" cy="903637"/>
            <a:chOff x="3575791" y="3541062"/>
            <a:chExt cx="7629889" cy="903637"/>
          </a:xfrm>
        </p:grpSpPr>
        <p:sp>
          <p:nvSpPr>
            <p:cNvPr id="30" name="Rectangle 29">
              <a:extLst>
                <a:ext uri="{FF2B5EF4-FFF2-40B4-BE49-F238E27FC236}">
                  <a16:creationId xmlns:a16="http://schemas.microsoft.com/office/drawing/2014/main" id="{95CCD268-8F16-4BB5-BB83-FE417D9883CC}"/>
                </a:ext>
              </a:extLst>
            </p:cNvPr>
            <p:cNvSpPr/>
            <p:nvPr/>
          </p:nvSpPr>
          <p:spPr bwMode="auto">
            <a:xfrm>
              <a:off x="3575791" y="3541062"/>
              <a:ext cx="6673997" cy="90363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accent1"/>
                  </a:solidFill>
                  <a:latin typeface="Segoe UI Semibold" panose="020B0702040204020203" pitchFamily="34" charset="0"/>
                  <a:ea typeface="Segoe UI" pitchFamily="34" charset="0"/>
                  <a:cs typeface="Segoe UI Semibold" panose="020B0702040204020203" pitchFamily="34" charset="0"/>
                </a:rPr>
                <a:t>Process re-engineering improvements</a:t>
              </a:r>
            </a:p>
          </p:txBody>
        </p:sp>
        <p:sp>
          <p:nvSpPr>
            <p:cNvPr id="24" name="Rectangle 23">
              <a:extLst>
                <a:ext uri="{FF2B5EF4-FFF2-40B4-BE49-F238E27FC236}">
                  <a16:creationId xmlns:a16="http://schemas.microsoft.com/office/drawing/2014/main" id="{0035EFCE-9E22-43D3-A8D9-4BB9B4E5026F}"/>
                </a:ext>
              </a:extLst>
            </p:cNvPr>
            <p:cNvSpPr/>
            <p:nvPr/>
          </p:nvSpPr>
          <p:spPr bwMode="auto">
            <a:xfrm>
              <a:off x="10208215" y="3541062"/>
              <a:ext cx="838628" cy="9036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TextBox 34">
              <a:extLst>
                <a:ext uri="{FF2B5EF4-FFF2-40B4-BE49-F238E27FC236}">
                  <a16:creationId xmlns:a16="http://schemas.microsoft.com/office/drawing/2014/main" id="{D5CC8AD9-56D2-4F9A-8A28-D09B984E2F83}"/>
                </a:ext>
              </a:extLst>
            </p:cNvPr>
            <p:cNvSpPr txBox="1"/>
            <p:nvPr/>
          </p:nvSpPr>
          <p:spPr>
            <a:xfrm>
              <a:off x="10090951" y="3640976"/>
              <a:ext cx="1114729" cy="738664"/>
            </a:xfrm>
            <a:prstGeom prst="rect">
              <a:avLst/>
            </a:prstGeom>
            <a:noFill/>
          </p:spPr>
          <p:txBody>
            <a:bodyPr wrap="none" lIns="182880" tIns="146304" rIns="182880" bIns="146304" rtlCol="0">
              <a:spAutoFit/>
            </a:bodyPr>
            <a:lstStyle/>
            <a:p>
              <a:pPr>
                <a:lnSpc>
                  <a:spcPct val="90000"/>
                </a:lnSpc>
                <a:spcAft>
                  <a:spcPts val="600"/>
                </a:spcAft>
              </a:pPr>
              <a:r>
                <a:rPr lang="en-US" sz="3200" dirty="0">
                  <a:solidFill>
                    <a:schemeClr val="bg1">
                      <a:lumMod val="95000"/>
                    </a:schemeClr>
                  </a:solidFill>
                  <a:latin typeface="+mj-lt"/>
                </a:rPr>
                <a:t>85%</a:t>
              </a:r>
            </a:p>
          </p:txBody>
        </p:sp>
      </p:grpSp>
      <p:grpSp>
        <p:nvGrpSpPr>
          <p:cNvPr id="9" name="Group 8">
            <a:extLst>
              <a:ext uri="{FF2B5EF4-FFF2-40B4-BE49-F238E27FC236}">
                <a16:creationId xmlns:a16="http://schemas.microsoft.com/office/drawing/2014/main" id="{B211C5DD-C55F-4C57-8DFF-7536C967AD70}"/>
              </a:ext>
            </a:extLst>
          </p:cNvPr>
          <p:cNvGrpSpPr/>
          <p:nvPr/>
        </p:nvGrpSpPr>
        <p:grpSpPr>
          <a:xfrm>
            <a:off x="3575791" y="4444699"/>
            <a:ext cx="7971723" cy="903637"/>
            <a:chOff x="3575791" y="4444699"/>
            <a:chExt cx="7971723" cy="903637"/>
          </a:xfrm>
        </p:grpSpPr>
        <p:sp>
          <p:nvSpPr>
            <p:cNvPr id="31" name="Rectangle 30">
              <a:extLst>
                <a:ext uri="{FF2B5EF4-FFF2-40B4-BE49-F238E27FC236}">
                  <a16:creationId xmlns:a16="http://schemas.microsoft.com/office/drawing/2014/main" id="{8325A940-7209-41E0-A6A4-75003AA04908}"/>
                </a:ext>
              </a:extLst>
            </p:cNvPr>
            <p:cNvSpPr/>
            <p:nvPr/>
          </p:nvSpPr>
          <p:spPr bwMode="auto">
            <a:xfrm>
              <a:off x="3575791" y="4444699"/>
              <a:ext cx="7506828" cy="90363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accent1"/>
                  </a:solidFill>
                  <a:latin typeface="Segoe UI Semibold" panose="020B0702040204020203" pitchFamily="34" charset="0"/>
                  <a:ea typeface="Segoe UI" pitchFamily="34" charset="0"/>
                  <a:cs typeface="Segoe UI Semibold" panose="020B0702040204020203" pitchFamily="34" charset="0"/>
                </a:rPr>
                <a:t>Profit from new enterprise sales</a:t>
              </a:r>
            </a:p>
          </p:txBody>
        </p:sp>
        <p:sp>
          <p:nvSpPr>
            <p:cNvPr id="26" name="Rectangle 25">
              <a:extLst>
                <a:ext uri="{FF2B5EF4-FFF2-40B4-BE49-F238E27FC236}">
                  <a16:creationId xmlns:a16="http://schemas.microsoft.com/office/drawing/2014/main" id="{B2D81CC9-86DF-4D07-9E60-2C3F9691CF20}"/>
                </a:ext>
              </a:extLst>
            </p:cNvPr>
            <p:cNvSpPr/>
            <p:nvPr/>
          </p:nvSpPr>
          <p:spPr bwMode="auto">
            <a:xfrm>
              <a:off x="11046842" y="4444699"/>
              <a:ext cx="500672" cy="9036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07AFEB26-1340-4EE8-BF51-62F66156963C}"/>
                </a:ext>
              </a:extLst>
            </p:cNvPr>
            <p:cNvSpPr txBox="1"/>
            <p:nvPr/>
          </p:nvSpPr>
          <p:spPr>
            <a:xfrm>
              <a:off x="9354295" y="4538849"/>
              <a:ext cx="1707840" cy="738664"/>
            </a:xfrm>
            <a:prstGeom prst="rect">
              <a:avLst/>
            </a:prstGeom>
            <a:noFill/>
          </p:spPr>
          <p:txBody>
            <a:bodyPr wrap="none" lIns="182880" tIns="146304" rIns="182880" bIns="146304" rtlCol="0">
              <a:spAutoFit/>
            </a:bodyPr>
            <a:lstStyle/>
            <a:p>
              <a:pPr>
                <a:lnSpc>
                  <a:spcPct val="90000"/>
                </a:lnSpc>
                <a:spcAft>
                  <a:spcPts val="600"/>
                </a:spcAft>
              </a:pPr>
              <a:r>
                <a:rPr lang="en-US" sz="3200" dirty="0">
                  <a:solidFill>
                    <a:schemeClr val="accent1"/>
                  </a:solidFill>
                  <a:latin typeface="+mj-lt"/>
                </a:rPr>
                <a:t>48-63%</a:t>
              </a:r>
            </a:p>
          </p:txBody>
        </p:sp>
      </p:grpSp>
      <p:grpSp>
        <p:nvGrpSpPr>
          <p:cNvPr id="10" name="Group 9">
            <a:extLst>
              <a:ext uri="{FF2B5EF4-FFF2-40B4-BE49-F238E27FC236}">
                <a16:creationId xmlns:a16="http://schemas.microsoft.com/office/drawing/2014/main" id="{815D3187-0079-4135-8170-87C3CB140E06}"/>
              </a:ext>
            </a:extLst>
          </p:cNvPr>
          <p:cNvGrpSpPr/>
          <p:nvPr/>
        </p:nvGrpSpPr>
        <p:grpSpPr>
          <a:xfrm>
            <a:off x="3575791" y="5336810"/>
            <a:ext cx="8355744" cy="903637"/>
            <a:chOff x="3575791" y="5336810"/>
            <a:chExt cx="8355744" cy="903637"/>
          </a:xfrm>
        </p:grpSpPr>
        <p:sp>
          <p:nvSpPr>
            <p:cNvPr id="32" name="Rectangle 31">
              <a:extLst>
                <a:ext uri="{FF2B5EF4-FFF2-40B4-BE49-F238E27FC236}">
                  <a16:creationId xmlns:a16="http://schemas.microsoft.com/office/drawing/2014/main" id="{0BC7A769-1861-49B6-9122-564D6CF5D8B2}"/>
                </a:ext>
              </a:extLst>
            </p:cNvPr>
            <p:cNvSpPr/>
            <p:nvPr/>
          </p:nvSpPr>
          <p:spPr bwMode="auto">
            <a:xfrm>
              <a:off x="3575791" y="5336810"/>
              <a:ext cx="7999585" cy="90363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solidFill>
                    <a:schemeClr val="accent1"/>
                  </a:solidFill>
                  <a:latin typeface="Segoe UI Semibold" panose="020B0702040204020203" pitchFamily="34" charset="0"/>
                  <a:ea typeface="Segoe UI" pitchFamily="34" charset="0"/>
                  <a:cs typeface="Segoe UI Semibold" panose="020B0702040204020203" pitchFamily="34" charset="0"/>
                </a:rPr>
                <a:t>Profit from new and larger customer sales </a:t>
              </a:r>
            </a:p>
          </p:txBody>
        </p:sp>
        <p:sp>
          <p:nvSpPr>
            <p:cNvPr id="27" name="Rectangle 26">
              <a:extLst>
                <a:ext uri="{FF2B5EF4-FFF2-40B4-BE49-F238E27FC236}">
                  <a16:creationId xmlns:a16="http://schemas.microsoft.com/office/drawing/2014/main" id="{EC547701-4529-4F30-B938-69004B905AC8}"/>
                </a:ext>
              </a:extLst>
            </p:cNvPr>
            <p:cNvSpPr/>
            <p:nvPr/>
          </p:nvSpPr>
          <p:spPr bwMode="auto">
            <a:xfrm>
              <a:off x="11547513" y="5336810"/>
              <a:ext cx="384022" cy="9036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extLst>
                <a:ext uri="{FF2B5EF4-FFF2-40B4-BE49-F238E27FC236}">
                  <a16:creationId xmlns:a16="http://schemas.microsoft.com/office/drawing/2014/main" id="{8F948A32-4F41-4E3B-B5DD-92B717D7F241}"/>
                </a:ext>
              </a:extLst>
            </p:cNvPr>
            <p:cNvSpPr txBox="1"/>
            <p:nvPr/>
          </p:nvSpPr>
          <p:spPr>
            <a:xfrm>
              <a:off x="9880360" y="5457509"/>
              <a:ext cx="1695016" cy="738664"/>
            </a:xfrm>
            <a:prstGeom prst="rect">
              <a:avLst/>
            </a:prstGeom>
            <a:noFill/>
          </p:spPr>
          <p:txBody>
            <a:bodyPr wrap="none" lIns="182880" tIns="146304" rIns="182880" bIns="146304" rtlCol="0">
              <a:spAutoFit/>
            </a:bodyPr>
            <a:lstStyle/>
            <a:p>
              <a:pPr>
                <a:lnSpc>
                  <a:spcPct val="90000"/>
                </a:lnSpc>
                <a:spcAft>
                  <a:spcPts val="600"/>
                </a:spcAft>
              </a:pPr>
              <a:r>
                <a:rPr lang="en-US" sz="3200" dirty="0">
                  <a:solidFill>
                    <a:schemeClr val="accent1"/>
                  </a:solidFill>
                  <a:latin typeface="+mj-lt"/>
                </a:rPr>
                <a:t>20-27%</a:t>
              </a:r>
            </a:p>
          </p:txBody>
        </p:sp>
      </p:grpSp>
      <p:grpSp>
        <p:nvGrpSpPr>
          <p:cNvPr id="66" name="Group 65">
            <a:extLst>
              <a:ext uri="{FF2B5EF4-FFF2-40B4-BE49-F238E27FC236}">
                <a16:creationId xmlns:a16="http://schemas.microsoft.com/office/drawing/2014/main" id="{B51929C4-00CA-4204-8FCC-E3A9920DE3BD}"/>
              </a:ext>
            </a:extLst>
          </p:cNvPr>
          <p:cNvGrpSpPr/>
          <p:nvPr/>
        </p:nvGrpSpPr>
        <p:grpSpPr>
          <a:xfrm>
            <a:off x="1360856" y="1672726"/>
            <a:ext cx="2196979" cy="855156"/>
            <a:chOff x="1166446" y="1367437"/>
            <a:chExt cx="2645980" cy="855156"/>
          </a:xfrm>
        </p:grpSpPr>
        <p:sp>
          <p:nvSpPr>
            <p:cNvPr id="67" name="TextBox 66">
              <a:extLst>
                <a:ext uri="{FF2B5EF4-FFF2-40B4-BE49-F238E27FC236}">
                  <a16:creationId xmlns:a16="http://schemas.microsoft.com/office/drawing/2014/main" id="{B5F1BFF1-C2BF-48BF-B7F3-FDCA541B38BD}"/>
                </a:ext>
              </a:extLst>
            </p:cNvPr>
            <p:cNvSpPr txBox="1"/>
            <p:nvPr/>
          </p:nvSpPr>
          <p:spPr>
            <a:xfrm>
              <a:off x="1278738" y="1367437"/>
              <a:ext cx="2533688"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Infrastructure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for all workloads</a:t>
              </a:r>
            </a:p>
          </p:txBody>
        </p:sp>
        <p:cxnSp>
          <p:nvCxnSpPr>
            <p:cNvPr id="68" name="Straight Connector 67">
              <a:extLst>
                <a:ext uri="{FF2B5EF4-FFF2-40B4-BE49-F238E27FC236}">
                  <a16:creationId xmlns:a16="http://schemas.microsoft.com/office/drawing/2014/main" id="{399C0748-D04E-4E4F-B79D-1AF82DE8EF4D}"/>
                </a:ext>
              </a:extLst>
            </p:cNvPr>
            <p:cNvCxnSpPr/>
            <p:nvPr/>
          </p:nvCxnSpPr>
          <p:spPr>
            <a:xfrm>
              <a:off x="1166446" y="162198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9" name="Rectangle 68">
            <a:extLst>
              <a:ext uri="{FF2B5EF4-FFF2-40B4-BE49-F238E27FC236}">
                <a16:creationId xmlns:a16="http://schemas.microsoft.com/office/drawing/2014/main" id="{8D9B95E8-2221-4773-A7F4-DC7F30171E42}"/>
              </a:ext>
            </a:extLst>
          </p:cNvPr>
          <p:cNvSpPr/>
          <p:nvPr/>
        </p:nvSpPr>
        <p:spPr bwMode="auto">
          <a:xfrm>
            <a:off x="0" y="0"/>
            <a:ext cx="3429974"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0" name="Group 69">
            <a:extLst>
              <a:ext uri="{FF2B5EF4-FFF2-40B4-BE49-F238E27FC236}">
                <a16:creationId xmlns:a16="http://schemas.microsoft.com/office/drawing/2014/main" id="{1A1E4E86-B904-4390-B4DD-E5162AA94010}"/>
              </a:ext>
            </a:extLst>
          </p:cNvPr>
          <p:cNvGrpSpPr/>
          <p:nvPr/>
        </p:nvGrpSpPr>
        <p:grpSpPr>
          <a:xfrm>
            <a:off x="1360856" y="958806"/>
            <a:ext cx="2196979" cy="855156"/>
            <a:chOff x="1166446" y="1367437"/>
            <a:chExt cx="2645980" cy="855156"/>
          </a:xfrm>
        </p:grpSpPr>
        <p:sp>
          <p:nvSpPr>
            <p:cNvPr id="71" name="TextBox 70">
              <a:extLst>
                <a:ext uri="{FF2B5EF4-FFF2-40B4-BE49-F238E27FC236}">
                  <a16:creationId xmlns:a16="http://schemas.microsoft.com/office/drawing/2014/main" id="{0999EDDD-07BC-4A87-B8F2-F03824233A87}"/>
                </a:ext>
              </a:extLst>
            </p:cNvPr>
            <p:cNvSpPr txBox="1"/>
            <p:nvPr/>
          </p:nvSpPr>
          <p:spPr>
            <a:xfrm>
              <a:off x="1278738" y="1367437"/>
              <a:ext cx="2533688"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Infrastructure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for all workloads</a:t>
              </a:r>
            </a:p>
          </p:txBody>
        </p:sp>
        <p:cxnSp>
          <p:nvCxnSpPr>
            <p:cNvPr id="72" name="Straight Connector 71">
              <a:extLst>
                <a:ext uri="{FF2B5EF4-FFF2-40B4-BE49-F238E27FC236}">
                  <a16:creationId xmlns:a16="http://schemas.microsoft.com/office/drawing/2014/main" id="{5BA500A1-7044-41AA-AEB3-22957B3274AD}"/>
                </a:ext>
              </a:extLst>
            </p:cNvPr>
            <p:cNvCxnSpPr/>
            <p:nvPr/>
          </p:nvCxnSpPr>
          <p:spPr>
            <a:xfrm>
              <a:off x="1166446" y="162198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A01EF1BF-4026-4F1E-A555-1E6C29B733EF}"/>
              </a:ext>
            </a:extLst>
          </p:cNvPr>
          <p:cNvGrpSpPr/>
          <p:nvPr/>
        </p:nvGrpSpPr>
        <p:grpSpPr>
          <a:xfrm>
            <a:off x="1360856" y="3793801"/>
            <a:ext cx="2058724" cy="849463"/>
            <a:chOff x="1166446" y="2981817"/>
            <a:chExt cx="2058724" cy="849463"/>
          </a:xfrm>
        </p:grpSpPr>
        <p:sp>
          <p:nvSpPr>
            <p:cNvPr id="88" name="TextBox 87">
              <a:extLst>
                <a:ext uri="{FF2B5EF4-FFF2-40B4-BE49-F238E27FC236}">
                  <a16:creationId xmlns:a16="http://schemas.microsoft.com/office/drawing/2014/main" id="{C5010D7B-37CA-4C76-B537-2E10868D6BDA}"/>
                </a:ext>
              </a:extLst>
            </p:cNvPr>
            <p:cNvSpPr txBox="1"/>
            <p:nvPr/>
          </p:nvSpPr>
          <p:spPr>
            <a:xfrm>
              <a:off x="1279366" y="2981817"/>
              <a:ext cx="1945804"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Secure &amp;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well managed</a:t>
              </a:r>
            </a:p>
          </p:txBody>
        </p:sp>
        <p:cxnSp>
          <p:nvCxnSpPr>
            <p:cNvPr id="89" name="Straight Connector 88">
              <a:extLst>
                <a:ext uri="{FF2B5EF4-FFF2-40B4-BE49-F238E27FC236}">
                  <a16:creationId xmlns:a16="http://schemas.microsoft.com/office/drawing/2014/main" id="{7C78234C-6431-4577-92B3-852AB6955FA5}"/>
                </a:ext>
              </a:extLst>
            </p:cNvPr>
            <p:cNvCxnSpPr/>
            <p:nvPr/>
          </p:nvCxnSpPr>
          <p:spPr>
            <a:xfrm>
              <a:off x="1166446" y="310624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45645DF4-DE32-4AE4-8468-3CA5462382E5}"/>
              </a:ext>
            </a:extLst>
          </p:cNvPr>
          <p:cNvGrpSpPr/>
          <p:nvPr/>
        </p:nvGrpSpPr>
        <p:grpSpPr>
          <a:xfrm>
            <a:off x="1360857" y="5317510"/>
            <a:ext cx="2058724" cy="600609"/>
            <a:chOff x="1166446" y="4420547"/>
            <a:chExt cx="2630499" cy="600609"/>
          </a:xfrm>
        </p:grpSpPr>
        <p:sp>
          <p:nvSpPr>
            <p:cNvPr id="91" name="TextBox 90">
              <a:extLst>
                <a:ext uri="{FF2B5EF4-FFF2-40B4-BE49-F238E27FC236}">
                  <a16:creationId xmlns:a16="http://schemas.microsoft.com/office/drawing/2014/main" id="{16B28AEC-DE8E-4722-BBEA-72AC5863DA1F}"/>
                </a:ext>
              </a:extLst>
            </p:cNvPr>
            <p:cNvSpPr txBox="1"/>
            <p:nvPr/>
          </p:nvSpPr>
          <p:spPr>
            <a:xfrm>
              <a:off x="1235523" y="4423120"/>
              <a:ext cx="2561422"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Cost effective</a:t>
              </a:r>
            </a:p>
          </p:txBody>
        </p:sp>
        <p:cxnSp>
          <p:nvCxnSpPr>
            <p:cNvPr id="92" name="Straight Connector 91">
              <a:extLst>
                <a:ext uri="{FF2B5EF4-FFF2-40B4-BE49-F238E27FC236}">
                  <a16:creationId xmlns:a16="http://schemas.microsoft.com/office/drawing/2014/main" id="{187B41AC-CA7E-4DD8-B993-DA58D4D28463}"/>
                </a:ext>
              </a:extLst>
            </p:cNvPr>
            <p:cNvCxnSpPr/>
            <p:nvPr/>
          </p:nvCxnSpPr>
          <p:spPr>
            <a:xfrm>
              <a:off x="1166446" y="442054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3" name="money_2" title="Icon of a dollar sign with an arrow around it pointing clockwise">
            <a:extLst>
              <a:ext uri="{FF2B5EF4-FFF2-40B4-BE49-F238E27FC236}">
                <a16:creationId xmlns:a16="http://schemas.microsoft.com/office/drawing/2014/main" id="{09BF4EF7-50DA-4FB9-BAA6-BF5F45233FDB}"/>
              </a:ext>
            </a:extLst>
          </p:cNvPr>
          <p:cNvSpPr>
            <a:spLocks noChangeAspect="1" noEditPoints="1"/>
          </p:cNvSpPr>
          <p:nvPr/>
        </p:nvSpPr>
        <p:spPr bwMode="auto">
          <a:xfrm>
            <a:off x="579910" y="5267993"/>
            <a:ext cx="616595" cy="65012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4" name="document_6" title="Icon of a document with a padlock in the lower right corner">
            <a:extLst>
              <a:ext uri="{FF2B5EF4-FFF2-40B4-BE49-F238E27FC236}">
                <a16:creationId xmlns:a16="http://schemas.microsoft.com/office/drawing/2014/main" id="{B4A20CF5-A5FA-438C-8321-B96D6E4AA827}"/>
              </a:ext>
            </a:extLst>
          </p:cNvPr>
          <p:cNvSpPr>
            <a:spLocks noChangeAspect="1" noEditPoints="1"/>
          </p:cNvSpPr>
          <p:nvPr/>
        </p:nvSpPr>
        <p:spPr bwMode="auto">
          <a:xfrm>
            <a:off x="666014" y="3933995"/>
            <a:ext cx="444387" cy="555484"/>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nvGrpSpPr>
          <p:cNvPr id="95" name="Group 94">
            <a:extLst>
              <a:ext uri="{FF2B5EF4-FFF2-40B4-BE49-F238E27FC236}">
                <a16:creationId xmlns:a16="http://schemas.microsoft.com/office/drawing/2014/main" id="{1E2BF593-D9D8-423C-B5B9-9973A48A280E}"/>
              </a:ext>
            </a:extLst>
          </p:cNvPr>
          <p:cNvGrpSpPr/>
          <p:nvPr/>
        </p:nvGrpSpPr>
        <p:grpSpPr>
          <a:xfrm>
            <a:off x="505140" y="1226557"/>
            <a:ext cx="766134" cy="600609"/>
            <a:chOff x="4807116" y="2091494"/>
            <a:chExt cx="1435589" cy="1125425"/>
          </a:xfrm>
        </p:grpSpPr>
        <p:sp>
          <p:nvSpPr>
            <p:cNvPr id="96" name="network_3" title="Icon of a server connected to a network">
              <a:extLst>
                <a:ext uri="{FF2B5EF4-FFF2-40B4-BE49-F238E27FC236}">
                  <a16:creationId xmlns:a16="http://schemas.microsoft.com/office/drawing/2014/main" id="{53433C08-0877-4353-BE5A-FEB4320CD3A5}"/>
                </a:ext>
              </a:extLst>
            </p:cNvPr>
            <p:cNvSpPr>
              <a:spLocks noChangeAspect="1" noEditPoints="1"/>
            </p:cNvSpPr>
            <p:nvPr/>
          </p:nvSpPr>
          <p:spPr bwMode="auto">
            <a:xfrm>
              <a:off x="4807116" y="20989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97" name="network_3" title="Icon of a server connected to a network">
              <a:extLst>
                <a:ext uri="{FF2B5EF4-FFF2-40B4-BE49-F238E27FC236}">
                  <a16:creationId xmlns:a16="http://schemas.microsoft.com/office/drawing/2014/main" id="{D7613AE9-372B-40A0-8FD0-BC5F81D620D7}"/>
                </a:ext>
              </a:extLst>
            </p:cNvPr>
            <p:cNvSpPr>
              <a:spLocks noChangeAspect="1" noEditPoints="1"/>
            </p:cNvSpPr>
            <p:nvPr/>
          </p:nvSpPr>
          <p:spPr bwMode="auto">
            <a:xfrm>
              <a:off x="5658637" y="20914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98" name="network_3" title="Icon of a server connected to a network">
              <a:extLst>
                <a:ext uri="{FF2B5EF4-FFF2-40B4-BE49-F238E27FC236}">
                  <a16:creationId xmlns:a16="http://schemas.microsoft.com/office/drawing/2014/main" id="{A553B641-479B-487A-8C72-B5DF9EF237A3}"/>
                </a:ext>
              </a:extLst>
            </p:cNvPr>
            <p:cNvSpPr>
              <a:spLocks noChangeAspect="1" noEditPoints="1"/>
            </p:cNvSpPr>
            <p:nvPr/>
          </p:nvSpPr>
          <p:spPr bwMode="auto">
            <a:xfrm rot="10800000">
              <a:off x="5231943" y="2610813"/>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99" name="Rectangle 98">
            <a:extLst>
              <a:ext uri="{FF2B5EF4-FFF2-40B4-BE49-F238E27FC236}">
                <a16:creationId xmlns:a16="http://schemas.microsoft.com/office/drawing/2014/main" id="{CC8C0558-293C-4A76-B2A5-25A961EA7320}"/>
              </a:ext>
            </a:extLst>
          </p:cNvPr>
          <p:cNvSpPr/>
          <p:nvPr/>
        </p:nvSpPr>
        <p:spPr bwMode="auto">
          <a:xfrm>
            <a:off x="7049" y="4975027"/>
            <a:ext cx="3419579" cy="1190924"/>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8" name="Group 47">
            <a:extLst>
              <a:ext uri="{FF2B5EF4-FFF2-40B4-BE49-F238E27FC236}">
                <a16:creationId xmlns:a16="http://schemas.microsoft.com/office/drawing/2014/main" id="{C76468B8-3F82-440B-90D6-6F009D025CB8}"/>
              </a:ext>
            </a:extLst>
          </p:cNvPr>
          <p:cNvGrpSpPr/>
          <p:nvPr/>
        </p:nvGrpSpPr>
        <p:grpSpPr>
          <a:xfrm>
            <a:off x="609953" y="2521467"/>
            <a:ext cx="555510" cy="659041"/>
            <a:chOff x="8531043" y="2315384"/>
            <a:chExt cx="624430" cy="740806"/>
          </a:xfrm>
        </p:grpSpPr>
        <p:sp>
          <p:nvSpPr>
            <p:cNvPr id="49" name="cloud">
              <a:extLst>
                <a:ext uri="{FF2B5EF4-FFF2-40B4-BE49-F238E27FC236}">
                  <a16:creationId xmlns:a16="http://schemas.microsoft.com/office/drawing/2014/main" id="{FC9F9679-6127-41FC-B5FD-8609057DAC25}"/>
                </a:ext>
              </a:extLst>
            </p:cNvPr>
            <p:cNvSpPr>
              <a:spLocks noChangeAspect="1"/>
            </p:cNvSpPr>
            <p:nvPr/>
          </p:nvSpPr>
          <p:spPr bwMode="auto">
            <a:xfrm>
              <a:off x="8531043" y="2315384"/>
              <a:ext cx="624430" cy="39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chemeClr val="bg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sp>
          <p:nvSpPr>
            <p:cNvPr id="50" name="server">
              <a:extLst>
                <a:ext uri="{FF2B5EF4-FFF2-40B4-BE49-F238E27FC236}">
                  <a16:creationId xmlns:a16="http://schemas.microsoft.com/office/drawing/2014/main" id="{48246608-F3D2-4B0D-A4DD-10A3EFB86AAE}"/>
                </a:ext>
              </a:extLst>
            </p:cNvPr>
            <p:cNvSpPr>
              <a:spLocks noChangeAspect="1" noEditPoints="1"/>
            </p:cNvSpPr>
            <p:nvPr/>
          </p:nvSpPr>
          <p:spPr bwMode="auto">
            <a:xfrm>
              <a:off x="8735923" y="2572791"/>
              <a:ext cx="214670" cy="4833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002050"/>
            </a:solidFill>
            <a:ln w="19050">
              <a:solidFill>
                <a:schemeClr val="bg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grpSp>
      <p:sp>
        <p:nvSpPr>
          <p:cNvPr id="51" name="TextBox 50">
            <a:extLst>
              <a:ext uri="{FF2B5EF4-FFF2-40B4-BE49-F238E27FC236}">
                <a16:creationId xmlns:a16="http://schemas.microsoft.com/office/drawing/2014/main" id="{89A64A4D-F6BD-46AE-81AE-F187C16243E1}"/>
              </a:ext>
            </a:extLst>
          </p:cNvPr>
          <p:cNvSpPr txBox="1"/>
          <p:nvPr/>
        </p:nvSpPr>
        <p:spPr>
          <a:xfrm>
            <a:off x="1514479" y="2576984"/>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Hybrid</a:t>
            </a:r>
          </a:p>
        </p:txBody>
      </p:sp>
      <p:cxnSp>
        <p:nvCxnSpPr>
          <p:cNvPr id="52" name="Straight Connector 51">
            <a:extLst>
              <a:ext uri="{FF2B5EF4-FFF2-40B4-BE49-F238E27FC236}">
                <a16:creationId xmlns:a16="http://schemas.microsoft.com/office/drawing/2014/main" id="{E8C9B391-7EBF-41AF-BB47-83C8A5894D86}"/>
              </a:ext>
            </a:extLst>
          </p:cNvPr>
          <p:cNvCxnSpPr/>
          <p:nvPr/>
        </p:nvCxnSpPr>
        <p:spPr>
          <a:xfrm>
            <a:off x="1369751" y="2609515"/>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5015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E2044BBA-6516-464D-B98D-15579A1E9D51}"/>
              </a:ext>
            </a:extLst>
          </p:cNvPr>
          <p:cNvSpPr/>
          <p:nvPr/>
        </p:nvSpPr>
        <p:spPr>
          <a:xfrm>
            <a:off x="4385088" y="5589468"/>
            <a:ext cx="2331720" cy="7107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bIns="182880" rtlCol="0" anchor="b" anchorCtr="0"/>
          <a:lstStyle/>
          <a:p>
            <a:pPr algn="ctr"/>
            <a:r>
              <a:rPr lang="en-US">
                <a:latin typeface="+mj-lt"/>
              </a:rPr>
              <a:t>On premises</a:t>
            </a:r>
          </a:p>
        </p:txBody>
      </p:sp>
      <p:sp>
        <p:nvSpPr>
          <p:cNvPr id="74" name="Rectangle 73">
            <a:extLst>
              <a:ext uri="{FF2B5EF4-FFF2-40B4-BE49-F238E27FC236}">
                <a16:creationId xmlns:a16="http://schemas.microsoft.com/office/drawing/2014/main" id="{67D6E343-B25A-4063-BAFE-BCA82490265C}"/>
              </a:ext>
            </a:extLst>
          </p:cNvPr>
          <p:cNvSpPr/>
          <p:nvPr/>
        </p:nvSpPr>
        <p:spPr>
          <a:xfrm>
            <a:off x="6781575" y="3601039"/>
            <a:ext cx="2331720" cy="197962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bIns="182880" rtlCol="0" anchor="b" anchorCtr="0"/>
          <a:lstStyle/>
          <a:p>
            <a:pPr algn="ctr"/>
            <a:r>
              <a:rPr lang="en-US">
                <a:latin typeface="+mj-lt"/>
              </a:rPr>
              <a:t>IaaS</a:t>
            </a:r>
          </a:p>
        </p:txBody>
      </p:sp>
      <p:sp>
        <p:nvSpPr>
          <p:cNvPr id="75" name="Rectangle 74">
            <a:extLst>
              <a:ext uri="{FF2B5EF4-FFF2-40B4-BE49-F238E27FC236}">
                <a16:creationId xmlns:a16="http://schemas.microsoft.com/office/drawing/2014/main" id="{771BFBB5-CFF6-44AE-B4D5-A334E067D3EB}"/>
              </a:ext>
            </a:extLst>
          </p:cNvPr>
          <p:cNvSpPr/>
          <p:nvPr/>
        </p:nvSpPr>
        <p:spPr>
          <a:xfrm>
            <a:off x="9178062" y="2039109"/>
            <a:ext cx="2331720" cy="15619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a:latin typeface="+mj-lt"/>
            </a:endParaRPr>
          </a:p>
          <a:p>
            <a:pPr algn="ctr"/>
            <a:endParaRPr lang="en-US">
              <a:latin typeface="+mj-lt"/>
            </a:endParaRPr>
          </a:p>
          <a:p>
            <a:pPr algn="ctr"/>
            <a:endParaRPr lang="en-US">
              <a:latin typeface="+mj-lt"/>
            </a:endParaRPr>
          </a:p>
          <a:p>
            <a:pPr algn="ctr"/>
            <a:endParaRPr lang="en-US">
              <a:latin typeface="+mj-lt"/>
            </a:endParaRPr>
          </a:p>
          <a:p>
            <a:pPr algn="ctr"/>
            <a:r>
              <a:rPr lang="en-US">
                <a:latin typeface="+mj-lt"/>
              </a:rPr>
              <a:t>PaaS</a:t>
            </a:r>
          </a:p>
        </p:txBody>
      </p:sp>
      <p:cxnSp>
        <p:nvCxnSpPr>
          <p:cNvPr id="76" name="Straight Arrow Connector 75">
            <a:extLst>
              <a:ext uri="{FF2B5EF4-FFF2-40B4-BE49-F238E27FC236}">
                <a16:creationId xmlns:a16="http://schemas.microsoft.com/office/drawing/2014/main" id="{7B124362-7787-4085-85AD-F5B43CB11C72}"/>
              </a:ext>
            </a:extLst>
          </p:cNvPr>
          <p:cNvCxnSpPr>
            <a:cxnSpLocks/>
          </p:cNvCxnSpPr>
          <p:nvPr/>
        </p:nvCxnSpPr>
        <p:spPr>
          <a:xfrm flipV="1">
            <a:off x="4176108" y="1216207"/>
            <a:ext cx="0" cy="5144837"/>
          </a:xfrm>
          <a:prstGeom prst="straightConnector1">
            <a:avLst/>
          </a:prstGeom>
          <a:ln>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0689F401-1D76-4C08-84DA-40F8E45BB065}"/>
              </a:ext>
            </a:extLst>
          </p:cNvPr>
          <p:cNvSpPr txBox="1"/>
          <p:nvPr/>
        </p:nvSpPr>
        <p:spPr>
          <a:xfrm rot="16200000">
            <a:off x="2597353" y="3519536"/>
            <a:ext cx="2732479" cy="338554"/>
          </a:xfrm>
          <a:prstGeom prst="rect">
            <a:avLst/>
          </a:prstGeom>
          <a:noFill/>
        </p:spPr>
        <p:txBody>
          <a:bodyPr wrap="none" rtlCol="0">
            <a:spAutoFit/>
          </a:bodyPr>
          <a:lstStyle/>
          <a:p>
            <a:r>
              <a:rPr lang="en-US" sz="1600">
                <a:latin typeface="Segoe UI Semibold" panose="020B0702040204020203" pitchFamily="34" charset="0"/>
                <a:cs typeface="Segoe UI Semibold" panose="020B0702040204020203" pitchFamily="34" charset="0"/>
              </a:rPr>
              <a:t>Return on Investment (ROI)</a:t>
            </a:r>
          </a:p>
        </p:txBody>
      </p:sp>
      <p:sp>
        <p:nvSpPr>
          <p:cNvPr id="78" name="TextBox 77">
            <a:extLst>
              <a:ext uri="{FF2B5EF4-FFF2-40B4-BE49-F238E27FC236}">
                <a16:creationId xmlns:a16="http://schemas.microsoft.com/office/drawing/2014/main" id="{78516953-6A4B-4DED-A1D5-AA3FFD3D8AA8}"/>
              </a:ext>
            </a:extLst>
          </p:cNvPr>
          <p:cNvSpPr txBox="1"/>
          <p:nvPr/>
        </p:nvSpPr>
        <p:spPr>
          <a:xfrm>
            <a:off x="6738336" y="2707107"/>
            <a:ext cx="2331716" cy="923330"/>
          </a:xfrm>
          <a:prstGeom prst="rect">
            <a:avLst/>
          </a:prstGeom>
          <a:noFill/>
        </p:spPr>
        <p:txBody>
          <a:bodyPr wrap="square" rtlCol="0">
            <a:spAutoFit/>
          </a:bodyPr>
          <a:lstStyle/>
          <a:p>
            <a:pPr algn="ctr"/>
            <a:r>
              <a:rPr lang="en-US" sz="5400">
                <a:solidFill>
                  <a:schemeClr val="accent3"/>
                </a:solidFill>
                <a:latin typeface="+mj-lt"/>
              </a:rPr>
              <a:t>435%</a:t>
            </a:r>
          </a:p>
        </p:txBody>
      </p:sp>
      <p:sp>
        <p:nvSpPr>
          <p:cNvPr id="79" name="TextBox 78">
            <a:extLst>
              <a:ext uri="{FF2B5EF4-FFF2-40B4-BE49-F238E27FC236}">
                <a16:creationId xmlns:a16="http://schemas.microsoft.com/office/drawing/2014/main" id="{0D157EE0-F1CA-4C3A-A23D-DA0A35B816EA}"/>
              </a:ext>
            </a:extLst>
          </p:cNvPr>
          <p:cNvSpPr txBox="1"/>
          <p:nvPr/>
        </p:nvSpPr>
        <p:spPr>
          <a:xfrm>
            <a:off x="9242833" y="1111943"/>
            <a:ext cx="2331716" cy="923330"/>
          </a:xfrm>
          <a:prstGeom prst="rect">
            <a:avLst/>
          </a:prstGeom>
          <a:noFill/>
        </p:spPr>
        <p:txBody>
          <a:bodyPr wrap="square" rtlCol="0">
            <a:spAutoFit/>
          </a:bodyPr>
          <a:lstStyle/>
          <a:p>
            <a:pPr algn="ctr"/>
            <a:r>
              <a:rPr lang="en-US" sz="5400">
                <a:solidFill>
                  <a:schemeClr val="accent1"/>
                </a:solidFill>
                <a:latin typeface="+mj-lt"/>
              </a:rPr>
              <a:t>466%</a:t>
            </a:r>
          </a:p>
        </p:txBody>
      </p:sp>
      <p:sp>
        <p:nvSpPr>
          <p:cNvPr id="4" name="Rectangle 3">
            <a:extLst>
              <a:ext uri="{FF2B5EF4-FFF2-40B4-BE49-F238E27FC236}">
                <a16:creationId xmlns:a16="http://schemas.microsoft.com/office/drawing/2014/main" id="{1DDB9BD3-FB26-42DE-99AA-3C76B7851209}"/>
              </a:ext>
            </a:extLst>
          </p:cNvPr>
          <p:cNvSpPr/>
          <p:nvPr/>
        </p:nvSpPr>
        <p:spPr>
          <a:xfrm>
            <a:off x="7586382" y="5846340"/>
            <a:ext cx="6096000" cy="507831"/>
          </a:xfrm>
          <a:prstGeom prst="rect">
            <a:avLst/>
          </a:prstGeom>
        </p:spPr>
        <p:txBody>
          <a:bodyPr>
            <a:spAutoFit/>
          </a:bodyPr>
          <a:lstStyle/>
          <a:p>
            <a:pPr lvl="0"/>
            <a:r>
              <a:rPr lang="en-US" sz="900">
                <a:solidFill>
                  <a:prstClr val="black"/>
                </a:solidFill>
                <a:latin typeface="Segoe UI" panose="020B0502040204020203" pitchFamily="34" charset="0"/>
                <a:cs typeface="Segoe UI" panose="020B0502040204020203" pitchFamily="34" charset="0"/>
              </a:rPr>
              <a:t>Sources: </a:t>
            </a:r>
          </a:p>
          <a:p>
            <a:pPr lvl="0"/>
            <a:r>
              <a:rPr lang="en-US" sz="900">
                <a:solidFill>
                  <a:prstClr val="black"/>
                </a:solidFill>
                <a:latin typeface="Segoe UI" panose="020B0502040204020203" pitchFamily="34" charset="0"/>
                <a:cs typeface="Segoe UI" panose="020B0502040204020203" pitchFamily="34" charset="0"/>
              </a:rPr>
              <a:t>The Total Economic Impact Of Microsoft Azure IaaS, June 2017</a:t>
            </a:r>
          </a:p>
          <a:p>
            <a:pPr lvl="0"/>
            <a:r>
              <a:rPr lang="en-US" sz="900">
                <a:solidFill>
                  <a:prstClr val="black"/>
                </a:solidFill>
                <a:latin typeface="Segoe UI" panose="020B0502040204020203" pitchFamily="34" charset="0"/>
                <a:cs typeface="Segoe UI" panose="020B0502040204020203" pitchFamily="34" charset="0"/>
              </a:rPr>
              <a:t>The Total Economic Impact of Microsoft Azure Platform-as-a-Service, June 2016</a:t>
            </a:r>
          </a:p>
        </p:txBody>
      </p:sp>
      <p:sp>
        <p:nvSpPr>
          <p:cNvPr id="44" name="Title 1">
            <a:extLst>
              <a:ext uri="{FF2B5EF4-FFF2-40B4-BE49-F238E27FC236}">
                <a16:creationId xmlns:a16="http://schemas.microsoft.com/office/drawing/2014/main" id="{0D098C69-ED8F-497C-8325-001807F087DE}"/>
              </a:ext>
            </a:extLst>
          </p:cNvPr>
          <p:cNvSpPr txBox="1">
            <a:spLocks/>
          </p:cNvSpPr>
          <p:nvPr/>
        </p:nvSpPr>
        <p:spPr>
          <a:xfrm>
            <a:off x="3593748" y="327038"/>
            <a:ext cx="8485871"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US" sz="3200">
                <a:solidFill>
                  <a:srgbClr val="0068BB"/>
                </a:solidFill>
              </a:rPr>
              <a:t>Customers enjoy significant ROI on Azure</a:t>
            </a:r>
          </a:p>
        </p:txBody>
      </p:sp>
      <p:grpSp>
        <p:nvGrpSpPr>
          <p:cNvPr id="45" name="Group 44">
            <a:extLst>
              <a:ext uri="{FF2B5EF4-FFF2-40B4-BE49-F238E27FC236}">
                <a16:creationId xmlns:a16="http://schemas.microsoft.com/office/drawing/2014/main" id="{B7354118-E801-413D-BAB0-720EDC38600B}"/>
              </a:ext>
            </a:extLst>
          </p:cNvPr>
          <p:cNvGrpSpPr/>
          <p:nvPr/>
        </p:nvGrpSpPr>
        <p:grpSpPr>
          <a:xfrm>
            <a:off x="1360856" y="1672726"/>
            <a:ext cx="2196979" cy="855156"/>
            <a:chOff x="1166446" y="1367437"/>
            <a:chExt cx="2645980" cy="855156"/>
          </a:xfrm>
        </p:grpSpPr>
        <p:sp>
          <p:nvSpPr>
            <p:cNvPr id="46" name="TextBox 45">
              <a:extLst>
                <a:ext uri="{FF2B5EF4-FFF2-40B4-BE49-F238E27FC236}">
                  <a16:creationId xmlns:a16="http://schemas.microsoft.com/office/drawing/2014/main" id="{B7059AAE-355C-4EA5-A89D-C9A4C44E98CD}"/>
                </a:ext>
              </a:extLst>
            </p:cNvPr>
            <p:cNvSpPr txBox="1"/>
            <p:nvPr/>
          </p:nvSpPr>
          <p:spPr>
            <a:xfrm>
              <a:off x="1278738" y="1367437"/>
              <a:ext cx="2533688"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Infrastructure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for all workloads</a:t>
              </a:r>
            </a:p>
          </p:txBody>
        </p:sp>
        <p:cxnSp>
          <p:nvCxnSpPr>
            <p:cNvPr id="47" name="Straight Connector 46">
              <a:extLst>
                <a:ext uri="{FF2B5EF4-FFF2-40B4-BE49-F238E27FC236}">
                  <a16:creationId xmlns:a16="http://schemas.microsoft.com/office/drawing/2014/main" id="{B8DFB61C-93EB-435D-BDCA-0B0E61E00700}"/>
                </a:ext>
              </a:extLst>
            </p:cNvPr>
            <p:cNvCxnSpPr/>
            <p:nvPr/>
          </p:nvCxnSpPr>
          <p:spPr>
            <a:xfrm>
              <a:off x="1166446" y="162198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BE8540C7-6F15-4703-ADA1-BFE048FD5ACA}"/>
              </a:ext>
            </a:extLst>
          </p:cNvPr>
          <p:cNvSpPr/>
          <p:nvPr/>
        </p:nvSpPr>
        <p:spPr bwMode="auto">
          <a:xfrm>
            <a:off x="0" y="0"/>
            <a:ext cx="3429974"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5FD83479-E922-48F1-86F9-4CA9E8574956}"/>
              </a:ext>
            </a:extLst>
          </p:cNvPr>
          <p:cNvGrpSpPr/>
          <p:nvPr/>
        </p:nvGrpSpPr>
        <p:grpSpPr>
          <a:xfrm>
            <a:off x="1360856" y="958806"/>
            <a:ext cx="2196979" cy="855156"/>
            <a:chOff x="1166446" y="1367437"/>
            <a:chExt cx="2645980" cy="855156"/>
          </a:xfrm>
        </p:grpSpPr>
        <p:sp>
          <p:nvSpPr>
            <p:cNvPr id="50" name="TextBox 49">
              <a:extLst>
                <a:ext uri="{FF2B5EF4-FFF2-40B4-BE49-F238E27FC236}">
                  <a16:creationId xmlns:a16="http://schemas.microsoft.com/office/drawing/2014/main" id="{05580FEF-5B8E-4F22-AA35-2F1E3F82610F}"/>
                </a:ext>
              </a:extLst>
            </p:cNvPr>
            <p:cNvSpPr txBox="1"/>
            <p:nvPr/>
          </p:nvSpPr>
          <p:spPr>
            <a:xfrm>
              <a:off x="1278738" y="1367437"/>
              <a:ext cx="2533688"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Infrastructure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for all workloads</a:t>
              </a:r>
            </a:p>
          </p:txBody>
        </p:sp>
        <p:cxnSp>
          <p:nvCxnSpPr>
            <p:cNvPr id="51" name="Straight Connector 50">
              <a:extLst>
                <a:ext uri="{FF2B5EF4-FFF2-40B4-BE49-F238E27FC236}">
                  <a16:creationId xmlns:a16="http://schemas.microsoft.com/office/drawing/2014/main" id="{A049114F-7F51-4520-8AC7-1603F47F98AA}"/>
                </a:ext>
              </a:extLst>
            </p:cNvPr>
            <p:cNvCxnSpPr/>
            <p:nvPr/>
          </p:nvCxnSpPr>
          <p:spPr>
            <a:xfrm>
              <a:off x="1166446" y="162198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61B8D78-50D7-4AFB-AAAE-01B342622B78}"/>
              </a:ext>
            </a:extLst>
          </p:cNvPr>
          <p:cNvGrpSpPr/>
          <p:nvPr/>
        </p:nvGrpSpPr>
        <p:grpSpPr>
          <a:xfrm>
            <a:off x="1360856" y="3793801"/>
            <a:ext cx="2058724" cy="849463"/>
            <a:chOff x="1166446" y="2981817"/>
            <a:chExt cx="2058724" cy="849463"/>
          </a:xfrm>
        </p:grpSpPr>
        <p:sp>
          <p:nvSpPr>
            <p:cNvPr id="53" name="TextBox 52">
              <a:extLst>
                <a:ext uri="{FF2B5EF4-FFF2-40B4-BE49-F238E27FC236}">
                  <a16:creationId xmlns:a16="http://schemas.microsoft.com/office/drawing/2014/main" id="{A5C5E630-B131-421E-87F8-1C820A7022C6}"/>
                </a:ext>
              </a:extLst>
            </p:cNvPr>
            <p:cNvSpPr txBox="1"/>
            <p:nvPr/>
          </p:nvSpPr>
          <p:spPr>
            <a:xfrm>
              <a:off x="1279366" y="2981817"/>
              <a:ext cx="1945804"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Secure &amp;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well managed</a:t>
              </a:r>
            </a:p>
          </p:txBody>
        </p:sp>
        <p:cxnSp>
          <p:nvCxnSpPr>
            <p:cNvPr id="54" name="Straight Connector 53">
              <a:extLst>
                <a:ext uri="{FF2B5EF4-FFF2-40B4-BE49-F238E27FC236}">
                  <a16:creationId xmlns:a16="http://schemas.microsoft.com/office/drawing/2014/main" id="{8AF53BA4-61F9-4D17-958D-1D43E38F2FD3}"/>
                </a:ext>
              </a:extLst>
            </p:cNvPr>
            <p:cNvCxnSpPr/>
            <p:nvPr/>
          </p:nvCxnSpPr>
          <p:spPr>
            <a:xfrm>
              <a:off x="1166446" y="310624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6C369AD1-9F92-4F03-80DB-CA6146D46B83}"/>
              </a:ext>
            </a:extLst>
          </p:cNvPr>
          <p:cNvGrpSpPr/>
          <p:nvPr/>
        </p:nvGrpSpPr>
        <p:grpSpPr>
          <a:xfrm>
            <a:off x="1360857" y="5317510"/>
            <a:ext cx="2058724" cy="600609"/>
            <a:chOff x="1166446" y="4420547"/>
            <a:chExt cx="2630499" cy="600609"/>
          </a:xfrm>
        </p:grpSpPr>
        <p:sp>
          <p:nvSpPr>
            <p:cNvPr id="56" name="TextBox 55">
              <a:extLst>
                <a:ext uri="{FF2B5EF4-FFF2-40B4-BE49-F238E27FC236}">
                  <a16:creationId xmlns:a16="http://schemas.microsoft.com/office/drawing/2014/main" id="{1C14682D-1316-4E8A-B2CA-88B58699CC4D}"/>
                </a:ext>
              </a:extLst>
            </p:cNvPr>
            <p:cNvSpPr txBox="1"/>
            <p:nvPr/>
          </p:nvSpPr>
          <p:spPr>
            <a:xfrm>
              <a:off x="1235523" y="4423120"/>
              <a:ext cx="2561422"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Cost effective</a:t>
              </a:r>
            </a:p>
          </p:txBody>
        </p:sp>
        <p:cxnSp>
          <p:nvCxnSpPr>
            <p:cNvPr id="57" name="Straight Connector 56">
              <a:extLst>
                <a:ext uri="{FF2B5EF4-FFF2-40B4-BE49-F238E27FC236}">
                  <a16:creationId xmlns:a16="http://schemas.microsoft.com/office/drawing/2014/main" id="{F4BAAD22-C8AC-48E6-BFD4-767542EE77F5}"/>
                </a:ext>
              </a:extLst>
            </p:cNvPr>
            <p:cNvCxnSpPr/>
            <p:nvPr/>
          </p:nvCxnSpPr>
          <p:spPr>
            <a:xfrm>
              <a:off x="1166446" y="442054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 name="money_2" title="Icon of a dollar sign with an arrow around it pointing clockwise">
            <a:extLst>
              <a:ext uri="{FF2B5EF4-FFF2-40B4-BE49-F238E27FC236}">
                <a16:creationId xmlns:a16="http://schemas.microsoft.com/office/drawing/2014/main" id="{5B2B63C9-A6D3-4E36-861A-8B74C0747D06}"/>
              </a:ext>
            </a:extLst>
          </p:cNvPr>
          <p:cNvSpPr>
            <a:spLocks noChangeAspect="1" noEditPoints="1"/>
          </p:cNvSpPr>
          <p:nvPr/>
        </p:nvSpPr>
        <p:spPr bwMode="auto">
          <a:xfrm>
            <a:off x="579910" y="5267993"/>
            <a:ext cx="616595" cy="65012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9" name="document_6" title="Icon of a document with a padlock in the lower right corner">
            <a:extLst>
              <a:ext uri="{FF2B5EF4-FFF2-40B4-BE49-F238E27FC236}">
                <a16:creationId xmlns:a16="http://schemas.microsoft.com/office/drawing/2014/main" id="{BE2A288F-3A8A-4A6A-8D7D-979CBA3B0040}"/>
              </a:ext>
            </a:extLst>
          </p:cNvPr>
          <p:cNvSpPr>
            <a:spLocks noChangeAspect="1" noEditPoints="1"/>
          </p:cNvSpPr>
          <p:nvPr/>
        </p:nvSpPr>
        <p:spPr bwMode="auto">
          <a:xfrm>
            <a:off x="666014" y="3933995"/>
            <a:ext cx="444387" cy="555484"/>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nvGrpSpPr>
          <p:cNvPr id="60" name="Group 59">
            <a:extLst>
              <a:ext uri="{FF2B5EF4-FFF2-40B4-BE49-F238E27FC236}">
                <a16:creationId xmlns:a16="http://schemas.microsoft.com/office/drawing/2014/main" id="{768D2198-2237-4676-A431-A2BA1E969791}"/>
              </a:ext>
            </a:extLst>
          </p:cNvPr>
          <p:cNvGrpSpPr/>
          <p:nvPr/>
        </p:nvGrpSpPr>
        <p:grpSpPr>
          <a:xfrm>
            <a:off x="505140" y="1226557"/>
            <a:ext cx="766134" cy="600609"/>
            <a:chOff x="4807116" y="2091494"/>
            <a:chExt cx="1435589" cy="1125425"/>
          </a:xfrm>
        </p:grpSpPr>
        <p:sp>
          <p:nvSpPr>
            <p:cNvPr id="61" name="network_3" title="Icon of a server connected to a network">
              <a:extLst>
                <a:ext uri="{FF2B5EF4-FFF2-40B4-BE49-F238E27FC236}">
                  <a16:creationId xmlns:a16="http://schemas.microsoft.com/office/drawing/2014/main" id="{8D11EF56-2E5B-40AC-9665-23898F02C44A}"/>
                </a:ext>
              </a:extLst>
            </p:cNvPr>
            <p:cNvSpPr>
              <a:spLocks noChangeAspect="1" noEditPoints="1"/>
            </p:cNvSpPr>
            <p:nvPr/>
          </p:nvSpPr>
          <p:spPr bwMode="auto">
            <a:xfrm>
              <a:off x="4807116" y="20989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62" name="network_3" title="Icon of a server connected to a network">
              <a:extLst>
                <a:ext uri="{FF2B5EF4-FFF2-40B4-BE49-F238E27FC236}">
                  <a16:creationId xmlns:a16="http://schemas.microsoft.com/office/drawing/2014/main" id="{F1655393-081D-4524-9B2A-ABF6CCD8B673}"/>
                </a:ext>
              </a:extLst>
            </p:cNvPr>
            <p:cNvSpPr>
              <a:spLocks noChangeAspect="1" noEditPoints="1"/>
            </p:cNvSpPr>
            <p:nvPr/>
          </p:nvSpPr>
          <p:spPr bwMode="auto">
            <a:xfrm>
              <a:off x="5658637" y="20914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63" name="network_3" title="Icon of a server connected to a network">
              <a:extLst>
                <a:ext uri="{FF2B5EF4-FFF2-40B4-BE49-F238E27FC236}">
                  <a16:creationId xmlns:a16="http://schemas.microsoft.com/office/drawing/2014/main" id="{852E6568-ED5E-4B61-9F04-B1FEEEDB02ED}"/>
                </a:ext>
              </a:extLst>
            </p:cNvPr>
            <p:cNvSpPr>
              <a:spLocks noChangeAspect="1" noEditPoints="1"/>
            </p:cNvSpPr>
            <p:nvPr/>
          </p:nvSpPr>
          <p:spPr bwMode="auto">
            <a:xfrm rot="10800000">
              <a:off x="5231943" y="2610813"/>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64" name="Rectangle 63">
            <a:extLst>
              <a:ext uri="{FF2B5EF4-FFF2-40B4-BE49-F238E27FC236}">
                <a16:creationId xmlns:a16="http://schemas.microsoft.com/office/drawing/2014/main" id="{6F0A74FA-5052-4AF6-AD37-ABC83713BFF4}"/>
              </a:ext>
            </a:extLst>
          </p:cNvPr>
          <p:cNvSpPr/>
          <p:nvPr/>
        </p:nvSpPr>
        <p:spPr bwMode="auto">
          <a:xfrm>
            <a:off x="7049" y="4975027"/>
            <a:ext cx="3419579" cy="1190924"/>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6" name="Group 35">
            <a:extLst>
              <a:ext uri="{FF2B5EF4-FFF2-40B4-BE49-F238E27FC236}">
                <a16:creationId xmlns:a16="http://schemas.microsoft.com/office/drawing/2014/main" id="{85023FFB-896E-40F4-AB87-F1DDF9AC10F9}"/>
              </a:ext>
            </a:extLst>
          </p:cNvPr>
          <p:cNvGrpSpPr/>
          <p:nvPr/>
        </p:nvGrpSpPr>
        <p:grpSpPr>
          <a:xfrm>
            <a:off x="609953" y="2521467"/>
            <a:ext cx="555510" cy="659041"/>
            <a:chOff x="8531043" y="2315384"/>
            <a:chExt cx="624430" cy="740806"/>
          </a:xfrm>
        </p:grpSpPr>
        <p:sp>
          <p:nvSpPr>
            <p:cNvPr id="37" name="cloud">
              <a:extLst>
                <a:ext uri="{FF2B5EF4-FFF2-40B4-BE49-F238E27FC236}">
                  <a16:creationId xmlns:a16="http://schemas.microsoft.com/office/drawing/2014/main" id="{989185BB-DA84-4A4C-8E77-BF0F59325A37}"/>
                </a:ext>
              </a:extLst>
            </p:cNvPr>
            <p:cNvSpPr>
              <a:spLocks noChangeAspect="1"/>
            </p:cNvSpPr>
            <p:nvPr/>
          </p:nvSpPr>
          <p:spPr bwMode="auto">
            <a:xfrm>
              <a:off x="8531043" y="2315384"/>
              <a:ext cx="624430" cy="39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chemeClr val="bg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sp>
          <p:nvSpPr>
            <p:cNvPr id="38" name="server">
              <a:extLst>
                <a:ext uri="{FF2B5EF4-FFF2-40B4-BE49-F238E27FC236}">
                  <a16:creationId xmlns:a16="http://schemas.microsoft.com/office/drawing/2014/main" id="{EBC0C339-B2F9-4BA7-BEDC-C16F6E58A779}"/>
                </a:ext>
              </a:extLst>
            </p:cNvPr>
            <p:cNvSpPr>
              <a:spLocks noChangeAspect="1" noEditPoints="1"/>
            </p:cNvSpPr>
            <p:nvPr/>
          </p:nvSpPr>
          <p:spPr bwMode="auto">
            <a:xfrm>
              <a:off x="8735923" y="2572791"/>
              <a:ext cx="214670" cy="4833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002050"/>
            </a:solidFill>
            <a:ln w="19050">
              <a:solidFill>
                <a:schemeClr val="bg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grpSp>
      <p:sp>
        <p:nvSpPr>
          <p:cNvPr id="39" name="TextBox 38">
            <a:extLst>
              <a:ext uri="{FF2B5EF4-FFF2-40B4-BE49-F238E27FC236}">
                <a16:creationId xmlns:a16="http://schemas.microsoft.com/office/drawing/2014/main" id="{5C124516-A9FF-41AD-A951-A07C0541E159}"/>
              </a:ext>
            </a:extLst>
          </p:cNvPr>
          <p:cNvSpPr txBox="1"/>
          <p:nvPr/>
        </p:nvSpPr>
        <p:spPr>
          <a:xfrm>
            <a:off x="1514479" y="2576984"/>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Hybrid</a:t>
            </a:r>
          </a:p>
        </p:txBody>
      </p:sp>
      <p:cxnSp>
        <p:nvCxnSpPr>
          <p:cNvPr id="40" name="Straight Connector 39">
            <a:extLst>
              <a:ext uri="{FF2B5EF4-FFF2-40B4-BE49-F238E27FC236}">
                <a16:creationId xmlns:a16="http://schemas.microsoft.com/office/drawing/2014/main" id="{C75C6892-7540-4710-9696-046D2942772E}"/>
              </a:ext>
            </a:extLst>
          </p:cNvPr>
          <p:cNvCxnSpPr/>
          <p:nvPr/>
        </p:nvCxnSpPr>
        <p:spPr>
          <a:xfrm>
            <a:off x="1369751" y="2609515"/>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0673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wipe(down)">
                                      <p:cBhvr>
                                        <p:cTn id="7" dur="500"/>
                                        <p:tgtEl>
                                          <p:spTgt spid="7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wipe(down)">
                                      <p:cBhvr>
                                        <p:cTn id="10" dur="500"/>
                                        <p:tgtEl>
                                          <p:spTgt spid="77"/>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73"/>
                                        </p:tgtEl>
                                        <p:attrNameLst>
                                          <p:attrName>style.visibility</p:attrName>
                                        </p:attrNameLst>
                                      </p:cBhvr>
                                      <p:to>
                                        <p:strVal val="visible"/>
                                      </p:to>
                                    </p:set>
                                    <p:animEffect transition="in" filter="wipe(down)">
                                      <p:cBhvr>
                                        <p:cTn id="14" dur="500"/>
                                        <p:tgtEl>
                                          <p:spTgt spid="73"/>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74"/>
                                        </p:tgtEl>
                                        <p:attrNameLst>
                                          <p:attrName>style.visibility</p:attrName>
                                        </p:attrNameLst>
                                      </p:cBhvr>
                                      <p:to>
                                        <p:strVal val="visible"/>
                                      </p:to>
                                    </p:set>
                                    <p:animEffect transition="in" filter="wipe(down)">
                                      <p:cBhvr>
                                        <p:cTn id="18" dur="500"/>
                                        <p:tgtEl>
                                          <p:spTgt spid="74"/>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wipe(down)">
                                      <p:cBhvr>
                                        <p:cTn id="21" dur="500"/>
                                        <p:tgtEl>
                                          <p:spTgt spid="78"/>
                                        </p:tgtEl>
                                      </p:cBhvr>
                                    </p:animEffect>
                                  </p:childTnLst>
                                </p:cTn>
                              </p:par>
                            </p:childTnLst>
                          </p:cTn>
                        </p:par>
                        <p:par>
                          <p:cTn id="22" fill="hold">
                            <p:stCondLst>
                              <p:cond delay="1500"/>
                            </p:stCondLst>
                            <p:childTnLst>
                              <p:par>
                                <p:cTn id="23" presetID="22" presetClass="entr" presetSubtype="4" fill="hold" grpId="0" nodeType="after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down)">
                                      <p:cBhvr>
                                        <p:cTn id="25" dur="500"/>
                                        <p:tgtEl>
                                          <p:spTgt spid="75"/>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wipe(down)">
                                      <p:cBhvr>
                                        <p:cTn id="28" dur="500"/>
                                        <p:tgtEl>
                                          <p:spTgt spid="79"/>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75" grpId="0" animBg="1"/>
      <p:bldP spid="77" grpId="0"/>
      <p:bldP spid="78" grpId="0"/>
      <p:bldP spid="79"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DBC986B8-5FDD-417E-85D6-78B827FB8834}"/>
              </a:ext>
            </a:extLst>
          </p:cNvPr>
          <p:cNvSpPr txBox="1"/>
          <p:nvPr/>
        </p:nvSpPr>
        <p:spPr>
          <a:xfrm>
            <a:off x="4856148" y="4038275"/>
            <a:ext cx="2853963" cy="155119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accent1"/>
                </a:solidFill>
                <a:latin typeface="Segoe UI Semibold" panose="020B0702040204020203" pitchFamily="34" charset="0"/>
                <a:cs typeface="Segoe UI Semibold" panose="020B0702040204020203" pitchFamily="34" charset="0"/>
              </a:rPr>
              <a:t>Innovative products </a:t>
            </a:r>
            <a:br>
              <a:rPr lang="en-US" sz="1600" dirty="0">
                <a:solidFill>
                  <a:schemeClr val="accent1"/>
                </a:solidFill>
                <a:latin typeface="Segoe UI Semibold" panose="020B0702040204020203" pitchFamily="34" charset="0"/>
                <a:cs typeface="Segoe UI Semibold" panose="020B0702040204020203" pitchFamily="34" charset="0"/>
              </a:rPr>
            </a:br>
            <a:r>
              <a:rPr lang="en-US" sz="1600" dirty="0">
                <a:solidFill>
                  <a:schemeClr val="accent1"/>
                </a:solidFill>
                <a:latin typeface="Segoe UI Semibold" panose="020B0702040204020203" pitchFamily="34" charset="0"/>
                <a:cs typeface="Segoe UI Semibold" panose="020B0702040204020203" pitchFamily="34" charset="0"/>
              </a:rPr>
              <a:t>and services</a:t>
            </a:r>
          </a:p>
          <a:p>
            <a:pPr>
              <a:lnSpc>
                <a:spcPct val="90000"/>
              </a:lnSpc>
              <a:spcAft>
                <a:spcPts val="600"/>
              </a:spcAft>
            </a:pPr>
            <a:r>
              <a:rPr lang="en-US" sz="1400" dirty="0">
                <a:gradFill>
                  <a:gsLst>
                    <a:gs pos="2917">
                      <a:schemeClr val="tx1"/>
                    </a:gs>
                    <a:gs pos="30000">
                      <a:schemeClr val="tx1"/>
                    </a:gs>
                  </a:gsLst>
                  <a:lin ang="5400000" scaled="0"/>
                </a:gradFill>
              </a:rPr>
              <a:t>Low priority VMs</a:t>
            </a:r>
          </a:p>
          <a:p>
            <a:pPr>
              <a:lnSpc>
                <a:spcPct val="90000"/>
              </a:lnSpc>
              <a:spcAft>
                <a:spcPts val="600"/>
              </a:spcAft>
            </a:pPr>
            <a:r>
              <a:rPr lang="en-US" sz="1400" dirty="0">
                <a:gradFill>
                  <a:gsLst>
                    <a:gs pos="2917">
                      <a:schemeClr val="tx1"/>
                    </a:gs>
                    <a:gs pos="30000">
                      <a:schemeClr val="tx1"/>
                    </a:gs>
                  </a:gsLst>
                  <a:lin ang="5400000" scaled="0"/>
                </a:gradFill>
              </a:rPr>
              <a:t>Per-second billing</a:t>
            </a:r>
          </a:p>
          <a:p>
            <a:pPr>
              <a:lnSpc>
                <a:spcPct val="90000"/>
              </a:lnSpc>
              <a:spcAft>
                <a:spcPts val="600"/>
              </a:spcAft>
            </a:pPr>
            <a:r>
              <a:rPr lang="en-US" sz="1400" dirty="0">
                <a:gradFill>
                  <a:gsLst>
                    <a:gs pos="2917">
                      <a:schemeClr val="tx1"/>
                    </a:gs>
                    <a:gs pos="30000">
                      <a:schemeClr val="tx1"/>
                    </a:gs>
                  </a:gsLst>
                  <a:lin ang="5400000" scaled="0"/>
                </a:gradFill>
              </a:rPr>
              <a:t>Archival Storage</a:t>
            </a:r>
          </a:p>
        </p:txBody>
      </p:sp>
      <p:sp>
        <p:nvSpPr>
          <p:cNvPr id="59" name="Title 1">
            <a:extLst>
              <a:ext uri="{FF2B5EF4-FFF2-40B4-BE49-F238E27FC236}">
                <a16:creationId xmlns:a16="http://schemas.microsoft.com/office/drawing/2014/main" id="{867BE575-5580-4D81-834F-8CE379EB11C7}"/>
              </a:ext>
            </a:extLst>
          </p:cNvPr>
          <p:cNvSpPr txBox="1">
            <a:spLocks/>
          </p:cNvSpPr>
          <p:nvPr/>
        </p:nvSpPr>
        <p:spPr>
          <a:xfrm>
            <a:off x="3593748" y="327038"/>
            <a:ext cx="8485871"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US" sz="3200">
                <a:solidFill>
                  <a:srgbClr val="0068BB"/>
                </a:solidFill>
              </a:rPr>
              <a:t>Azure offers many ways to save money</a:t>
            </a:r>
          </a:p>
        </p:txBody>
      </p:sp>
      <p:sp>
        <p:nvSpPr>
          <p:cNvPr id="75" name="TextBox 74">
            <a:extLst>
              <a:ext uri="{FF2B5EF4-FFF2-40B4-BE49-F238E27FC236}">
                <a16:creationId xmlns:a16="http://schemas.microsoft.com/office/drawing/2014/main" id="{EFC54D3A-C46E-4C6B-93E1-B96544A52E30}"/>
              </a:ext>
            </a:extLst>
          </p:cNvPr>
          <p:cNvSpPr txBox="1"/>
          <p:nvPr/>
        </p:nvSpPr>
        <p:spPr>
          <a:xfrm>
            <a:off x="4780434" y="1982769"/>
            <a:ext cx="3005392" cy="787908"/>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accent1"/>
                </a:solidFill>
                <a:latin typeface="Segoe UI Semibold" panose="020B0702040204020203" pitchFamily="34" charset="0"/>
                <a:cs typeface="Segoe UI Semibold" panose="020B0702040204020203" pitchFamily="34" charset="0"/>
              </a:rPr>
              <a:t>Price match commitment</a:t>
            </a:r>
          </a:p>
          <a:p>
            <a:pPr>
              <a:lnSpc>
                <a:spcPct val="90000"/>
              </a:lnSpc>
              <a:spcAft>
                <a:spcPts val="600"/>
              </a:spcAft>
            </a:pPr>
            <a:r>
              <a:rPr lang="en-US" sz="1400" dirty="0">
                <a:gradFill>
                  <a:gsLst>
                    <a:gs pos="2917">
                      <a:schemeClr val="tx1"/>
                    </a:gs>
                    <a:gs pos="30000">
                      <a:schemeClr val="tx1"/>
                    </a:gs>
                  </a:gsLst>
                  <a:lin ang="5400000" scaled="0"/>
                </a:gradFill>
              </a:rPr>
              <a:t>Match AWS pricing on infra</a:t>
            </a:r>
          </a:p>
        </p:txBody>
      </p:sp>
      <p:sp>
        <p:nvSpPr>
          <p:cNvPr id="76" name="TextBox 75">
            <a:extLst>
              <a:ext uri="{FF2B5EF4-FFF2-40B4-BE49-F238E27FC236}">
                <a16:creationId xmlns:a16="http://schemas.microsoft.com/office/drawing/2014/main" id="{4D5E625B-2D9D-44D6-A68A-323415C4B790}"/>
              </a:ext>
            </a:extLst>
          </p:cNvPr>
          <p:cNvSpPr txBox="1"/>
          <p:nvPr/>
        </p:nvSpPr>
        <p:spPr>
          <a:xfrm>
            <a:off x="9186574" y="1982769"/>
            <a:ext cx="3199484" cy="1101840"/>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accent1"/>
                </a:solidFill>
                <a:latin typeface="Segoe UI Semibold" panose="020B0702040204020203" pitchFamily="34" charset="0"/>
                <a:cs typeface="Segoe UI Semibold" panose="020B0702040204020203" pitchFamily="34" charset="0"/>
              </a:rPr>
              <a:t>Cost and governance</a:t>
            </a:r>
          </a:p>
          <a:p>
            <a:pPr>
              <a:spcAft>
                <a:spcPts val="600"/>
              </a:spcAft>
            </a:pPr>
            <a:r>
              <a:rPr lang="en-US" sz="1400" dirty="0">
                <a:latin typeface="Segoe UI" panose="020B0502040204020203" pitchFamily="34" charset="0"/>
                <a:cs typeface="Segoe UI" panose="020B0502040204020203" pitchFamily="34" charset="0"/>
              </a:rPr>
              <a:t>Azure Cost Management </a:t>
            </a:r>
          </a:p>
          <a:p>
            <a:pPr>
              <a:spcAft>
                <a:spcPts val="600"/>
              </a:spcAft>
            </a:pPr>
            <a:r>
              <a:rPr lang="en-US" sz="1400" dirty="0">
                <a:latin typeface="Segoe UI" panose="020B0502040204020203" pitchFamily="34" charset="0"/>
                <a:cs typeface="Segoe UI" panose="020B0502040204020203" pitchFamily="34" charset="0"/>
              </a:rPr>
              <a:t>Azure Advisor</a:t>
            </a:r>
          </a:p>
        </p:txBody>
      </p:sp>
      <p:sp>
        <p:nvSpPr>
          <p:cNvPr id="77" name="TextBox 76">
            <a:extLst>
              <a:ext uri="{FF2B5EF4-FFF2-40B4-BE49-F238E27FC236}">
                <a16:creationId xmlns:a16="http://schemas.microsoft.com/office/drawing/2014/main" id="{9ADB7F85-4727-4EDF-B38B-941ECC765FDE}"/>
              </a:ext>
            </a:extLst>
          </p:cNvPr>
          <p:cNvSpPr txBox="1"/>
          <p:nvPr/>
        </p:nvSpPr>
        <p:spPr>
          <a:xfrm>
            <a:off x="9186575" y="4038275"/>
            <a:ext cx="2602764" cy="1101840"/>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accent1"/>
                </a:solidFill>
                <a:latin typeface="Segoe UI Semibold" panose="020B0702040204020203" pitchFamily="34" charset="0"/>
                <a:cs typeface="Segoe UI Semibold" panose="020B0702040204020203" pitchFamily="34" charset="0"/>
              </a:rPr>
              <a:t>Compelling offers</a:t>
            </a:r>
            <a:endParaRPr lang="en-US" sz="1200" dirty="0">
              <a:latin typeface="Segoe UI" panose="020B0502040204020203" pitchFamily="34" charset="0"/>
              <a:cs typeface="Segoe UI" panose="020B0502040204020203" pitchFamily="34" charset="0"/>
            </a:endParaRPr>
          </a:p>
          <a:p>
            <a:pPr>
              <a:spcAft>
                <a:spcPts val="600"/>
              </a:spcAft>
            </a:pPr>
            <a:r>
              <a:rPr lang="en-US" sz="1400" dirty="0">
                <a:latin typeface="Segoe UI" panose="020B0502040204020203" pitchFamily="34" charset="0"/>
                <a:cs typeface="Segoe UI" panose="020B0502040204020203" pitchFamily="34" charset="0"/>
              </a:rPr>
              <a:t>Reserved VM Instances</a:t>
            </a:r>
          </a:p>
          <a:p>
            <a:pPr>
              <a:spcAft>
                <a:spcPts val="600"/>
              </a:spcAft>
            </a:pPr>
            <a:r>
              <a:rPr lang="en-US" sz="1400" dirty="0">
                <a:latin typeface="Segoe UI" panose="020B0502040204020203" pitchFamily="34" charset="0"/>
                <a:cs typeface="Segoe UI" panose="020B0502040204020203" pitchFamily="34" charset="0"/>
              </a:rPr>
              <a:t>Azure Hybrid Benefit</a:t>
            </a:r>
          </a:p>
        </p:txBody>
      </p:sp>
      <p:sp>
        <p:nvSpPr>
          <p:cNvPr id="80" name="Freeform 84">
            <a:extLst>
              <a:ext uri="{FF2B5EF4-FFF2-40B4-BE49-F238E27FC236}">
                <a16:creationId xmlns:a16="http://schemas.microsoft.com/office/drawing/2014/main" id="{319D0338-AED0-46F2-9FCF-69DB171AA17E}"/>
              </a:ext>
            </a:extLst>
          </p:cNvPr>
          <p:cNvSpPr>
            <a:spLocks noEditPoints="1"/>
          </p:cNvSpPr>
          <p:nvPr/>
        </p:nvSpPr>
        <p:spPr bwMode="auto">
          <a:xfrm>
            <a:off x="3974813" y="4411939"/>
            <a:ext cx="585881" cy="700554"/>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accent3"/>
          </a:solidFill>
          <a:ln>
            <a:solidFill>
              <a:srgbClr val="F2F2F2"/>
            </a:solid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4" name="Giftbox_EC1F" title="Icon of a gift wrapped box">
            <a:extLst>
              <a:ext uri="{FF2B5EF4-FFF2-40B4-BE49-F238E27FC236}">
                <a16:creationId xmlns:a16="http://schemas.microsoft.com/office/drawing/2014/main" id="{C715F88D-A467-47DC-B87B-E5B5529838D6}"/>
              </a:ext>
            </a:extLst>
          </p:cNvPr>
          <p:cNvSpPr>
            <a:spLocks noChangeAspect="1" noEditPoints="1"/>
          </p:cNvSpPr>
          <p:nvPr/>
        </p:nvSpPr>
        <p:spPr bwMode="auto">
          <a:xfrm>
            <a:off x="8379130" y="4486853"/>
            <a:ext cx="592762" cy="550726"/>
          </a:xfrm>
          <a:custGeom>
            <a:avLst/>
            <a:gdLst>
              <a:gd name="T0" fmla="*/ 0 w 2988"/>
              <a:gd name="T1" fmla="*/ 2980 h 2980"/>
              <a:gd name="T2" fmla="*/ 2988 w 2988"/>
              <a:gd name="T3" fmla="*/ 2980 h 2980"/>
              <a:gd name="T4" fmla="*/ 2988 w 2988"/>
              <a:gd name="T5" fmla="*/ 740 h 2980"/>
              <a:gd name="T6" fmla="*/ 0 w 2988"/>
              <a:gd name="T7" fmla="*/ 740 h 2980"/>
              <a:gd name="T8" fmla="*/ 0 w 2988"/>
              <a:gd name="T9" fmla="*/ 2980 h 2980"/>
              <a:gd name="T10" fmla="*/ 2114 w 2988"/>
              <a:gd name="T11" fmla="*/ 0 h 2980"/>
              <a:gd name="T12" fmla="*/ 1494 w 2988"/>
              <a:gd name="T13" fmla="*/ 620 h 2980"/>
              <a:gd name="T14" fmla="*/ 1494 w 2988"/>
              <a:gd name="T15" fmla="*/ 740 h 2980"/>
              <a:gd name="T16" fmla="*/ 2114 w 2988"/>
              <a:gd name="T17" fmla="*/ 740 h 2980"/>
              <a:gd name="T18" fmla="*/ 2484 w 2988"/>
              <a:gd name="T19" fmla="*/ 370 h 2980"/>
              <a:gd name="T20" fmla="*/ 2114 w 2988"/>
              <a:gd name="T21" fmla="*/ 0 h 2980"/>
              <a:gd name="T22" fmla="*/ 874 w 2988"/>
              <a:gd name="T23" fmla="*/ 0 h 2980"/>
              <a:gd name="T24" fmla="*/ 504 w 2988"/>
              <a:gd name="T25" fmla="*/ 370 h 2980"/>
              <a:gd name="T26" fmla="*/ 874 w 2988"/>
              <a:gd name="T27" fmla="*/ 740 h 2980"/>
              <a:gd name="T28" fmla="*/ 1494 w 2988"/>
              <a:gd name="T29" fmla="*/ 740 h 2980"/>
              <a:gd name="T30" fmla="*/ 1494 w 2988"/>
              <a:gd name="T31" fmla="*/ 620 h 2980"/>
              <a:gd name="T32" fmla="*/ 874 w 2988"/>
              <a:gd name="T33" fmla="*/ 0 h 2980"/>
              <a:gd name="T34" fmla="*/ 1494 w 2988"/>
              <a:gd name="T35" fmla="*/ 740 h 2980"/>
              <a:gd name="T36" fmla="*/ 1494 w 2988"/>
              <a:gd name="T37" fmla="*/ 298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88" h="2980">
                <a:moveTo>
                  <a:pt x="0" y="2980"/>
                </a:moveTo>
                <a:cubicBezTo>
                  <a:pt x="2988" y="2980"/>
                  <a:pt x="2988" y="2980"/>
                  <a:pt x="2988" y="2980"/>
                </a:cubicBezTo>
                <a:cubicBezTo>
                  <a:pt x="2988" y="740"/>
                  <a:pt x="2988" y="740"/>
                  <a:pt x="2988" y="740"/>
                </a:cubicBezTo>
                <a:cubicBezTo>
                  <a:pt x="0" y="740"/>
                  <a:pt x="0" y="740"/>
                  <a:pt x="0" y="740"/>
                </a:cubicBezTo>
                <a:lnTo>
                  <a:pt x="0" y="2980"/>
                </a:lnTo>
                <a:close/>
                <a:moveTo>
                  <a:pt x="2114" y="0"/>
                </a:moveTo>
                <a:cubicBezTo>
                  <a:pt x="1772" y="0"/>
                  <a:pt x="1494" y="278"/>
                  <a:pt x="1494" y="620"/>
                </a:cubicBezTo>
                <a:cubicBezTo>
                  <a:pt x="1494" y="740"/>
                  <a:pt x="1494" y="740"/>
                  <a:pt x="1494" y="740"/>
                </a:cubicBezTo>
                <a:cubicBezTo>
                  <a:pt x="2114" y="740"/>
                  <a:pt x="2114" y="740"/>
                  <a:pt x="2114" y="740"/>
                </a:cubicBezTo>
                <a:cubicBezTo>
                  <a:pt x="2318" y="740"/>
                  <a:pt x="2484" y="574"/>
                  <a:pt x="2484" y="370"/>
                </a:cubicBezTo>
                <a:cubicBezTo>
                  <a:pt x="2484" y="166"/>
                  <a:pt x="2318" y="0"/>
                  <a:pt x="2114" y="0"/>
                </a:cubicBezTo>
                <a:close/>
                <a:moveTo>
                  <a:pt x="874" y="0"/>
                </a:moveTo>
                <a:cubicBezTo>
                  <a:pt x="670" y="0"/>
                  <a:pt x="504" y="166"/>
                  <a:pt x="504" y="370"/>
                </a:cubicBezTo>
                <a:cubicBezTo>
                  <a:pt x="504" y="574"/>
                  <a:pt x="670" y="740"/>
                  <a:pt x="874" y="740"/>
                </a:cubicBezTo>
                <a:cubicBezTo>
                  <a:pt x="1494" y="740"/>
                  <a:pt x="1494" y="740"/>
                  <a:pt x="1494" y="740"/>
                </a:cubicBezTo>
                <a:cubicBezTo>
                  <a:pt x="1494" y="620"/>
                  <a:pt x="1494" y="620"/>
                  <a:pt x="1494" y="620"/>
                </a:cubicBezTo>
                <a:cubicBezTo>
                  <a:pt x="1494" y="278"/>
                  <a:pt x="1216" y="0"/>
                  <a:pt x="874" y="0"/>
                </a:cubicBezTo>
                <a:close/>
                <a:moveTo>
                  <a:pt x="1494" y="740"/>
                </a:moveTo>
                <a:cubicBezTo>
                  <a:pt x="1494" y="2980"/>
                  <a:pt x="1494" y="2980"/>
                  <a:pt x="1494" y="2980"/>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speedometer" title="Icon of a spedometer showing medium speed">
            <a:extLst>
              <a:ext uri="{FF2B5EF4-FFF2-40B4-BE49-F238E27FC236}">
                <a16:creationId xmlns:a16="http://schemas.microsoft.com/office/drawing/2014/main" id="{7A838CF7-E8D3-4858-9768-B2AC82CD1F23}"/>
              </a:ext>
            </a:extLst>
          </p:cNvPr>
          <p:cNvSpPr>
            <a:spLocks noChangeAspect="1" noEditPoints="1"/>
          </p:cNvSpPr>
          <p:nvPr/>
        </p:nvSpPr>
        <p:spPr bwMode="auto">
          <a:xfrm>
            <a:off x="8325244" y="2217323"/>
            <a:ext cx="700534" cy="700534"/>
          </a:xfrm>
          <a:custGeom>
            <a:avLst/>
            <a:gdLst>
              <a:gd name="T0" fmla="*/ 161 w 281"/>
              <a:gd name="T1" fmla="*/ 141 h 281"/>
              <a:gd name="T2" fmla="*/ 140 w 281"/>
              <a:gd name="T3" fmla="*/ 162 h 281"/>
              <a:gd name="T4" fmla="*/ 120 w 281"/>
              <a:gd name="T5" fmla="*/ 141 h 281"/>
              <a:gd name="T6" fmla="*/ 140 w 281"/>
              <a:gd name="T7" fmla="*/ 120 h 281"/>
              <a:gd name="T8" fmla="*/ 161 w 281"/>
              <a:gd name="T9" fmla="*/ 141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177 w 281"/>
              <a:gd name="T25" fmla="*/ 46 h 281"/>
              <a:gd name="T26" fmla="*/ 104 w 281"/>
              <a:gd name="T27" fmla="*/ 46 h 281"/>
              <a:gd name="T28" fmla="*/ 40 w 281"/>
              <a:gd name="T29" fmla="*/ 141 h 281"/>
              <a:gd name="T30" fmla="*/ 67 w 281"/>
              <a:gd name="T31" fmla="*/ 210 h 281"/>
              <a:gd name="T32" fmla="*/ 140 w 281"/>
              <a:gd name="T33" fmla="*/ 39 h 281"/>
              <a:gd name="T34" fmla="*/ 140 w 281"/>
              <a:gd name="T35" fmla="*/ 117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1" h="281">
                <a:moveTo>
                  <a:pt x="161" y="141"/>
                </a:moveTo>
                <a:cubicBezTo>
                  <a:pt x="161" y="152"/>
                  <a:pt x="152" y="162"/>
                  <a:pt x="140" y="162"/>
                </a:cubicBezTo>
                <a:cubicBezTo>
                  <a:pt x="129" y="162"/>
                  <a:pt x="120" y="152"/>
                  <a:pt x="120" y="141"/>
                </a:cubicBezTo>
                <a:cubicBezTo>
                  <a:pt x="120" y="129"/>
                  <a:pt x="129" y="120"/>
                  <a:pt x="140" y="120"/>
                </a:cubicBezTo>
                <a:cubicBezTo>
                  <a:pt x="152" y="120"/>
                  <a:pt x="161" y="129"/>
                  <a:pt x="161" y="141"/>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98"/>
                  <a:pt x="215" y="61"/>
                  <a:pt x="177" y="46"/>
                </a:cubicBezTo>
                <a:moveTo>
                  <a:pt x="104" y="46"/>
                </a:moveTo>
                <a:cubicBezTo>
                  <a:pt x="66" y="61"/>
                  <a:pt x="40" y="98"/>
                  <a:pt x="40" y="141"/>
                </a:cubicBezTo>
                <a:cubicBezTo>
                  <a:pt x="40" y="168"/>
                  <a:pt x="50" y="192"/>
                  <a:pt x="67" y="210"/>
                </a:cubicBezTo>
                <a:moveTo>
                  <a:pt x="140" y="39"/>
                </a:moveTo>
                <a:cubicBezTo>
                  <a:pt x="140" y="117"/>
                  <a:pt x="140" y="117"/>
                  <a:pt x="140" y="117"/>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1" name="Graphic 30">
            <a:extLst>
              <a:ext uri="{FF2B5EF4-FFF2-40B4-BE49-F238E27FC236}">
                <a16:creationId xmlns:a16="http://schemas.microsoft.com/office/drawing/2014/main" id="{7A762EEF-4552-4822-A6D9-0F04B09120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3860929" y="2049090"/>
            <a:ext cx="700535" cy="882753"/>
          </a:xfrm>
          <a:prstGeom prst="rect">
            <a:avLst/>
          </a:prstGeom>
        </p:spPr>
      </p:pic>
      <p:grpSp>
        <p:nvGrpSpPr>
          <p:cNvPr id="28" name="Group 27">
            <a:extLst>
              <a:ext uri="{FF2B5EF4-FFF2-40B4-BE49-F238E27FC236}">
                <a16:creationId xmlns:a16="http://schemas.microsoft.com/office/drawing/2014/main" id="{57EB2E7A-299C-499A-A050-C15F75029472}"/>
              </a:ext>
            </a:extLst>
          </p:cNvPr>
          <p:cNvGrpSpPr/>
          <p:nvPr/>
        </p:nvGrpSpPr>
        <p:grpSpPr>
          <a:xfrm>
            <a:off x="1360856" y="1672726"/>
            <a:ext cx="2196979" cy="855156"/>
            <a:chOff x="1166446" y="1367437"/>
            <a:chExt cx="2645980" cy="855156"/>
          </a:xfrm>
        </p:grpSpPr>
        <p:sp>
          <p:nvSpPr>
            <p:cNvPr id="29" name="TextBox 28">
              <a:extLst>
                <a:ext uri="{FF2B5EF4-FFF2-40B4-BE49-F238E27FC236}">
                  <a16:creationId xmlns:a16="http://schemas.microsoft.com/office/drawing/2014/main" id="{D8247CB0-200B-4052-83FC-36EC577CC860}"/>
                </a:ext>
              </a:extLst>
            </p:cNvPr>
            <p:cNvSpPr txBox="1"/>
            <p:nvPr/>
          </p:nvSpPr>
          <p:spPr>
            <a:xfrm>
              <a:off x="1278738" y="1367437"/>
              <a:ext cx="2533688"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Infrastructure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for all workloads</a:t>
              </a:r>
            </a:p>
          </p:txBody>
        </p:sp>
        <p:cxnSp>
          <p:nvCxnSpPr>
            <p:cNvPr id="32" name="Straight Connector 31">
              <a:extLst>
                <a:ext uri="{FF2B5EF4-FFF2-40B4-BE49-F238E27FC236}">
                  <a16:creationId xmlns:a16="http://schemas.microsoft.com/office/drawing/2014/main" id="{D2AB6AA4-2100-44F3-B817-AA1AA0661CF1}"/>
                </a:ext>
              </a:extLst>
            </p:cNvPr>
            <p:cNvCxnSpPr/>
            <p:nvPr/>
          </p:nvCxnSpPr>
          <p:spPr>
            <a:xfrm>
              <a:off x="1166446" y="162198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4BF1B705-181A-4293-98B9-19F75D9B8B14}"/>
              </a:ext>
            </a:extLst>
          </p:cNvPr>
          <p:cNvSpPr/>
          <p:nvPr/>
        </p:nvSpPr>
        <p:spPr bwMode="auto">
          <a:xfrm>
            <a:off x="0" y="0"/>
            <a:ext cx="3429974"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16AA9782-7F8F-4F34-B330-5F08B15B314D}"/>
              </a:ext>
            </a:extLst>
          </p:cNvPr>
          <p:cNvGrpSpPr/>
          <p:nvPr/>
        </p:nvGrpSpPr>
        <p:grpSpPr>
          <a:xfrm>
            <a:off x="1360856" y="958806"/>
            <a:ext cx="2196979" cy="855156"/>
            <a:chOff x="1166446" y="1367437"/>
            <a:chExt cx="2645980" cy="855156"/>
          </a:xfrm>
        </p:grpSpPr>
        <p:sp>
          <p:nvSpPr>
            <p:cNvPr id="35" name="TextBox 34">
              <a:extLst>
                <a:ext uri="{FF2B5EF4-FFF2-40B4-BE49-F238E27FC236}">
                  <a16:creationId xmlns:a16="http://schemas.microsoft.com/office/drawing/2014/main" id="{69F0E730-7576-4FFC-A391-4BA8F3F36394}"/>
                </a:ext>
              </a:extLst>
            </p:cNvPr>
            <p:cNvSpPr txBox="1"/>
            <p:nvPr/>
          </p:nvSpPr>
          <p:spPr>
            <a:xfrm>
              <a:off x="1278738" y="1367437"/>
              <a:ext cx="2533688"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Infrastructure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for all workloads</a:t>
              </a:r>
            </a:p>
          </p:txBody>
        </p:sp>
        <p:cxnSp>
          <p:nvCxnSpPr>
            <p:cNvPr id="36" name="Straight Connector 35">
              <a:extLst>
                <a:ext uri="{FF2B5EF4-FFF2-40B4-BE49-F238E27FC236}">
                  <a16:creationId xmlns:a16="http://schemas.microsoft.com/office/drawing/2014/main" id="{813FD3C0-B299-4E34-8663-AA5B97E94E9C}"/>
                </a:ext>
              </a:extLst>
            </p:cNvPr>
            <p:cNvCxnSpPr/>
            <p:nvPr/>
          </p:nvCxnSpPr>
          <p:spPr>
            <a:xfrm>
              <a:off x="1166446" y="162198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6B59BC3D-A207-4D23-A9FF-D9165F9C2052}"/>
              </a:ext>
            </a:extLst>
          </p:cNvPr>
          <p:cNvGrpSpPr/>
          <p:nvPr/>
        </p:nvGrpSpPr>
        <p:grpSpPr>
          <a:xfrm>
            <a:off x="1360856" y="3793801"/>
            <a:ext cx="2058724" cy="849463"/>
            <a:chOff x="1166446" y="2981817"/>
            <a:chExt cx="2058724" cy="849463"/>
          </a:xfrm>
        </p:grpSpPr>
        <p:sp>
          <p:nvSpPr>
            <p:cNvPr id="55" name="TextBox 54">
              <a:extLst>
                <a:ext uri="{FF2B5EF4-FFF2-40B4-BE49-F238E27FC236}">
                  <a16:creationId xmlns:a16="http://schemas.microsoft.com/office/drawing/2014/main" id="{5A6A6A01-120B-4787-8F3C-1B8F3DE7B24B}"/>
                </a:ext>
              </a:extLst>
            </p:cNvPr>
            <p:cNvSpPr txBox="1"/>
            <p:nvPr/>
          </p:nvSpPr>
          <p:spPr>
            <a:xfrm>
              <a:off x="1279366" y="2981817"/>
              <a:ext cx="1945804"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Secure &amp;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well managed</a:t>
              </a:r>
            </a:p>
          </p:txBody>
        </p:sp>
        <p:cxnSp>
          <p:nvCxnSpPr>
            <p:cNvPr id="56" name="Straight Connector 55">
              <a:extLst>
                <a:ext uri="{FF2B5EF4-FFF2-40B4-BE49-F238E27FC236}">
                  <a16:creationId xmlns:a16="http://schemas.microsoft.com/office/drawing/2014/main" id="{51BC22BA-9008-4D00-9246-E925E95DF1CF}"/>
                </a:ext>
              </a:extLst>
            </p:cNvPr>
            <p:cNvCxnSpPr/>
            <p:nvPr/>
          </p:nvCxnSpPr>
          <p:spPr>
            <a:xfrm>
              <a:off x="1166446" y="310624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10724ECF-1263-4291-B27E-17D369C2E05E}"/>
              </a:ext>
            </a:extLst>
          </p:cNvPr>
          <p:cNvGrpSpPr/>
          <p:nvPr/>
        </p:nvGrpSpPr>
        <p:grpSpPr>
          <a:xfrm>
            <a:off x="1360857" y="5317510"/>
            <a:ext cx="2058724" cy="600609"/>
            <a:chOff x="1166446" y="4420547"/>
            <a:chExt cx="2630499" cy="600609"/>
          </a:xfrm>
        </p:grpSpPr>
        <p:sp>
          <p:nvSpPr>
            <p:cNvPr id="58" name="TextBox 57">
              <a:extLst>
                <a:ext uri="{FF2B5EF4-FFF2-40B4-BE49-F238E27FC236}">
                  <a16:creationId xmlns:a16="http://schemas.microsoft.com/office/drawing/2014/main" id="{19606600-C1A4-45F6-99A9-96B682375F53}"/>
                </a:ext>
              </a:extLst>
            </p:cNvPr>
            <p:cNvSpPr txBox="1"/>
            <p:nvPr/>
          </p:nvSpPr>
          <p:spPr>
            <a:xfrm>
              <a:off x="1235523" y="4423120"/>
              <a:ext cx="2561422"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Cost effective</a:t>
              </a:r>
            </a:p>
          </p:txBody>
        </p:sp>
        <p:cxnSp>
          <p:nvCxnSpPr>
            <p:cNvPr id="60" name="Straight Connector 59">
              <a:extLst>
                <a:ext uri="{FF2B5EF4-FFF2-40B4-BE49-F238E27FC236}">
                  <a16:creationId xmlns:a16="http://schemas.microsoft.com/office/drawing/2014/main" id="{4546B70D-1571-4B3E-AF2F-5B385DA8E70D}"/>
                </a:ext>
              </a:extLst>
            </p:cNvPr>
            <p:cNvCxnSpPr/>
            <p:nvPr/>
          </p:nvCxnSpPr>
          <p:spPr>
            <a:xfrm>
              <a:off x="1166446" y="442054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 name="money_2" title="Icon of a dollar sign with an arrow around it pointing clockwise">
            <a:extLst>
              <a:ext uri="{FF2B5EF4-FFF2-40B4-BE49-F238E27FC236}">
                <a16:creationId xmlns:a16="http://schemas.microsoft.com/office/drawing/2014/main" id="{166893F1-40C0-42AA-8346-14988C416CC8}"/>
              </a:ext>
            </a:extLst>
          </p:cNvPr>
          <p:cNvSpPr>
            <a:spLocks noChangeAspect="1" noEditPoints="1"/>
          </p:cNvSpPr>
          <p:nvPr/>
        </p:nvSpPr>
        <p:spPr bwMode="auto">
          <a:xfrm>
            <a:off x="579910" y="5267993"/>
            <a:ext cx="616595" cy="65012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62" name="document_6" title="Icon of a document with a padlock in the lower right corner">
            <a:extLst>
              <a:ext uri="{FF2B5EF4-FFF2-40B4-BE49-F238E27FC236}">
                <a16:creationId xmlns:a16="http://schemas.microsoft.com/office/drawing/2014/main" id="{B22A4D4E-D565-439C-9348-DE49CE200FA1}"/>
              </a:ext>
            </a:extLst>
          </p:cNvPr>
          <p:cNvSpPr>
            <a:spLocks noChangeAspect="1" noEditPoints="1"/>
          </p:cNvSpPr>
          <p:nvPr/>
        </p:nvSpPr>
        <p:spPr bwMode="auto">
          <a:xfrm>
            <a:off x="666014" y="3933995"/>
            <a:ext cx="444387" cy="555484"/>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7FCD287D-A373-4374-9C61-C5ED8BBD86D4}"/>
              </a:ext>
            </a:extLst>
          </p:cNvPr>
          <p:cNvGrpSpPr/>
          <p:nvPr/>
        </p:nvGrpSpPr>
        <p:grpSpPr>
          <a:xfrm>
            <a:off x="505140" y="1226557"/>
            <a:ext cx="766134" cy="600609"/>
            <a:chOff x="4807116" y="2091494"/>
            <a:chExt cx="1435589" cy="1125425"/>
          </a:xfrm>
        </p:grpSpPr>
        <p:sp>
          <p:nvSpPr>
            <p:cNvPr id="64" name="network_3" title="Icon of a server connected to a network">
              <a:extLst>
                <a:ext uri="{FF2B5EF4-FFF2-40B4-BE49-F238E27FC236}">
                  <a16:creationId xmlns:a16="http://schemas.microsoft.com/office/drawing/2014/main" id="{A0623E9A-B551-4C21-85F1-3EF58D93F331}"/>
                </a:ext>
              </a:extLst>
            </p:cNvPr>
            <p:cNvSpPr>
              <a:spLocks noChangeAspect="1" noEditPoints="1"/>
            </p:cNvSpPr>
            <p:nvPr/>
          </p:nvSpPr>
          <p:spPr bwMode="auto">
            <a:xfrm>
              <a:off x="4807116" y="20989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65" name="network_3" title="Icon of a server connected to a network">
              <a:extLst>
                <a:ext uri="{FF2B5EF4-FFF2-40B4-BE49-F238E27FC236}">
                  <a16:creationId xmlns:a16="http://schemas.microsoft.com/office/drawing/2014/main" id="{7CDA898B-3C10-4595-84D0-0B1AB7F1E5C1}"/>
                </a:ext>
              </a:extLst>
            </p:cNvPr>
            <p:cNvSpPr>
              <a:spLocks noChangeAspect="1" noEditPoints="1"/>
            </p:cNvSpPr>
            <p:nvPr/>
          </p:nvSpPr>
          <p:spPr bwMode="auto">
            <a:xfrm>
              <a:off x="5658637" y="20914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66" name="network_3" title="Icon of a server connected to a network">
              <a:extLst>
                <a:ext uri="{FF2B5EF4-FFF2-40B4-BE49-F238E27FC236}">
                  <a16:creationId xmlns:a16="http://schemas.microsoft.com/office/drawing/2014/main" id="{01E89E76-FD5C-45C6-84D2-849F767187F7}"/>
                </a:ext>
              </a:extLst>
            </p:cNvPr>
            <p:cNvSpPr>
              <a:spLocks noChangeAspect="1" noEditPoints="1"/>
            </p:cNvSpPr>
            <p:nvPr/>
          </p:nvSpPr>
          <p:spPr bwMode="auto">
            <a:xfrm rot="10800000">
              <a:off x="5231943" y="2610813"/>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67" name="Rectangle 66">
            <a:extLst>
              <a:ext uri="{FF2B5EF4-FFF2-40B4-BE49-F238E27FC236}">
                <a16:creationId xmlns:a16="http://schemas.microsoft.com/office/drawing/2014/main" id="{011A1733-D456-498F-B087-82CB48779BE3}"/>
              </a:ext>
            </a:extLst>
          </p:cNvPr>
          <p:cNvSpPr/>
          <p:nvPr/>
        </p:nvSpPr>
        <p:spPr bwMode="auto">
          <a:xfrm>
            <a:off x="7049" y="4975027"/>
            <a:ext cx="3419579" cy="1190924"/>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7FBFEF23-6297-4E81-AB31-1BF5BF98D4D0}"/>
              </a:ext>
            </a:extLst>
          </p:cNvPr>
          <p:cNvGrpSpPr/>
          <p:nvPr/>
        </p:nvGrpSpPr>
        <p:grpSpPr>
          <a:xfrm>
            <a:off x="609953" y="2521467"/>
            <a:ext cx="555510" cy="659041"/>
            <a:chOff x="8531043" y="2315384"/>
            <a:chExt cx="624430" cy="740806"/>
          </a:xfrm>
        </p:grpSpPr>
        <p:sp>
          <p:nvSpPr>
            <p:cNvPr id="38" name="cloud">
              <a:extLst>
                <a:ext uri="{FF2B5EF4-FFF2-40B4-BE49-F238E27FC236}">
                  <a16:creationId xmlns:a16="http://schemas.microsoft.com/office/drawing/2014/main" id="{C0CCEFF1-3956-42D1-94EF-5E8D5A07A3C7}"/>
                </a:ext>
              </a:extLst>
            </p:cNvPr>
            <p:cNvSpPr>
              <a:spLocks noChangeAspect="1"/>
            </p:cNvSpPr>
            <p:nvPr/>
          </p:nvSpPr>
          <p:spPr bwMode="auto">
            <a:xfrm>
              <a:off x="8531043" y="2315384"/>
              <a:ext cx="624430" cy="39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chemeClr val="bg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sp>
          <p:nvSpPr>
            <p:cNvPr id="39" name="server">
              <a:extLst>
                <a:ext uri="{FF2B5EF4-FFF2-40B4-BE49-F238E27FC236}">
                  <a16:creationId xmlns:a16="http://schemas.microsoft.com/office/drawing/2014/main" id="{AE7E9B6C-6D09-4450-B778-0409CB6BFE4C}"/>
                </a:ext>
              </a:extLst>
            </p:cNvPr>
            <p:cNvSpPr>
              <a:spLocks noChangeAspect="1" noEditPoints="1"/>
            </p:cNvSpPr>
            <p:nvPr/>
          </p:nvSpPr>
          <p:spPr bwMode="auto">
            <a:xfrm>
              <a:off x="8735923" y="2572791"/>
              <a:ext cx="214670" cy="4833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002050"/>
            </a:solidFill>
            <a:ln w="19050">
              <a:solidFill>
                <a:schemeClr val="bg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grpSp>
      <p:sp>
        <p:nvSpPr>
          <p:cNvPr id="40" name="TextBox 39">
            <a:extLst>
              <a:ext uri="{FF2B5EF4-FFF2-40B4-BE49-F238E27FC236}">
                <a16:creationId xmlns:a16="http://schemas.microsoft.com/office/drawing/2014/main" id="{D60B5C21-D25D-450A-8599-11E1E94C938E}"/>
              </a:ext>
            </a:extLst>
          </p:cNvPr>
          <p:cNvSpPr txBox="1"/>
          <p:nvPr/>
        </p:nvSpPr>
        <p:spPr>
          <a:xfrm>
            <a:off x="1514479" y="2576984"/>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Hybrid</a:t>
            </a:r>
          </a:p>
        </p:txBody>
      </p:sp>
      <p:cxnSp>
        <p:nvCxnSpPr>
          <p:cNvPr id="41" name="Straight Connector 40">
            <a:extLst>
              <a:ext uri="{FF2B5EF4-FFF2-40B4-BE49-F238E27FC236}">
                <a16:creationId xmlns:a16="http://schemas.microsoft.com/office/drawing/2014/main" id="{B6DFCE57-54B8-47B9-9843-4CEB09E970CB}"/>
              </a:ext>
            </a:extLst>
          </p:cNvPr>
          <p:cNvCxnSpPr/>
          <p:nvPr/>
        </p:nvCxnSpPr>
        <p:spPr>
          <a:xfrm>
            <a:off x="1369751" y="2609515"/>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8356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500"/>
                                        <p:tgtEl>
                                          <p:spTgt spid="8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fade">
                                      <p:cBhvr>
                                        <p:cTn id="17" dur="500"/>
                                        <p:tgtEl>
                                          <p:spTgt spid="78"/>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fade">
                                      <p:cBhvr>
                                        <p:cTn id="24" dur="500"/>
                                        <p:tgtEl>
                                          <p:spTgt spid="76"/>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500"/>
                                        <p:tgtEl>
                                          <p:spTgt spid="8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5" grpId="0"/>
      <p:bldP spid="76" grpId="0"/>
      <p:bldP spid="77" grpId="0"/>
      <p:bldP spid="80" grpId="0" animBg="1"/>
      <p:bldP spid="84" grpId="0" animBg="1"/>
      <p:bldP spid="3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0C1DB3-4994-4BAF-B0E7-B01BF425D473}"/>
              </a:ext>
            </a:extLst>
          </p:cNvPr>
          <p:cNvSpPr/>
          <p:nvPr/>
        </p:nvSpPr>
        <p:spPr>
          <a:xfrm>
            <a:off x="5371788" y="2785919"/>
            <a:ext cx="1282395" cy="4076149"/>
          </a:xfrm>
          <a:prstGeom prst="rect">
            <a:avLst/>
          </a:prstGeom>
          <a:solidFill>
            <a:srgbClr val="0068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CF98400-24AF-44E0-B111-69FE15C21768}"/>
              </a:ext>
            </a:extLst>
          </p:cNvPr>
          <p:cNvSpPr/>
          <p:nvPr/>
        </p:nvSpPr>
        <p:spPr>
          <a:xfrm>
            <a:off x="7148731" y="4152900"/>
            <a:ext cx="1282395" cy="270510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A6E7724-1212-4ED6-9BAE-C094B4CF5D6D}"/>
              </a:ext>
            </a:extLst>
          </p:cNvPr>
          <p:cNvSpPr/>
          <p:nvPr/>
        </p:nvSpPr>
        <p:spPr>
          <a:xfrm>
            <a:off x="8795555" y="5517261"/>
            <a:ext cx="1282395" cy="1340739"/>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C7BD7988-4547-42B1-89F4-55A23AFBF5C5}"/>
              </a:ext>
            </a:extLst>
          </p:cNvPr>
          <p:cNvSpPr/>
          <p:nvPr/>
        </p:nvSpPr>
        <p:spPr>
          <a:xfrm>
            <a:off x="7007822" y="2619603"/>
            <a:ext cx="1552283" cy="1569660"/>
          </a:xfrm>
          <a:prstGeom prst="rect">
            <a:avLst/>
          </a:prstGeom>
        </p:spPr>
        <p:txBody>
          <a:bodyPr wrap="square">
            <a:spAutoFit/>
          </a:bodyPr>
          <a:lstStyle/>
          <a:p>
            <a:pPr algn="ctr"/>
            <a:r>
              <a:rPr lang="en-US" sz="1400" dirty="0">
                <a:solidFill>
                  <a:srgbClr val="00ABEC"/>
                </a:solidFill>
                <a:latin typeface="Segoe UI" panose="020B0502040204020203" pitchFamily="34" charset="0"/>
                <a:cs typeface="Segoe UI" panose="020B0502040204020203" pitchFamily="34" charset="0"/>
              </a:rPr>
              <a:t>Up to</a:t>
            </a:r>
          </a:p>
          <a:p>
            <a:pPr algn="ctr"/>
            <a:r>
              <a:rPr lang="en-US" sz="5400" dirty="0">
                <a:solidFill>
                  <a:srgbClr val="00ABEC"/>
                </a:solidFill>
                <a:latin typeface="+mj-lt"/>
                <a:cs typeface="Segoe UI" panose="020B0502040204020203" pitchFamily="34" charset="0"/>
              </a:rPr>
              <a:t>40% </a:t>
            </a:r>
          </a:p>
          <a:p>
            <a:pPr algn="ctr"/>
            <a:r>
              <a:rPr lang="en-US" sz="1400" dirty="0">
                <a:solidFill>
                  <a:srgbClr val="00ABEC"/>
                </a:solidFill>
                <a:latin typeface="Segoe UI" panose="020B0502040204020203" pitchFamily="34" charset="0"/>
                <a:cs typeface="Segoe UI" panose="020B0502040204020203" pitchFamily="34" charset="0"/>
              </a:rPr>
              <a:t>savings over </a:t>
            </a:r>
            <a:br>
              <a:rPr lang="en-US" sz="1400" dirty="0">
                <a:solidFill>
                  <a:srgbClr val="00ABEC"/>
                </a:solidFill>
                <a:latin typeface="Segoe UI" panose="020B0502040204020203" pitchFamily="34" charset="0"/>
                <a:cs typeface="Segoe UI" panose="020B0502040204020203" pitchFamily="34" charset="0"/>
              </a:rPr>
            </a:br>
            <a:r>
              <a:rPr lang="en-US" sz="1400" dirty="0">
                <a:solidFill>
                  <a:srgbClr val="00ABEC"/>
                </a:solidFill>
                <a:latin typeface="Segoe UI" panose="020B0502040204020203" pitchFamily="34" charset="0"/>
                <a:cs typeface="Segoe UI" panose="020B0502040204020203" pitchFamily="34" charset="0"/>
              </a:rPr>
              <a:t>on-premises</a:t>
            </a:r>
            <a:endParaRPr lang="en-US" dirty="0">
              <a:solidFill>
                <a:srgbClr val="00ABEC"/>
              </a:solidFill>
            </a:endParaRPr>
          </a:p>
        </p:txBody>
      </p:sp>
      <p:sp>
        <p:nvSpPr>
          <p:cNvPr id="31" name="Rectangle 30">
            <a:extLst>
              <a:ext uri="{FF2B5EF4-FFF2-40B4-BE49-F238E27FC236}">
                <a16:creationId xmlns:a16="http://schemas.microsoft.com/office/drawing/2014/main" id="{0BE02328-9512-4F85-BD9B-ABFFC727B9EF}"/>
              </a:ext>
            </a:extLst>
          </p:cNvPr>
          <p:cNvSpPr/>
          <p:nvPr/>
        </p:nvSpPr>
        <p:spPr>
          <a:xfrm>
            <a:off x="8732518" y="3482220"/>
            <a:ext cx="1476352" cy="1569660"/>
          </a:xfrm>
          <a:prstGeom prst="rect">
            <a:avLst/>
          </a:prstGeom>
        </p:spPr>
        <p:txBody>
          <a:bodyPr wrap="square">
            <a:spAutoFit/>
          </a:bodyPr>
          <a:lstStyle/>
          <a:p>
            <a:pPr algn="ctr"/>
            <a:r>
              <a:rPr lang="en-US" sz="1400" dirty="0">
                <a:solidFill>
                  <a:srgbClr val="00ABEC"/>
                </a:solidFill>
                <a:latin typeface="Segoe UI" panose="020B0502040204020203" pitchFamily="34" charset="0"/>
                <a:cs typeface="Segoe UI" panose="020B0502040204020203" pitchFamily="34" charset="0"/>
              </a:rPr>
              <a:t>Up to</a:t>
            </a:r>
            <a:endParaRPr lang="en-US" sz="4400" b="1" dirty="0">
              <a:solidFill>
                <a:srgbClr val="00ABEC"/>
              </a:solidFill>
              <a:latin typeface="Segoe UI" panose="020B0502040204020203" pitchFamily="34" charset="0"/>
              <a:cs typeface="Segoe UI" panose="020B0502040204020203" pitchFamily="34" charset="0"/>
            </a:endParaRPr>
          </a:p>
          <a:p>
            <a:pPr algn="ctr"/>
            <a:r>
              <a:rPr lang="en-US" sz="5400" dirty="0">
                <a:solidFill>
                  <a:srgbClr val="00ABEC"/>
                </a:solidFill>
                <a:latin typeface="+mj-lt"/>
                <a:cs typeface="Segoe UI" panose="020B0502040204020203" pitchFamily="34" charset="0"/>
              </a:rPr>
              <a:t>72% </a:t>
            </a:r>
          </a:p>
          <a:p>
            <a:pPr algn="ctr"/>
            <a:r>
              <a:rPr lang="en-US" sz="1400" dirty="0">
                <a:solidFill>
                  <a:srgbClr val="00ABEC"/>
                </a:solidFill>
                <a:latin typeface="Segoe UI" panose="020B0502040204020203" pitchFamily="34" charset="0"/>
                <a:cs typeface="Segoe UI" panose="020B0502040204020203" pitchFamily="34" charset="0"/>
              </a:rPr>
              <a:t>3-year discount vs. PAYG</a:t>
            </a:r>
            <a:endParaRPr lang="en-US" sz="1400" dirty="0">
              <a:solidFill>
                <a:srgbClr val="00ABEC"/>
              </a:solidFill>
            </a:endParaRPr>
          </a:p>
        </p:txBody>
      </p:sp>
      <p:sp>
        <p:nvSpPr>
          <p:cNvPr id="34" name="Rectangle 33">
            <a:extLst>
              <a:ext uri="{FF2B5EF4-FFF2-40B4-BE49-F238E27FC236}">
                <a16:creationId xmlns:a16="http://schemas.microsoft.com/office/drawing/2014/main" id="{A5194736-99BE-4D39-951E-41DCE978EDB3}"/>
              </a:ext>
            </a:extLst>
          </p:cNvPr>
          <p:cNvSpPr/>
          <p:nvPr/>
        </p:nvSpPr>
        <p:spPr>
          <a:xfrm>
            <a:off x="10493871" y="3992380"/>
            <a:ext cx="1520650" cy="1785104"/>
          </a:xfrm>
          <a:prstGeom prst="rect">
            <a:avLst/>
          </a:prstGeom>
        </p:spPr>
        <p:txBody>
          <a:bodyPr wrap="square">
            <a:spAutoFit/>
          </a:bodyPr>
          <a:lstStyle/>
          <a:p>
            <a:pPr algn="ctr"/>
            <a:r>
              <a:rPr lang="en-US" sz="1400" dirty="0">
                <a:solidFill>
                  <a:srgbClr val="003D99"/>
                </a:solidFill>
                <a:latin typeface="Segoe UI" panose="020B0502040204020203" pitchFamily="34" charset="0"/>
                <a:cs typeface="Segoe UI" panose="020B0502040204020203" pitchFamily="34" charset="0"/>
              </a:rPr>
              <a:t>Up to</a:t>
            </a:r>
          </a:p>
          <a:p>
            <a:pPr algn="ctr"/>
            <a:r>
              <a:rPr lang="en-US" sz="5400" dirty="0">
                <a:solidFill>
                  <a:srgbClr val="003D99"/>
                </a:solidFill>
                <a:latin typeface="+mj-lt"/>
                <a:cs typeface="Segoe UI" panose="020B0502040204020203" pitchFamily="34" charset="0"/>
              </a:rPr>
              <a:t>82% </a:t>
            </a:r>
          </a:p>
          <a:p>
            <a:pPr algn="ctr"/>
            <a:r>
              <a:rPr lang="en-US" sz="1400" dirty="0">
                <a:solidFill>
                  <a:srgbClr val="003D99"/>
                </a:solidFill>
                <a:latin typeface="Segoe UI" panose="020B0502040204020203" pitchFamily="34" charset="0"/>
                <a:cs typeface="Segoe UI" panose="020B0502040204020203" pitchFamily="34" charset="0"/>
              </a:rPr>
              <a:t>3-year discount vs. PAYG + Azure Hybrid Benefit</a:t>
            </a:r>
            <a:endParaRPr lang="en-US" dirty="0">
              <a:solidFill>
                <a:srgbClr val="003D99"/>
              </a:solidFill>
            </a:endParaRPr>
          </a:p>
        </p:txBody>
      </p:sp>
      <p:sp>
        <p:nvSpPr>
          <p:cNvPr id="36" name="TextBox 35">
            <a:extLst>
              <a:ext uri="{FF2B5EF4-FFF2-40B4-BE49-F238E27FC236}">
                <a16:creationId xmlns:a16="http://schemas.microsoft.com/office/drawing/2014/main" id="{CA222D29-0051-4891-BC5E-0E004A54276E}"/>
              </a:ext>
            </a:extLst>
          </p:cNvPr>
          <p:cNvSpPr txBox="1"/>
          <p:nvPr/>
        </p:nvSpPr>
        <p:spPr>
          <a:xfrm>
            <a:off x="3645916" y="2787395"/>
            <a:ext cx="1391095" cy="1754326"/>
          </a:xfrm>
          <a:prstGeom prst="rect">
            <a:avLst/>
          </a:prstGeom>
          <a:noFill/>
        </p:spPr>
        <p:txBody>
          <a:bodyPr wrap="square" rtlCol="0">
            <a:spAutoFit/>
          </a:bodyPr>
          <a:lstStyle/>
          <a:p>
            <a:pPr>
              <a:defRPr/>
            </a:pPr>
            <a:r>
              <a:rPr lang="en-US" sz="5400" dirty="0">
                <a:solidFill>
                  <a:srgbClr val="7F7F7F"/>
                </a:solidFill>
                <a:latin typeface="+mj-lt"/>
                <a:cs typeface="Segoe UI" panose="020B0502040204020203" pitchFamily="34" charset="0"/>
              </a:rPr>
              <a:t>$$$</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5400" i="0" u="none" strike="noStrike" kern="1200" cap="none" spc="0" normalizeH="0" baseline="0" noProof="0" dirty="0">
              <a:ln>
                <a:noFill/>
              </a:ln>
              <a:solidFill>
                <a:srgbClr val="7F7F7F"/>
              </a:solidFill>
              <a:effectLst/>
              <a:uLnTx/>
              <a:uFillTx/>
              <a:latin typeface="+mj-lt"/>
              <a:cs typeface="Segoe UI" panose="020B0502040204020203" pitchFamily="34" charset="0"/>
            </a:endParaRPr>
          </a:p>
        </p:txBody>
      </p:sp>
      <p:sp>
        <p:nvSpPr>
          <p:cNvPr id="37" name="TextBox 36">
            <a:extLst>
              <a:ext uri="{FF2B5EF4-FFF2-40B4-BE49-F238E27FC236}">
                <a16:creationId xmlns:a16="http://schemas.microsoft.com/office/drawing/2014/main" id="{8F7F3C53-B6A1-4BFB-8EF3-4DB8B7A50FC8}"/>
              </a:ext>
            </a:extLst>
          </p:cNvPr>
          <p:cNvSpPr txBox="1"/>
          <p:nvPr/>
        </p:nvSpPr>
        <p:spPr>
          <a:xfrm>
            <a:off x="3612725" y="4321637"/>
            <a:ext cx="1391095" cy="923330"/>
          </a:xfrm>
          <a:prstGeom prst="rect">
            <a:avLst/>
          </a:prstGeom>
          <a:noFill/>
        </p:spPr>
        <p:txBody>
          <a:bodyPr wrap="square" rtlCol="0">
            <a:spAutoFit/>
          </a:bodyPr>
          <a:lstStyle/>
          <a:p>
            <a:pPr>
              <a:defRPr/>
            </a:pPr>
            <a:r>
              <a:rPr lang="en-US" sz="5400" dirty="0">
                <a:solidFill>
                  <a:srgbClr val="7F7F7F"/>
                </a:solidFill>
                <a:latin typeface="+mj-lt"/>
                <a:cs typeface="Segoe UI" panose="020B0502040204020203" pitchFamily="34" charset="0"/>
              </a:rPr>
              <a:t>$$</a:t>
            </a:r>
          </a:p>
        </p:txBody>
      </p:sp>
      <p:sp>
        <p:nvSpPr>
          <p:cNvPr id="38" name="TextBox 37">
            <a:extLst>
              <a:ext uri="{FF2B5EF4-FFF2-40B4-BE49-F238E27FC236}">
                <a16:creationId xmlns:a16="http://schemas.microsoft.com/office/drawing/2014/main" id="{38590FD2-0234-42BC-A220-97F022BAC90B}"/>
              </a:ext>
            </a:extLst>
          </p:cNvPr>
          <p:cNvSpPr txBox="1"/>
          <p:nvPr/>
        </p:nvSpPr>
        <p:spPr>
          <a:xfrm>
            <a:off x="3645916" y="5786177"/>
            <a:ext cx="1391095" cy="923330"/>
          </a:xfrm>
          <a:prstGeom prst="rect">
            <a:avLst/>
          </a:prstGeom>
          <a:noFill/>
        </p:spPr>
        <p:txBody>
          <a:bodyPr wrap="square" rtlCol="0">
            <a:spAutoFit/>
          </a:bodyPr>
          <a:lstStyle/>
          <a:p>
            <a:pPr>
              <a:defRPr/>
            </a:pPr>
            <a:r>
              <a:rPr lang="en-US" sz="5400" dirty="0">
                <a:solidFill>
                  <a:srgbClr val="7F7F7F"/>
                </a:solidFill>
                <a:latin typeface="+mj-lt"/>
                <a:cs typeface="Segoe UI" panose="020B0502040204020203" pitchFamily="34" charset="0"/>
              </a:rPr>
              <a:t>$</a:t>
            </a:r>
          </a:p>
        </p:txBody>
      </p:sp>
      <p:sp>
        <p:nvSpPr>
          <p:cNvPr id="25" name="Rectangle 24">
            <a:extLst>
              <a:ext uri="{FF2B5EF4-FFF2-40B4-BE49-F238E27FC236}">
                <a16:creationId xmlns:a16="http://schemas.microsoft.com/office/drawing/2014/main" id="{FCE20D5D-662D-4270-947D-4EFC22055EA5}"/>
              </a:ext>
            </a:extLst>
          </p:cNvPr>
          <p:cNvSpPr/>
          <p:nvPr/>
        </p:nvSpPr>
        <p:spPr>
          <a:xfrm>
            <a:off x="5201237" y="1622763"/>
            <a:ext cx="1573787" cy="856667"/>
          </a:xfrm>
          <a:prstGeom prst="rect">
            <a:avLst/>
          </a:prstGeom>
          <a:solidFill>
            <a:schemeClr val="bg1">
              <a:lumMod val="8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8" name="Rectangle 27">
            <a:extLst>
              <a:ext uri="{FF2B5EF4-FFF2-40B4-BE49-F238E27FC236}">
                <a16:creationId xmlns:a16="http://schemas.microsoft.com/office/drawing/2014/main" id="{B13F2820-BBB7-489F-A14C-AD5AFF74817D}"/>
              </a:ext>
            </a:extLst>
          </p:cNvPr>
          <p:cNvSpPr/>
          <p:nvPr/>
        </p:nvSpPr>
        <p:spPr>
          <a:xfrm>
            <a:off x="6925666" y="1622763"/>
            <a:ext cx="1572768" cy="856668"/>
          </a:xfrm>
          <a:prstGeom prst="rect">
            <a:avLst/>
          </a:prstGeom>
          <a:solidFill>
            <a:schemeClr val="bg1">
              <a:lumMod val="8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0" name="Rectangle 29">
            <a:extLst>
              <a:ext uri="{FF2B5EF4-FFF2-40B4-BE49-F238E27FC236}">
                <a16:creationId xmlns:a16="http://schemas.microsoft.com/office/drawing/2014/main" id="{C7823FCB-27B3-4033-8017-803ADBB7FC47}"/>
              </a:ext>
            </a:extLst>
          </p:cNvPr>
          <p:cNvSpPr/>
          <p:nvPr/>
        </p:nvSpPr>
        <p:spPr>
          <a:xfrm>
            <a:off x="8721983" y="1622763"/>
            <a:ext cx="1572768" cy="859202"/>
          </a:xfrm>
          <a:prstGeom prst="rect">
            <a:avLst/>
          </a:prstGeom>
          <a:solidFill>
            <a:schemeClr val="bg1">
              <a:lumMod val="8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3" name="Rectangle 32">
            <a:extLst>
              <a:ext uri="{FF2B5EF4-FFF2-40B4-BE49-F238E27FC236}">
                <a16:creationId xmlns:a16="http://schemas.microsoft.com/office/drawing/2014/main" id="{1AED8999-7BD7-4E00-ABA4-B8F034B8B29F}"/>
              </a:ext>
            </a:extLst>
          </p:cNvPr>
          <p:cNvSpPr/>
          <p:nvPr/>
        </p:nvSpPr>
        <p:spPr>
          <a:xfrm>
            <a:off x="10426042" y="1622763"/>
            <a:ext cx="1572768" cy="856668"/>
          </a:xfrm>
          <a:prstGeom prst="rect">
            <a:avLst/>
          </a:prstGeom>
          <a:solidFill>
            <a:schemeClr val="bg1">
              <a:lumMod val="8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15" name="TextBox 14">
            <a:extLst>
              <a:ext uri="{FF2B5EF4-FFF2-40B4-BE49-F238E27FC236}">
                <a16:creationId xmlns:a16="http://schemas.microsoft.com/office/drawing/2014/main" id="{84A3360C-54F6-43C2-96AE-128FA6AF11C0}"/>
              </a:ext>
            </a:extLst>
          </p:cNvPr>
          <p:cNvSpPr txBox="1"/>
          <p:nvPr/>
        </p:nvSpPr>
        <p:spPr>
          <a:xfrm>
            <a:off x="4971360" y="1696727"/>
            <a:ext cx="2045110" cy="338554"/>
          </a:xfrm>
          <a:prstGeom prst="rect">
            <a:avLst/>
          </a:prstGeom>
          <a:noFill/>
        </p:spPr>
        <p:txBody>
          <a:bodyPr wrap="square" rtlCol="0">
            <a:spAutoFit/>
          </a:bodyPr>
          <a:lstStyle/>
          <a:p>
            <a:pPr algn="ctr"/>
            <a:r>
              <a:rPr lang="en-US" sz="1600" dirty="0">
                <a:solidFill>
                  <a:srgbClr val="0078D7"/>
                </a:solidFill>
                <a:latin typeface="Segoe UI" panose="020B0502040204020203" pitchFamily="34" charset="0"/>
                <a:cs typeface="Segoe UI" panose="020B0502040204020203" pitchFamily="34" charset="0"/>
              </a:rPr>
              <a:t>Pay as you go</a:t>
            </a:r>
          </a:p>
        </p:txBody>
      </p:sp>
      <p:grpSp>
        <p:nvGrpSpPr>
          <p:cNvPr id="3" name="Group 2">
            <a:extLst>
              <a:ext uri="{FF2B5EF4-FFF2-40B4-BE49-F238E27FC236}">
                <a16:creationId xmlns:a16="http://schemas.microsoft.com/office/drawing/2014/main" id="{B3752574-A69C-452D-BEC4-9AF5387108A7}"/>
              </a:ext>
            </a:extLst>
          </p:cNvPr>
          <p:cNvGrpSpPr/>
          <p:nvPr/>
        </p:nvGrpSpPr>
        <p:grpSpPr>
          <a:xfrm>
            <a:off x="10119704" y="1695503"/>
            <a:ext cx="2209333" cy="5162496"/>
            <a:chOff x="9656706" y="1695503"/>
            <a:chExt cx="2209333" cy="5162496"/>
          </a:xfrm>
        </p:grpSpPr>
        <p:sp>
          <p:nvSpPr>
            <p:cNvPr id="29" name="Rectangle 28">
              <a:extLst>
                <a:ext uri="{FF2B5EF4-FFF2-40B4-BE49-F238E27FC236}">
                  <a16:creationId xmlns:a16="http://schemas.microsoft.com/office/drawing/2014/main" id="{B93EC401-800E-4C23-8501-FA5741226DD0}"/>
                </a:ext>
              </a:extLst>
            </p:cNvPr>
            <p:cNvSpPr/>
            <p:nvPr/>
          </p:nvSpPr>
          <p:spPr>
            <a:xfrm>
              <a:off x="10186554" y="6181344"/>
              <a:ext cx="1282395" cy="676655"/>
            </a:xfrm>
            <a:prstGeom prst="rect">
              <a:avLst/>
            </a:prstGeom>
            <a:solidFill>
              <a:srgbClr val="003D99"/>
            </a:solidFill>
            <a:ln w="38100">
              <a:solidFill>
                <a:srgbClr val="003D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64C66CF1-F788-4D7F-B792-098211AA3CA1}"/>
                </a:ext>
              </a:extLst>
            </p:cNvPr>
            <p:cNvSpPr txBox="1"/>
            <p:nvPr/>
          </p:nvSpPr>
          <p:spPr>
            <a:xfrm>
              <a:off x="9656706" y="1695503"/>
              <a:ext cx="2209333" cy="584775"/>
            </a:xfrm>
            <a:prstGeom prst="rect">
              <a:avLst/>
            </a:prstGeom>
            <a:noFill/>
          </p:spPr>
          <p:txBody>
            <a:bodyPr wrap="square" rtlCol="0">
              <a:spAutoFit/>
            </a:bodyPr>
            <a:lstStyle/>
            <a:p>
              <a:pPr algn="ctr"/>
              <a:r>
                <a:rPr lang="en-US" sz="1600" dirty="0">
                  <a:solidFill>
                    <a:srgbClr val="003399"/>
                  </a:solidFill>
                  <a:latin typeface="Segoe UI" panose="020B0502040204020203" pitchFamily="34" charset="0"/>
                  <a:cs typeface="Segoe UI" panose="020B0502040204020203" pitchFamily="34" charset="0"/>
                </a:rPr>
                <a:t>Azure RI + Azure Hybrid Benefit</a:t>
              </a:r>
            </a:p>
          </p:txBody>
        </p:sp>
      </p:grpSp>
      <p:sp>
        <p:nvSpPr>
          <p:cNvPr id="22" name="TextBox 21">
            <a:extLst>
              <a:ext uri="{FF2B5EF4-FFF2-40B4-BE49-F238E27FC236}">
                <a16:creationId xmlns:a16="http://schemas.microsoft.com/office/drawing/2014/main" id="{03A14076-2AFA-4111-8A33-7BE33E7236E5}"/>
              </a:ext>
            </a:extLst>
          </p:cNvPr>
          <p:cNvSpPr txBox="1"/>
          <p:nvPr/>
        </p:nvSpPr>
        <p:spPr>
          <a:xfrm>
            <a:off x="8855753" y="1694584"/>
            <a:ext cx="1282395" cy="338554"/>
          </a:xfrm>
          <a:prstGeom prst="rect">
            <a:avLst/>
          </a:prstGeom>
          <a:noFill/>
        </p:spPr>
        <p:txBody>
          <a:bodyPr wrap="square" rtlCol="0">
            <a:spAutoFit/>
          </a:bodyPr>
          <a:lstStyle/>
          <a:p>
            <a:pPr algn="ctr"/>
            <a:r>
              <a:rPr lang="en-US" sz="1600" dirty="0">
                <a:solidFill>
                  <a:srgbClr val="00ABEC"/>
                </a:solidFill>
                <a:latin typeface="Segoe UI" panose="020B0502040204020203" pitchFamily="34" charset="0"/>
                <a:cs typeface="Segoe UI" panose="020B0502040204020203" pitchFamily="34" charset="0"/>
              </a:rPr>
              <a:t>Azure RI</a:t>
            </a:r>
          </a:p>
        </p:txBody>
      </p:sp>
      <p:sp>
        <p:nvSpPr>
          <p:cNvPr id="32" name="TextBox 31">
            <a:extLst>
              <a:ext uri="{FF2B5EF4-FFF2-40B4-BE49-F238E27FC236}">
                <a16:creationId xmlns:a16="http://schemas.microsoft.com/office/drawing/2014/main" id="{DB46117D-65B6-4B04-8464-2F36BE542214}"/>
              </a:ext>
            </a:extLst>
          </p:cNvPr>
          <p:cNvSpPr txBox="1"/>
          <p:nvPr/>
        </p:nvSpPr>
        <p:spPr>
          <a:xfrm>
            <a:off x="6756696" y="1694984"/>
            <a:ext cx="1884437" cy="584775"/>
          </a:xfrm>
          <a:prstGeom prst="rect">
            <a:avLst/>
          </a:prstGeom>
          <a:noFill/>
        </p:spPr>
        <p:txBody>
          <a:bodyPr wrap="square" rtlCol="0">
            <a:spAutoFit/>
          </a:bodyPr>
          <a:lstStyle/>
          <a:p>
            <a:pPr algn="ctr"/>
            <a:r>
              <a:rPr lang="en-US" sz="1600" dirty="0">
                <a:solidFill>
                  <a:srgbClr val="00BCF2"/>
                </a:solidFill>
                <a:latin typeface="Segoe UI" panose="020B0502040204020203" pitchFamily="34" charset="0"/>
                <a:cs typeface="Segoe UI" panose="020B0502040204020203" pitchFamily="34" charset="0"/>
              </a:rPr>
              <a:t>Azure Hybrid Benefit</a:t>
            </a:r>
          </a:p>
        </p:txBody>
      </p:sp>
      <p:sp>
        <p:nvSpPr>
          <p:cNvPr id="35" name="Rectangle 34">
            <a:extLst>
              <a:ext uri="{FF2B5EF4-FFF2-40B4-BE49-F238E27FC236}">
                <a16:creationId xmlns:a16="http://schemas.microsoft.com/office/drawing/2014/main" id="{AC20E5CA-8FE2-4FA6-80ED-A0000EB26AB0}"/>
              </a:ext>
            </a:extLst>
          </p:cNvPr>
          <p:cNvSpPr/>
          <p:nvPr/>
        </p:nvSpPr>
        <p:spPr>
          <a:xfrm>
            <a:off x="3391387" y="1622764"/>
            <a:ext cx="1715472" cy="856667"/>
          </a:xfrm>
          <a:prstGeom prst="rect">
            <a:avLst/>
          </a:prstGeom>
          <a:solidFill>
            <a:schemeClr val="bg1">
              <a:lumMod val="8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9" name="TextBox 38">
            <a:extLst>
              <a:ext uri="{FF2B5EF4-FFF2-40B4-BE49-F238E27FC236}">
                <a16:creationId xmlns:a16="http://schemas.microsoft.com/office/drawing/2014/main" id="{FE916107-27B9-412A-A779-BB276D389DE5}"/>
              </a:ext>
            </a:extLst>
          </p:cNvPr>
          <p:cNvSpPr txBox="1"/>
          <p:nvPr/>
        </p:nvSpPr>
        <p:spPr>
          <a:xfrm>
            <a:off x="3101873" y="1696512"/>
            <a:ext cx="2045110" cy="338554"/>
          </a:xfrm>
          <a:prstGeom prst="rect">
            <a:avLst/>
          </a:prstGeom>
          <a:noFill/>
        </p:spPr>
        <p:txBody>
          <a:bodyPr wrap="square" rtlCol="0">
            <a:spAutoFit/>
          </a:bodyPr>
          <a:lstStyle/>
          <a:p>
            <a:pPr algn="ctr"/>
            <a:r>
              <a:rPr lang="en-US" sz="1600" dirty="0">
                <a:solidFill>
                  <a:srgbClr val="7F7F7F"/>
                </a:solidFill>
                <a:latin typeface="Segoe UI" panose="020B0502040204020203" pitchFamily="34" charset="0"/>
                <a:cs typeface="Segoe UI" panose="020B0502040204020203" pitchFamily="34" charset="0"/>
              </a:rPr>
              <a:t>Cost</a:t>
            </a:r>
          </a:p>
        </p:txBody>
      </p:sp>
      <p:sp>
        <p:nvSpPr>
          <p:cNvPr id="20" name="Rectangle 19">
            <a:extLst>
              <a:ext uri="{FF2B5EF4-FFF2-40B4-BE49-F238E27FC236}">
                <a16:creationId xmlns:a16="http://schemas.microsoft.com/office/drawing/2014/main" id="{EB8DC473-74D8-4C4D-923B-D4E64BBD8CB7}"/>
              </a:ext>
            </a:extLst>
          </p:cNvPr>
          <p:cNvSpPr/>
          <p:nvPr/>
        </p:nvSpPr>
        <p:spPr>
          <a:xfrm>
            <a:off x="0" y="0"/>
            <a:ext cx="12192000" cy="15463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1" name="Title 1">
            <a:extLst>
              <a:ext uri="{FF2B5EF4-FFF2-40B4-BE49-F238E27FC236}">
                <a16:creationId xmlns:a16="http://schemas.microsoft.com/office/drawing/2014/main" id="{8103762B-33D6-49D4-B664-3B88169EDF68}"/>
              </a:ext>
            </a:extLst>
          </p:cNvPr>
          <p:cNvSpPr txBox="1">
            <a:spLocks/>
          </p:cNvSpPr>
          <p:nvPr/>
        </p:nvSpPr>
        <p:spPr>
          <a:xfrm>
            <a:off x="3673960" y="76397"/>
            <a:ext cx="8268899" cy="158711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US" sz="3200" dirty="0">
                <a:solidFill>
                  <a:srgbClr val="0068BB"/>
                </a:solidFill>
              </a:rPr>
              <a:t>Save up to 82% with the Azure Hybrid Benefit for Windows Server + Azure Reserved VM Instances (RI)</a:t>
            </a:r>
          </a:p>
        </p:txBody>
      </p:sp>
      <p:sp>
        <p:nvSpPr>
          <p:cNvPr id="40" name="Title 1">
            <a:extLst>
              <a:ext uri="{FF2B5EF4-FFF2-40B4-BE49-F238E27FC236}">
                <a16:creationId xmlns:a16="http://schemas.microsoft.com/office/drawing/2014/main" id="{EDD0E52B-3BE6-4F53-AE63-A93F727A7103}"/>
              </a:ext>
            </a:extLst>
          </p:cNvPr>
          <p:cNvSpPr txBox="1">
            <a:spLocks/>
          </p:cNvSpPr>
          <p:nvPr/>
        </p:nvSpPr>
        <p:spPr>
          <a:xfrm>
            <a:off x="3645916" y="475646"/>
            <a:ext cx="7715889" cy="158711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US" sz="3200" dirty="0">
                <a:solidFill>
                  <a:srgbClr val="0068BB"/>
                </a:solidFill>
              </a:rPr>
              <a:t>Save 67% vs AWS for Microsoft workloads</a:t>
            </a:r>
          </a:p>
        </p:txBody>
      </p:sp>
      <p:sp>
        <p:nvSpPr>
          <p:cNvPr id="42" name="Rectangle 41">
            <a:extLst>
              <a:ext uri="{FF2B5EF4-FFF2-40B4-BE49-F238E27FC236}">
                <a16:creationId xmlns:a16="http://schemas.microsoft.com/office/drawing/2014/main" id="{FA7E9BDA-F388-4274-93A3-BB146D9EA8CC}"/>
              </a:ext>
            </a:extLst>
          </p:cNvPr>
          <p:cNvSpPr/>
          <p:nvPr/>
        </p:nvSpPr>
        <p:spPr>
          <a:xfrm>
            <a:off x="8803313" y="4143324"/>
            <a:ext cx="1282395" cy="27051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9FDC5D61-003F-429C-A1EB-CBC0155B76EB}"/>
              </a:ext>
            </a:extLst>
          </p:cNvPr>
          <p:cNvSpPr txBox="1"/>
          <p:nvPr/>
        </p:nvSpPr>
        <p:spPr>
          <a:xfrm>
            <a:off x="8832352" y="1708158"/>
            <a:ext cx="1282395" cy="338554"/>
          </a:xfrm>
          <a:prstGeom prst="rect">
            <a:avLst/>
          </a:prstGeom>
          <a:noFill/>
        </p:spPr>
        <p:txBody>
          <a:bodyPr wrap="square" rtlCol="0">
            <a:spAutoFit/>
          </a:bodyPr>
          <a:lstStyle/>
          <a:p>
            <a:pPr algn="ctr"/>
            <a:r>
              <a:rPr lang="en-US" sz="1600" dirty="0">
                <a:solidFill>
                  <a:schemeClr val="accent2"/>
                </a:solidFill>
                <a:latin typeface="Segoe UI" panose="020B0502040204020203" pitchFamily="34" charset="0"/>
                <a:cs typeface="Segoe UI" panose="020B0502040204020203" pitchFamily="34" charset="0"/>
              </a:rPr>
              <a:t>AWS RIs</a:t>
            </a:r>
          </a:p>
        </p:txBody>
      </p:sp>
      <p:sp>
        <p:nvSpPr>
          <p:cNvPr id="45" name="Rectangle 44">
            <a:extLst>
              <a:ext uri="{FF2B5EF4-FFF2-40B4-BE49-F238E27FC236}">
                <a16:creationId xmlns:a16="http://schemas.microsoft.com/office/drawing/2014/main" id="{98B9A8F7-CA10-4EDF-AD51-03EF5327430C}"/>
              </a:ext>
            </a:extLst>
          </p:cNvPr>
          <p:cNvSpPr/>
          <p:nvPr/>
        </p:nvSpPr>
        <p:spPr>
          <a:xfrm>
            <a:off x="10375211" y="5653605"/>
            <a:ext cx="1919093" cy="1200329"/>
          </a:xfrm>
          <a:prstGeom prst="rect">
            <a:avLst/>
          </a:prstGeom>
        </p:spPr>
        <p:txBody>
          <a:bodyPr wrap="square">
            <a:spAutoFit/>
          </a:bodyPr>
          <a:lstStyle/>
          <a:p>
            <a:r>
              <a:rPr lang="en-US" sz="800" i="1" dirty="0">
                <a:solidFill>
                  <a:srgbClr val="505050"/>
                </a:solidFill>
                <a:latin typeface="Segoe UI" panose="020B0502040204020203" pitchFamily="34" charset="0"/>
                <a:ea typeface="Calibri" panose="020F0502020204030204" pitchFamily="34" charset="0"/>
              </a:rPr>
              <a:t>*Based on comparing 3-year Azure D8_v3 RI prices with Azure Hybrid Benefit in US West 2 to AWS m4.2xlarge 3-year Standard RIs in US West (Oregon). Actual savings may vary based on region, instance type, usage or software license costs. RI may not be available in all licensing programs.</a:t>
            </a:r>
            <a:endParaRPr lang="en-US" sz="800" dirty="0">
              <a:effectLst/>
              <a:latin typeface="Calibri" panose="020F0502020204030204" pitchFamily="34" charset="0"/>
              <a:ea typeface="Calibri" panose="020F0502020204030204" pitchFamily="34" charset="0"/>
            </a:endParaRPr>
          </a:p>
        </p:txBody>
      </p:sp>
      <p:sp>
        <p:nvSpPr>
          <p:cNvPr id="46" name="Rectangle 45">
            <a:extLst>
              <a:ext uri="{FF2B5EF4-FFF2-40B4-BE49-F238E27FC236}">
                <a16:creationId xmlns:a16="http://schemas.microsoft.com/office/drawing/2014/main" id="{2A6B1218-CE9A-4A25-92E0-6B99884175C3}"/>
              </a:ext>
            </a:extLst>
          </p:cNvPr>
          <p:cNvSpPr/>
          <p:nvPr/>
        </p:nvSpPr>
        <p:spPr>
          <a:xfrm>
            <a:off x="6973098" y="4845780"/>
            <a:ext cx="1633308" cy="1354217"/>
          </a:xfrm>
          <a:prstGeom prst="rect">
            <a:avLst/>
          </a:prstGeom>
        </p:spPr>
        <p:txBody>
          <a:bodyPr wrap="square">
            <a:spAutoFit/>
          </a:bodyPr>
          <a:lstStyle/>
          <a:p>
            <a:pPr algn="ctr"/>
            <a:r>
              <a:rPr lang="en-US" sz="1400" dirty="0">
                <a:solidFill>
                  <a:schemeClr val="bg1"/>
                </a:solidFill>
                <a:latin typeface="Segoe UI" panose="020B0502040204020203" pitchFamily="34" charset="0"/>
                <a:cs typeface="Segoe UI" panose="020B0502040204020203" pitchFamily="34" charset="0"/>
              </a:rPr>
              <a:t>Up to</a:t>
            </a:r>
            <a:endParaRPr lang="en-US" sz="4400" b="1" dirty="0">
              <a:solidFill>
                <a:schemeClr val="bg1"/>
              </a:solidFill>
              <a:latin typeface="Segoe UI" panose="020B0502040204020203" pitchFamily="34" charset="0"/>
              <a:cs typeface="Segoe UI" panose="020B0502040204020203" pitchFamily="34" charset="0"/>
            </a:endParaRPr>
          </a:p>
          <a:p>
            <a:pPr algn="ctr"/>
            <a:r>
              <a:rPr lang="en-US" sz="5400" dirty="0">
                <a:solidFill>
                  <a:schemeClr val="bg1"/>
                </a:solidFill>
                <a:latin typeface="+mj-lt"/>
                <a:cs typeface="Segoe UI" panose="020B0502040204020203" pitchFamily="34" charset="0"/>
              </a:rPr>
              <a:t>67% </a:t>
            </a:r>
          </a:p>
          <a:p>
            <a:pPr algn="ctr"/>
            <a:r>
              <a:rPr lang="en-US" sz="1400" dirty="0">
                <a:solidFill>
                  <a:schemeClr val="bg1"/>
                </a:solidFill>
                <a:latin typeface="Segoe UI" panose="020B0502040204020203" pitchFamily="34" charset="0"/>
                <a:cs typeface="Segoe UI" panose="020B0502040204020203" pitchFamily="34" charset="0"/>
              </a:rPr>
              <a:t>vs AWS</a:t>
            </a:r>
            <a:endParaRPr lang="en-US" sz="1400" dirty="0">
              <a:solidFill>
                <a:schemeClr val="bg1"/>
              </a:solidFill>
            </a:endParaRPr>
          </a:p>
        </p:txBody>
      </p:sp>
      <p:grpSp>
        <p:nvGrpSpPr>
          <p:cNvPr id="64" name="Group 63">
            <a:extLst>
              <a:ext uri="{FF2B5EF4-FFF2-40B4-BE49-F238E27FC236}">
                <a16:creationId xmlns:a16="http://schemas.microsoft.com/office/drawing/2014/main" id="{16653FBD-608C-4BB7-A726-1943FADF87D4}"/>
              </a:ext>
            </a:extLst>
          </p:cNvPr>
          <p:cNvGrpSpPr/>
          <p:nvPr/>
        </p:nvGrpSpPr>
        <p:grpSpPr>
          <a:xfrm>
            <a:off x="1360856" y="1672726"/>
            <a:ext cx="2196979" cy="855156"/>
            <a:chOff x="1166446" y="1367437"/>
            <a:chExt cx="2645980" cy="855156"/>
          </a:xfrm>
        </p:grpSpPr>
        <p:sp>
          <p:nvSpPr>
            <p:cNvPr id="65" name="TextBox 64">
              <a:extLst>
                <a:ext uri="{FF2B5EF4-FFF2-40B4-BE49-F238E27FC236}">
                  <a16:creationId xmlns:a16="http://schemas.microsoft.com/office/drawing/2014/main" id="{CAE4171C-C6E8-420A-8749-65C7AB11A9A3}"/>
                </a:ext>
              </a:extLst>
            </p:cNvPr>
            <p:cNvSpPr txBox="1"/>
            <p:nvPr/>
          </p:nvSpPr>
          <p:spPr>
            <a:xfrm>
              <a:off x="1278738" y="1367437"/>
              <a:ext cx="2533688"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Infrastructure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for all workloads</a:t>
              </a:r>
            </a:p>
          </p:txBody>
        </p:sp>
        <p:cxnSp>
          <p:nvCxnSpPr>
            <p:cNvPr id="66" name="Straight Connector 65">
              <a:extLst>
                <a:ext uri="{FF2B5EF4-FFF2-40B4-BE49-F238E27FC236}">
                  <a16:creationId xmlns:a16="http://schemas.microsoft.com/office/drawing/2014/main" id="{56C469C4-AED3-485D-B471-6BE07F721ACA}"/>
                </a:ext>
              </a:extLst>
            </p:cNvPr>
            <p:cNvCxnSpPr/>
            <p:nvPr/>
          </p:nvCxnSpPr>
          <p:spPr>
            <a:xfrm>
              <a:off x="1166446" y="162198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Rectangle 66">
            <a:extLst>
              <a:ext uri="{FF2B5EF4-FFF2-40B4-BE49-F238E27FC236}">
                <a16:creationId xmlns:a16="http://schemas.microsoft.com/office/drawing/2014/main" id="{E5241AD8-5E8B-4729-9F0D-6E1F6B237F4B}"/>
              </a:ext>
            </a:extLst>
          </p:cNvPr>
          <p:cNvSpPr/>
          <p:nvPr/>
        </p:nvSpPr>
        <p:spPr bwMode="auto">
          <a:xfrm>
            <a:off x="0" y="0"/>
            <a:ext cx="3429974"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2BF1BD86-9EF5-4321-AA9E-4B81ECD514B7}"/>
              </a:ext>
            </a:extLst>
          </p:cNvPr>
          <p:cNvGrpSpPr/>
          <p:nvPr/>
        </p:nvGrpSpPr>
        <p:grpSpPr>
          <a:xfrm>
            <a:off x="1360856" y="958806"/>
            <a:ext cx="2196979" cy="855156"/>
            <a:chOff x="1166446" y="1367437"/>
            <a:chExt cx="2645980" cy="855156"/>
          </a:xfrm>
        </p:grpSpPr>
        <p:sp>
          <p:nvSpPr>
            <p:cNvPr id="69" name="TextBox 68">
              <a:extLst>
                <a:ext uri="{FF2B5EF4-FFF2-40B4-BE49-F238E27FC236}">
                  <a16:creationId xmlns:a16="http://schemas.microsoft.com/office/drawing/2014/main" id="{C142FE59-FBF1-4788-AE49-7C6F212BF08C}"/>
                </a:ext>
              </a:extLst>
            </p:cNvPr>
            <p:cNvSpPr txBox="1"/>
            <p:nvPr/>
          </p:nvSpPr>
          <p:spPr>
            <a:xfrm>
              <a:off x="1278738" y="1367437"/>
              <a:ext cx="2533688"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Infrastructure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for all workloads</a:t>
              </a:r>
            </a:p>
          </p:txBody>
        </p:sp>
        <p:cxnSp>
          <p:nvCxnSpPr>
            <p:cNvPr id="70" name="Straight Connector 69">
              <a:extLst>
                <a:ext uri="{FF2B5EF4-FFF2-40B4-BE49-F238E27FC236}">
                  <a16:creationId xmlns:a16="http://schemas.microsoft.com/office/drawing/2014/main" id="{43D4839A-FE1C-4321-8820-ACD708D7CA69}"/>
                </a:ext>
              </a:extLst>
            </p:cNvPr>
            <p:cNvCxnSpPr/>
            <p:nvPr/>
          </p:nvCxnSpPr>
          <p:spPr>
            <a:xfrm>
              <a:off x="1166446" y="162198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E57D3B89-7956-4F97-BCEA-FBAB4C33F7CD}"/>
              </a:ext>
            </a:extLst>
          </p:cNvPr>
          <p:cNvGrpSpPr/>
          <p:nvPr/>
        </p:nvGrpSpPr>
        <p:grpSpPr>
          <a:xfrm>
            <a:off x="1360856" y="3793801"/>
            <a:ext cx="2058724" cy="849463"/>
            <a:chOff x="1166446" y="2981817"/>
            <a:chExt cx="2058724" cy="849463"/>
          </a:xfrm>
        </p:grpSpPr>
        <p:sp>
          <p:nvSpPr>
            <p:cNvPr id="72" name="TextBox 71">
              <a:extLst>
                <a:ext uri="{FF2B5EF4-FFF2-40B4-BE49-F238E27FC236}">
                  <a16:creationId xmlns:a16="http://schemas.microsoft.com/office/drawing/2014/main" id="{1329F806-1268-4A0A-B5D2-DEB93396C412}"/>
                </a:ext>
              </a:extLst>
            </p:cNvPr>
            <p:cNvSpPr txBox="1"/>
            <p:nvPr/>
          </p:nvSpPr>
          <p:spPr>
            <a:xfrm>
              <a:off x="1279366" y="2981817"/>
              <a:ext cx="1945804"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Secure &amp;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well managed</a:t>
              </a:r>
            </a:p>
          </p:txBody>
        </p:sp>
        <p:cxnSp>
          <p:nvCxnSpPr>
            <p:cNvPr id="73" name="Straight Connector 72">
              <a:extLst>
                <a:ext uri="{FF2B5EF4-FFF2-40B4-BE49-F238E27FC236}">
                  <a16:creationId xmlns:a16="http://schemas.microsoft.com/office/drawing/2014/main" id="{B60A5DE8-6463-4B5A-8B85-EA9F314DF5C5}"/>
                </a:ext>
              </a:extLst>
            </p:cNvPr>
            <p:cNvCxnSpPr/>
            <p:nvPr/>
          </p:nvCxnSpPr>
          <p:spPr>
            <a:xfrm>
              <a:off x="1166446" y="310624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E7971C08-1AC0-49AE-8B4A-F2F2FAB1B776}"/>
              </a:ext>
            </a:extLst>
          </p:cNvPr>
          <p:cNvGrpSpPr/>
          <p:nvPr/>
        </p:nvGrpSpPr>
        <p:grpSpPr>
          <a:xfrm>
            <a:off x="1360857" y="5317510"/>
            <a:ext cx="2058724" cy="600609"/>
            <a:chOff x="1166446" y="4420547"/>
            <a:chExt cx="2630499" cy="600609"/>
          </a:xfrm>
        </p:grpSpPr>
        <p:sp>
          <p:nvSpPr>
            <p:cNvPr id="75" name="TextBox 74">
              <a:extLst>
                <a:ext uri="{FF2B5EF4-FFF2-40B4-BE49-F238E27FC236}">
                  <a16:creationId xmlns:a16="http://schemas.microsoft.com/office/drawing/2014/main" id="{FF40B444-5FA2-40F7-9451-97EF3BE76DF9}"/>
                </a:ext>
              </a:extLst>
            </p:cNvPr>
            <p:cNvSpPr txBox="1"/>
            <p:nvPr/>
          </p:nvSpPr>
          <p:spPr>
            <a:xfrm>
              <a:off x="1235523" y="4423120"/>
              <a:ext cx="2561422"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Cost effective</a:t>
              </a:r>
            </a:p>
          </p:txBody>
        </p:sp>
        <p:cxnSp>
          <p:nvCxnSpPr>
            <p:cNvPr id="76" name="Straight Connector 75">
              <a:extLst>
                <a:ext uri="{FF2B5EF4-FFF2-40B4-BE49-F238E27FC236}">
                  <a16:creationId xmlns:a16="http://schemas.microsoft.com/office/drawing/2014/main" id="{668156C1-2DEC-4A31-A6C6-B2BB5DBE1313}"/>
                </a:ext>
              </a:extLst>
            </p:cNvPr>
            <p:cNvCxnSpPr/>
            <p:nvPr/>
          </p:nvCxnSpPr>
          <p:spPr>
            <a:xfrm>
              <a:off x="1166446" y="442054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7" name="money_2" title="Icon of a dollar sign with an arrow around it pointing clockwise">
            <a:extLst>
              <a:ext uri="{FF2B5EF4-FFF2-40B4-BE49-F238E27FC236}">
                <a16:creationId xmlns:a16="http://schemas.microsoft.com/office/drawing/2014/main" id="{A7290221-2BFA-4C67-89EC-3760BB49FC51}"/>
              </a:ext>
            </a:extLst>
          </p:cNvPr>
          <p:cNvSpPr>
            <a:spLocks noChangeAspect="1" noEditPoints="1"/>
          </p:cNvSpPr>
          <p:nvPr/>
        </p:nvSpPr>
        <p:spPr bwMode="auto">
          <a:xfrm>
            <a:off x="579910" y="5267993"/>
            <a:ext cx="616595" cy="65012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8" name="document_6" title="Icon of a document with a padlock in the lower right corner">
            <a:extLst>
              <a:ext uri="{FF2B5EF4-FFF2-40B4-BE49-F238E27FC236}">
                <a16:creationId xmlns:a16="http://schemas.microsoft.com/office/drawing/2014/main" id="{AF84D1F4-1303-4D76-B9B8-3A6412BE5949}"/>
              </a:ext>
            </a:extLst>
          </p:cNvPr>
          <p:cNvSpPr>
            <a:spLocks noChangeAspect="1" noEditPoints="1"/>
          </p:cNvSpPr>
          <p:nvPr/>
        </p:nvSpPr>
        <p:spPr bwMode="auto">
          <a:xfrm>
            <a:off x="666014" y="3933995"/>
            <a:ext cx="444387" cy="555484"/>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nvGrpSpPr>
          <p:cNvPr id="79" name="Group 78">
            <a:extLst>
              <a:ext uri="{FF2B5EF4-FFF2-40B4-BE49-F238E27FC236}">
                <a16:creationId xmlns:a16="http://schemas.microsoft.com/office/drawing/2014/main" id="{13168041-53E8-4473-886F-06D13FB6379C}"/>
              </a:ext>
            </a:extLst>
          </p:cNvPr>
          <p:cNvGrpSpPr/>
          <p:nvPr/>
        </p:nvGrpSpPr>
        <p:grpSpPr>
          <a:xfrm>
            <a:off x="505140" y="1226557"/>
            <a:ext cx="766134" cy="600609"/>
            <a:chOff x="4807116" y="2091494"/>
            <a:chExt cx="1435589" cy="1125425"/>
          </a:xfrm>
        </p:grpSpPr>
        <p:sp>
          <p:nvSpPr>
            <p:cNvPr id="80" name="network_3" title="Icon of a server connected to a network">
              <a:extLst>
                <a:ext uri="{FF2B5EF4-FFF2-40B4-BE49-F238E27FC236}">
                  <a16:creationId xmlns:a16="http://schemas.microsoft.com/office/drawing/2014/main" id="{30785CA6-A681-46D4-A1AC-C235F21D43D7}"/>
                </a:ext>
              </a:extLst>
            </p:cNvPr>
            <p:cNvSpPr>
              <a:spLocks noChangeAspect="1" noEditPoints="1"/>
            </p:cNvSpPr>
            <p:nvPr/>
          </p:nvSpPr>
          <p:spPr bwMode="auto">
            <a:xfrm>
              <a:off x="4807116" y="20989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81" name="network_3" title="Icon of a server connected to a network">
              <a:extLst>
                <a:ext uri="{FF2B5EF4-FFF2-40B4-BE49-F238E27FC236}">
                  <a16:creationId xmlns:a16="http://schemas.microsoft.com/office/drawing/2014/main" id="{F748F297-79E7-438B-B1FA-F7B5E7AF48B5}"/>
                </a:ext>
              </a:extLst>
            </p:cNvPr>
            <p:cNvSpPr>
              <a:spLocks noChangeAspect="1" noEditPoints="1"/>
            </p:cNvSpPr>
            <p:nvPr/>
          </p:nvSpPr>
          <p:spPr bwMode="auto">
            <a:xfrm>
              <a:off x="5658637" y="20914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82" name="network_3" title="Icon of a server connected to a network">
              <a:extLst>
                <a:ext uri="{FF2B5EF4-FFF2-40B4-BE49-F238E27FC236}">
                  <a16:creationId xmlns:a16="http://schemas.microsoft.com/office/drawing/2014/main" id="{F4195695-265D-43C0-95FC-5093D55989B0}"/>
                </a:ext>
              </a:extLst>
            </p:cNvPr>
            <p:cNvSpPr>
              <a:spLocks noChangeAspect="1" noEditPoints="1"/>
            </p:cNvSpPr>
            <p:nvPr/>
          </p:nvSpPr>
          <p:spPr bwMode="auto">
            <a:xfrm rot="10800000">
              <a:off x="5231943" y="2610813"/>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83" name="Rectangle 82">
            <a:extLst>
              <a:ext uri="{FF2B5EF4-FFF2-40B4-BE49-F238E27FC236}">
                <a16:creationId xmlns:a16="http://schemas.microsoft.com/office/drawing/2014/main" id="{057CEA76-4ACE-4F15-8693-8E94104DF500}"/>
              </a:ext>
            </a:extLst>
          </p:cNvPr>
          <p:cNvSpPr/>
          <p:nvPr/>
        </p:nvSpPr>
        <p:spPr bwMode="auto">
          <a:xfrm>
            <a:off x="7049" y="4975027"/>
            <a:ext cx="3419579" cy="1190924"/>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5" name="Group 54">
            <a:extLst>
              <a:ext uri="{FF2B5EF4-FFF2-40B4-BE49-F238E27FC236}">
                <a16:creationId xmlns:a16="http://schemas.microsoft.com/office/drawing/2014/main" id="{025FE074-D5C7-408E-A94F-AD18E2F56972}"/>
              </a:ext>
            </a:extLst>
          </p:cNvPr>
          <p:cNvGrpSpPr/>
          <p:nvPr/>
        </p:nvGrpSpPr>
        <p:grpSpPr>
          <a:xfrm>
            <a:off x="609953" y="2521467"/>
            <a:ext cx="555510" cy="659041"/>
            <a:chOff x="8531043" y="2315384"/>
            <a:chExt cx="624430" cy="740806"/>
          </a:xfrm>
        </p:grpSpPr>
        <p:sp>
          <p:nvSpPr>
            <p:cNvPr id="56" name="cloud">
              <a:extLst>
                <a:ext uri="{FF2B5EF4-FFF2-40B4-BE49-F238E27FC236}">
                  <a16:creationId xmlns:a16="http://schemas.microsoft.com/office/drawing/2014/main" id="{88D91A4D-6EA6-461A-AE51-FCAB26814ED9}"/>
                </a:ext>
              </a:extLst>
            </p:cNvPr>
            <p:cNvSpPr>
              <a:spLocks noChangeAspect="1"/>
            </p:cNvSpPr>
            <p:nvPr/>
          </p:nvSpPr>
          <p:spPr bwMode="auto">
            <a:xfrm>
              <a:off x="8531043" y="2315384"/>
              <a:ext cx="624430" cy="39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chemeClr val="bg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sp>
          <p:nvSpPr>
            <p:cNvPr id="57" name="server">
              <a:extLst>
                <a:ext uri="{FF2B5EF4-FFF2-40B4-BE49-F238E27FC236}">
                  <a16:creationId xmlns:a16="http://schemas.microsoft.com/office/drawing/2014/main" id="{563152ED-8D91-4D36-9387-41A5054373D5}"/>
                </a:ext>
              </a:extLst>
            </p:cNvPr>
            <p:cNvSpPr>
              <a:spLocks noChangeAspect="1" noEditPoints="1"/>
            </p:cNvSpPr>
            <p:nvPr/>
          </p:nvSpPr>
          <p:spPr bwMode="auto">
            <a:xfrm>
              <a:off x="8735923" y="2572791"/>
              <a:ext cx="214670" cy="4833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002050"/>
            </a:solidFill>
            <a:ln w="19050">
              <a:solidFill>
                <a:schemeClr val="bg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grpSp>
      <p:sp>
        <p:nvSpPr>
          <p:cNvPr id="58" name="TextBox 57">
            <a:extLst>
              <a:ext uri="{FF2B5EF4-FFF2-40B4-BE49-F238E27FC236}">
                <a16:creationId xmlns:a16="http://schemas.microsoft.com/office/drawing/2014/main" id="{BC557ECC-816B-4535-9967-20EC85AE3AA7}"/>
              </a:ext>
            </a:extLst>
          </p:cNvPr>
          <p:cNvSpPr txBox="1"/>
          <p:nvPr/>
        </p:nvSpPr>
        <p:spPr>
          <a:xfrm>
            <a:off x="1514479" y="2576984"/>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Hybrid</a:t>
            </a:r>
          </a:p>
        </p:txBody>
      </p:sp>
      <p:cxnSp>
        <p:nvCxnSpPr>
          <p:cNvPr id="59" name="Straight Connector 58">
            <a:extLst>
              <a:ext uri="{FF2B5EF4-FFF2-40B4-BE49-F238E27FC236}">
                <a16:creationId xmlns:a16="http://schemas.microsoft.com/office/drawing/2014/main" id="{AE510008-A49E-46C8-A6C0-A1304A16B732}"/>
              </a:ext>
            </a:extLst>
          </p:cNvPr>
          <p:cNvCxnSpPr/>
          <p:nvPr/>
        </p:nvCxnSpPr>
        <p:spPr>
          <a:xfrm>
            <a:off x="1369751" y="2609515"/>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231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1"/>
                                        </p:tgtEl>
                                      </p:cBhvr>
                                    </p:animEffect>
                                    <p:set>
                                      <p:cBhvr>
                                        <p:cTn id="7" dur="1" fill="hold">
                                          <p:stCondLst>
                                            <p:cond delay="499"/>
                                          </p:stCondLst>
                                        </p:cTn>
                                        <p:tgtEl>
                                          <p:spTgt spid="41"/>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par>
                          <p:cTn id="11" fill="hold">
                            <p:stCondLst>
                              <p:cond delay="500"/>
                            </p:stCondLst>
                            <p:childTnLst>
                              <p:par>
                                <p:cTn id="12" presetID="10" presetClass="exit" presetSubtype="0" fill="hold" grpId="0" nodeType="afterEffect">
                                  <p:stCondLst>
                                    <p:cond delay="0"/>
                                  </p:stCondLst>
                                  <p:childTnLst>
                                    <p:animEffect transition="out" filter="fade">
                                      <p:cBhvr>
                                        <p:cTn id="13" dur="500"/>
                                        <p:tgtEl>
                                          <p:spTgt spid="15"/>
                                        </p:tgtEl>
                                      </p:cBhvr>
                                    </p:animEffect>
                                    <p:set>
                                      <p:cBhvr>
                                        <p:cTn id="14" dur="1" fill="hold">
                                          <p:stCondLst>
                                            <p:cond delay="499"/>
                                          </p:stCondLst>
                                        </p:cTn>
                                        <p:tgtEl>
                                          <p:spTgt spid="15"/>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25"/>
                                        </p:tgtEl>
                                      </p:cBhvr>
                                    </p:animEffect>
                                    <p:set>
                                      <p:cBhvr>
                                        <p:cTn id="17" dur="1" fill="hold">
                                          <p:stCondLst>
                                            <p:cond delay="499"/>
                                          </p:stCondLst>
                                        </p:cTn>
                                        <p:tgtEl>
                                          <p:spTgt spid="25"/>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35"/>
                                        </p:tgtEl>
                                      </p:cBhvr>
                                    </p:animEffect>
                                    <p:set>
                                      <p:cBhvr>
                                        <p:cTn id="20" dur="1" fill="hold">
                                          <p:stCondLst>
                                            <p:cond delay="499"/>
                                          </p:stCondLst>
                                        </p:cTn>
                                        <p:tgtEl>
                                          <p:spTgt spid="35"/>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32"/>
                                        </p:tgtEl>
                                      </p:cBhvr>
                                    </p:animEffect>
                                    <p:set>
                                      <p:cBhvr>
                                        <p:cTn id="23" dur="1" fill="hold">
                                          <p:stCondLst>
                                            <p:cond delay="499"/>
                                          </p:stCondLst>
                                        </p:cTn>
                                        <p:tgtEl>
                                          <p:spTgt spid="32"/>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22"/>
                                        </p:tgtEl>
                                      </p:cBhvr>
                                    </p:animEffect>
                                    <p:set>
                                      <p:cBhvr>
                                        <p:cTn id="26" dur="1" fill="hold">
                                          <p:stCondLst>
                                            <p:cond delay="499"/>
                                          </p:stCondLst>
                                        </p:cTn>
                                        <p:tgtEl>
                                          <p:spTgt spid="22"/>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2"/>
                                        </p:tgtEl>
                                      </p:cBhvr>
                                    </p:animEffect>
                                    <p:set>
                                      <p:cBhvr>
                                        <p:cTn id="29" dur="1" fill="hold">
                                          <p:stCondLst>
                                            <p:cond delay="499"/>
                                          </p:stCondLst>
                                        </p:cTn>
                                        <p:tgtEl>
                                          <p:spTgt spid="2"/>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26"/>
                                        </p:tgtEl>
                                      </p:cBhvr>
                                    </p:animEffect>
                                    <p:set>
                                      <p:cBhvr>
                                        <p:cTn id="32" dur="1" fill="hold">
                                          <p:stCondLst>
                                            <p:cond delay="499"/>
                                          </p:stCondLst>
                                        </p:cTn>
                                        <p:tgtEl>
                                          <p:spTgt spid="26"/>
                                        </p:tgtEl>
                                        <p:attrNameLst>
                                          <p:attrName>style.visibility</p:attrName>
                                        </p:attrNameLst>
                                      </p:cBhvr>
                                      <p:to>
                                        <p:strVal val="hidden"/>
                                      </p:to>
                                    </p:set>
                                  </p:childTnLst>
                                </p:cTn>
                              </p:par>
                              <p:par>
                                <p:cTn id="33" presetID="10" presetClass="exit" presetSubtype="0" fill="hold" grpId="0" nodeType="withEffect">
                                  <p:stCondLst>
                                    <p:cond delay="0"/>
                                  </p:stCondLst>
                                  <p:childTnLst>
                                    <p:animEffect transition="out" filter="fade">
                                      <p:cBhvr>
                                        <p:cTn id="34" dur="500"/>
                                        <p:tgtEl>
                                          <p:spTgt spid="27"/>
                                        </p:tgtEl>
                                      </p:cBhvr>
                                    </p:animEffect>
                                    <p:set>
                                      <p:cBhvr>
                                        <p:cTn id="35" dur="1" fill="hold">
                                          <p:stCondLst>
                                            <p:cond delay="499"/>
                                          </p:stCondLst>
                                        </p:cTn>
                                        <p:tgtEl>
                                          <p:spTgt spid="27"/>
                                        </p:tgtEl>
                                        <p:attrNameLst>
                                          <p:attrName>style.visibility</p:attrName>
                                        </p:attrNameLst>
                                      </p:cBhvr>
                                      <p:to>
                                        <p:strVal val="hidden"/>
                                      </p:to>
                                    </p:set>
                                  </p:childTnLst>
                                </p:cTn>
                              </p:par>
                              <p:par>
                                <p:cTn id="36" presetID="10" presetClass="exit" presetSubtype="0" fill="hold" grpId="0" nodeType="withEffect">
                                  <p:stCondLst>
                                    <p:cond delay="0"/>
                                  </p:stCondLst>
                                  <p:childTnLst>
                                    <p:animEffect transition="out" filter="fade">
                                      <p:cBhvr>
                                        <p:cTn id="37" dur="500"/>
                                        <p:tgtEl>
                                          <p:spTgt spid="31"/>
                                        </p:tgtEl>
                                      </p:cBhvr>
                                    </p:animEffect>
                                    <p:set>
                                      <p:cBhvr>
                                        <p:cTn id="38" dur="1" fill="hold">
                                          <p:stCondLst>
                                            <p:cond delay="499"/>
                                          </p:stCondLst>
                                        </p:cTn>
                                        <p:tgtEl>
                                          <p:spTgt spid="31"/>
                                        </p:tgtEl>
                                        <p:attrNameLst>
                                          <p:attrName>style.visibility</p:attrName>
                                        </p:attrNameLst>
                                      </p:cBhvr>
                                      <p:to>
                                        <p:strVal val="hidden"/>
                                      </p:to>
                                    </p:set>
                                  </p:childTnLst>
                                </p:cTn>
                              </p:par>
                              <p:par>
                                <p:cTn id="39" presetID="10" presetClass="exit" presetSubtype="0" fill="hold" grpId="0" nodeType="withEffect">
                                  <p:stCondLst>
                                    <p:cond delay="0"/>
                                  </p:stCondLst>
                                  <p:childTnLst>
                                    <p:animEffect transition="out" filter="fade">
                                      <p:cBhvr>
                                        <p:cTn id="40" dur="500"/>
                                        <p:tgtEl>
                                          <p:spTgt spid="7"/>
                                        </p:tgtEl>
                                      </p:cBhvr>
                                    </p:animEffect>
                                    <p:set>
                                      <p:cBhvr>
                                        <p:cTn id="41" dur="1" fill="hold">
                                          <p:stCondLst>
                                            <p:cond delay="499"/>
                                          </p:stCondLst>
                                        </p:cTn>
                                        <p:tgtEl>
                                          <p:spTgt spid="7"/>
                                        </p:tgtEl>
                                        <p:attrNameLst>
                                          <p:attrName>style.visibility</p:attrName>
                                        </p:attrNameLst>
                                      </p:cBhvr>
                                      <p:to>
                                        <p:strVal val="hidden"/>
                                      </p:to>
                                    </p:set>
                                  </p:childTnLst>
                                </p:cTn>
                              </p:par>
                              <p:par>
                                <p:cTn id="42" presetID="10" presetClass="exit" presetSubtype="0" fill="hold" grpId="0" nodeType="withEffect">
                                  <p:stCondLst>
                                    <p:cond delay="0"/>
                                  </p:stCondLst>
                                  <p:childTnLst>
                                    <p:animEffect transition="out" filter="fade">
                                      <p:cBhvr>
                                        <p:cTn id="43" dur="500"/>
                                        <p:tgtEl>
                                          <p:spTgt spid="34"/>
                                        </p:tgtEl>
                                      </p:cBhvr>
                                    </p:animEffect>
                                    <p:set>
                                      <p:cBhvr>
                                        <p:cTn id="44" dur="1" fill="hold">
                                          <p:stCondLst>
                                            <p:cond delay="499"/>
                                          </p:stCondLst>
                                        </p:cTn>
                                        <p:tgtEl>
                                          <p:spTgt spid="34"/>
                                        </p:tgtEl>
                                        <p:attrNameLst>
                                          <p:attrName>style.visibility</p:attrName>
                                        </p:attrNameLst>
                                      </p:cBhvr>
                                      <p:to>
                                        <p:strVal val="hidden"/>
                                      </p:to>
                                    </p:set>
                                  </p:childTnLst>
                                </p:cTn>
                              </p:par>
                            </p:childTnLst>
                          </p:cTn>
                        </p:par>
                        <p:par>
                          <p:cTn id="45" fill="hold">
                            <p:stCondLst>
                              <p:cond delay="1000"/>
                            </p:stCondLst>
                            <p:childTnLst>
                              <p:par>
                                <p:cTn id="46" presetID="35" presetClass="path" presetSubtype="0" accel="50000" decel="50000" fill="hold" nodeType="afterEffect">
                                  <p:stCondLst>
                                    <p:cond delay="0"/>
                                  </p:stCondLst>
                                  <p:childTnLst>
                                    <p:animMotion origin="layout" path="M 0.00091 -1.11111E-6 L -0.28932 0.00926 " pathEditMode="relative" rAng="0" ptsTypes="AA">
                                      <p:cBhvr>
                                        <p:cTn id="47" dur="2000" fill="hold"/>
                                        <p:tgtEl>
                                          <p:spTgt spid="3"/>
                                        </p:tgtEl>
                                        <p:attrNameLst>
                                          <p:attrName>ppt_x</p:attrName>
                                          <p:attrName>ppt_y</p:attrName>
                                        </p:attrNameLst>
                                      </p:cBhvr>
                                      <p:rCtr x="-14518" y="463"/>
                                    </p:animMotion>
                                  </p:childTnLst>
                                </p:cTn>
                              </p:par>
                              <p:par>
                                <p:cTn id="48" presetID="10" presetClass="exit" presetSubtype="0" fill="hold" grpId="0" nodeType="withEffect">
                                  <p:stCondLst>
                                    <p:cond delay="0"/>
                                  </p:stCondLst>
                                  <p:childTnLst>
                                    <p:animEffect transition="out" filter="fade">
                                      <p:cBhvr>
                                        <p:cTn id="49" dur="500"/>
                                        <p:tgtEl>
                                          <p:spTgt spid="33"/>
                                        </p:tgtEl>
                                      </p:cBhvr>
                                    </p:animEffect>
                                    <p:set>
                                      <p:cBhvr>
                                        <p:cTn id="50" dur="1" fill="hold">
                                          <p:stCondLst>
                                            <p:cond delay="499"/>
                                          </p:stCondLst>
                                        </p:cTn>
                                        <p:tgtEl>
                                          <p:spTgt spid="33"/>
                                        </p:tgtEl>
                                        <p:attrNameLst>
                                          <p:attrName>style.visibility</p:attrName>
                                        </p:attrNameLst>
                                      </p:cBhvr>
                                      <p:to>
                                        <p:strVal val="hidden"/>
                                      </p:to>
                                    </p:set>
                                  </p:childTnLst>
                                </p:cTn>
                              </p:par>
                            </p:childTnLst>
                          </p:cTn>
                        </p:par>
                        <p:par>
                          <p:cTn id="51" fill="hold">
                            <p:stCondLst>
                              <p:cond delay="3000"/>
                            </p:stCondLst>
                            <p:childTnLst>
                              <p:par>
                                <p:cTn id="52" presetID="1" presetClass="entr" presetSubtype="0" fill="hold" grpId="0" nodeType="afterEffect">
                                  <p:stCondLst>
                                    <p:cond delay="0"/>
                                  </p:stCondLst>
                                  <p:childTnLst>
                                    <p:set>
                                      <p:cBhvr>
                                        <p:cTn id="53" dur="1" fill="hold">
                                          <p:stCondLst>
                                            <p:cond delay="0"/>
                                          </p:stCondLst>
                                        </p:cTn>
                                        <p:tgtEl>
                                          <p:spTgt spid="44"/>
                                        </p:tgtEl>
                                        <p:attrNameLst>
                                          <p:attrName>style.visibility</p:attrName>
                                        </p:attrNameLst>
                                      </p:cBhvr>
                                      <p:to>
                                        <p:strVal val="visible"/>
                                      </p:to>
                                    </p:set>
                                  </p:childTnLst>
                                </p:cTn>
                              </p:par>
                              <p:par>
                                <p:cTn id="54" presetID="22" presetClass="entr" presetSubtype="4"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down)">
                                      <p:cBhvr>
                                        <p:cTn id="56" dur="500"/>
                                        <p:tgtEl>
                                          <p:spTgt spid="4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P spid="27" grpId="0" animBg="1"/>
      <p:bldP spid="7" grpId="0"/>
      <p:bldP spid="31" grpId="0"/>
      <p:bldP spid="34" grpId="0"/>
      <p:bldP spid="25" grpId="0" animBg="1"/>
      <p:bldP spid="33" grpId="0" animBg="1"/>
      <p:bldP spid="15" grpId="0"/>
      <p:bldP spid="22" grpId="0"/>
      <p:bldP spid="32" grpId="0"/>
      <p:bldP spid="35" grpId="0" animBg="1"/>
      <p:bldP spid="41" grpId="0"/>
      <p:bldP spid="40" grpId="0"/>
      <p:bldP spid="42" grpId="0" animBg="1"/>
      <p:bldP spid="44" grpId="0"/>
      <p:bldP spid="45" grpId="0"/>
      <p:bldP spid="4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FC2D3F-3EE7-415C-ACED-9A44A86B19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9154" y="2176984"/>
            <a:ext cx="5047706" cy="3110441"/>
          </a:xfrm>
          <a:prstGeom prst="rect">
            <a:avLst/>
          </a:prstGeom>
        </p:spPr>
      </p:pic>
      <p:sp>
        <p:nvSpPr>
          <p:cNvPr id="59" name="Title 1">
            <a:extLst>
              <a:ext uri="{FF2B5EF4-FFF2-40B4-BE49-F238E27FC236}">
                <a16:creationId xmlns:a16="http://schemas.microsoft.com/office/drawing/2014/main" id="{867BE575-5580-4D81-834F-8CE379EB11C7}"/>
              </a:ext>
            </a:extLst>
          </p:cNvPr>
          <p:cNvSpPr txBox="1">
            <a:spLocks/>
          </p:cNvSpPr>
          <p:nvPr/>
        </p:nvSpPr>
        <p:spPr>
          <a:xfrm>
            <a:off x="3593748" y="327038"/>
            <a:ext cx="8485871"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US" sz="3200" dirty="0">
                <a:solidFill>
                  <a:srgbClr val="0068BB"/>
                </a:solidFill>
              </a:rPr>
              <a:t>Azure Cost Management: a multi-cloud cost management and optimization solution</a:t>
            </a:r>
          </a:p>
        </p:txBody>
      </p:sp>
      <p:sp>
        <p:nvSpPr>
          <p:cNvPr id="75" name="TextBox 74">
            <a:extLst>
              <a:ext uri="{FF2B5EF4-FFF2-40B4-BE49-F238E27FC236}">
                <a16:creationId xmlns:a16="http://schemas.microsoft.com/office/drawing/2014/main" id="{EFC54D3A-C46E-4C6B-93E1-B96544A52E30}"/>
              </a:ext>
            </a:extLst>
          </p:cNvPr>
          <p:cNvSpPr txBox="1"/>
          <p:nvPr/>
        </p:nvSpPr>
        <p:spPr>
          <a:xfrm>
            <a:off x="3593748" y="2227577"/>
            <a:ext cx="2686028" cy="517065"/>
          </a:xfrm>
          <a:prstGeom prst="rect">
            <a:avLst/>
          </a:prstGeom>
          <a:noFill/>
        </p:spPr>
        <p:txBody>
          <a:bodyPr wrap="square" lIns="182880" tIns="146304" rIns="182880" bIns="146304" rtlCol="0">
            <a:spAutoFit/>
          </a:bodyPr>
          <a:lstStyle/>
          <a:p>
            <a:pPr algn="ctr">
              <a:lnSpc>
                <a:spcPct val="90000"/>
              </a:lnSpc>
              <a:spcAft>
                <a:spcPts val="1200"/>
              </a:spcAft>
            </a:pPr>
            <a:r>
              <a:rPr lang="en-US" sz="1600" dirty="0">
                <a:solidFill>
                  <a:schemeClr val="accent1"/>
                </a:solidFill>
                <a:latin typeface="Segoe UI Semibold" panose="020B0702040204020203" pitchFamily="34" charset="0"/>
                <a:cs typeface="Segoe UI Semibold" panose="020B0702040204020203" pitchFamily="34" charset="0"/>
              </a:rPr>
              <a:t>Monitor cloud spend</a:t>
            </a:r>
          </a:p>
        </p:txBody>
      </p:sp>
      <p:sp>
        <p:nvSpPr>
          <p:cNvPr id="76" name="TextBox 75">
            <a:extLst>
              <a:ext uri="{FF2B5EF4-FFF2-40B4-BE49-F238E27FC236}">
                <a16:creationId xmlns:a16="http://schemas.microsoft.com/office/drawing/2014/main" id="{4D5E625B-2D9D-44D6-A68A-323415C4B790}"/>
              </a:ext>
            </a:extLst>
          </p:cNvPr>
          <p:cNvSpPr txBox="1"/>
          <p:nvPr/>
        </p:nvSpPr>
        <p:spPr>
          <a:xfrm>
            <a:off x="3729999" y="4356504"/>
            <a:ext cx="2100871" cy="738664"/>
          </a:xfrm>
          <a:prstGeom prst="rect">
            <a:avLst/>
          </a:prstGeom>
          <a:noFill/>
        </p:spPr>
        <p:txBody>
          <a:bodyPr wrap="square" lIns="182880" tIns="146304" rIns="182880" bIns="146304" rtlCol="0">
            <a:spAutoFit/>
          </a:bodyPr>
          <a:lstStyle/>
          <a:p>
            <a:pPr algn="ctr">
              <a:lnSpc>
                <a:spcPct val="90000"/>
              </a:lnSpc>
              <a:spcAft>
                <a:spcPts val="1200"/>
              </a:spcAft>
            </a:pPr>
            <a:r>
              <a:rPr lang="en-US" sz="1600" dirty="0">
                <a:solidFill>
                  <a:schemeClr val="accent1"/>
                </a:solidFill>
                <a:latin typeface="Segoe UI Semibold" panose="020B0702040204020203" pitchFamily="34" charset="0"/>
                <a:cs typeface="Segoe UI Semibold" panose="020B0702040204020203" pitchFamily="34" charset="0"/>
              </a:rPr>
              <a:t>Optimize cloud efficiency</a:t>
            </a:r>
          </a:p>
        </p:txBody>
      </p:sp>
      <p:sp>
        <p:nvSpPr>
          <p:cNvPr id="78" name="TextBox 77">
            <a:extLst>
              <a:ext uri="{FF2B5EF4-FFF2-40B4-BE49-F238E27FC236}">
                <a16:creationId xmlns:a16="http://schemas.microsoft.com/office/drawing/2014/main" id="{DBC986B8-5FDD-417E-85D6-78B827FB8834}"/>
              </a:ext>
            </a:extLst>
          </p:cNvPr>
          <p:cNvSpPr txBox="1"/>
          <p:nvPr/>
        </p:nvSpPr>
        <p:spPr>
          <a:xfrm>
            <a:off x="3606313" y="3257526"/>
            <a:ext cx="2594873" cy="738664"/>
          </a:xfrm>
          <a:prstGeom prst="rect">
            <a:avLst/>
          </a:prstGeom>
          <a:noFill/>
        </p:spPr>
        <p:txBody>
          <a:bodyPr wrap="square" lIns="182880" tIns="146304" rIns="182880" bIns="146304" rtlCol="0">
            <a:spAutoFit/>
          </a:bodyPr>
          <a:lstStyle/>
          <a:p>
            <a:pPr algn="ctr">
              <a:lnSpc>
                <a:spcPct val="90000"/>
              </a:lnSpc>
              <a:spcAft>
                <a:spcPts val="1200"/>
              </a:spcAft>
            </a:pPr>
            <a:r>
              <a:rPr lang="en-US" sz="1600" dirty="0">
                <a:solidFill>
                  <a:schemeClr val="accent1"/>
                </a:solidFill>
                <a:latin typeface="Segoe UI Semibold" panose="020B0702040204020203" pitchFamily="34" charset="0"/>
                <a:cs typeface="Segoe UI Semibold" panose="020B0702040204020203" pitchFamily="34" charset="0"/>
              </a:rPr>
              <a:t>Drive organizational accountability</a:t>
            </a:r>
          </a:p>
        </p:txBody>
      </p:sp>
      <p:pic>
        <p:nvPicPr>
          <p:cNvPr id="34" name="Picture 33">
            <a:extLst>
              <a:ext uri="{FF2B5EF4-FFF2-40B4-BE49-F238E27FC236}">
                <a16:creationId xmlns:a16="http://schemas.microsoft.com/office/drawing/2014/main" id="{8E45B207-5198-424C-B1F8-993286FB526F}"/>
              </a:ext>
            </a:extLst>
          </p:cNvPr>
          <p:cNvPicPr>
            <a:picLocks noChangeAspect="1"/>
          </p:cNvPicPr>
          <p:nvPr/>
        </p:nvPicPr>
        <p:blipFill rotWithShape="1">
          <a:blip r:embed="rId4"/>
          <a:srcRect l="2899" t="8774" r="2880" b="28821"/>
          <a:stretch/>
        </p:blipFill>
        <p:spPr>
          <a:xfrm>
            <a:off x="6501211" y="1941667"/>
            <a:ext cx="5348194" cy="3819053"/>
          </a:xfrm>
          <a:prstGeom prst="rect">
            <a:avLst/>
          </a:prstGeom>
        </p:spPr>
      </p:pic>
      <p:sp>
        <p:nvSpPr>
          <p:cNvPr id="72" name="Rectangle 71">
            <a:extLst>
              <a:ext uri="{FF2B5EF4-FFF2-40B4-BE49-F238E27FC236}">
                <a16:creationId xmlns:a16="http://schemas.microsoft.com/office/drawing/2014/main" id="{127FE2A0-24A6-42DF-95F4-701E01B2D37D}"/>
              </a:ext>
            </a:extLst>
          </p:cNvPr>
          <p:cNvSpPr/>
          <p:nvPr/>
        </p:nvSpPr>
        <p:spPr bwMode="auto">
          <a:xfrm>
            <a:off x="0" y="0"/>
            <a:ext cx="3429974"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3" name="Group 72">
            <a:extLst>
              <a:ext uri="{FF2B5EF4-FFF2-40B4-BE49-F238E27FC236}">
                <a16:creationId xmlns:a16="http://schemas.microsoft.com/office/drawing/2014/main" id="{0A178078-80C6-48AC-89C2-7297AA42B7F8}"/>
              </a:ext>
            </a:extLst>
          </p:cNvPr>
          <p:cNvGrpSpPr/>
          <p:nvPr/>
        </p:nvGrpSpPr>
        <p:grpSpPr>
          <a:xfrm>
            <a:off x="1360856" y="958806"/>
            <a:ext cx="2196979" cy="855156"/>
            <a:chOff x="1166446" y="1367437"/>
            <a:chExt cx="2645980" cy="855156"/>
          </a:xfrm>
        </p:grpSpPr>
        <p:sp>
          <p:nvSpPr>
            <p:cNvPr id="74" name="TextBox 73">
              <a:extLst>
                <a:ext uri="{FF2B5EF4-FFF2-40B4-BE49-F238E27FC236}">
                  <a16:creationId xmlns:a16="http://schemas.microsoft.com/office/drawing/2014/main" id="{0251ADE0-F0C2-4FA7-BF3A-7D64D7D1E098}"/>
                </a:ext>
              </a:extLst>
            </p:cNvPr>
            <p:cNvSpPr txBox="1"/>
            <p:nvPr/>
          </p:nvSpPr>
          <p:spPr>
            <a:xfrm>
              <a:off x="1278738" y="1367437"/>
              <a:ext cx="2533688"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Infrastructure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for all workloads</a:t>
              </a:r>
            </a:p>
          </p:txBody>
        </p:sp>
        <p:cxnSp>
          <p:nvCxnSpPr>
            <p:cNvPr id="77" name="Straight Connector 76">
              <a:extLst>
                <a:ext uri="{FF2B5EF4-FFF2-40B4-BE49-F238E27FC236}">
                  <a16:creationId xmlns:a16="http://schemas.microsoft.com/office/drawing/2014/main" id="{8A47EE0D-1B73-45A0-914D-48FC0C7B19E0}"/>
                </a:ext>
              </a:extLst>
            </p:cNvPr>
            <p:cNvCxnSpPr/>
            <p:nvPr/>
          </p:nvCxnSpPr>
          <p:spPr>
            <a:xfrm>
              <a:off x="1166446" y="162198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CC06582F-FD98-4E3C-92B9-509D9C69F034}"/>
              </a:ext>
            </a:extLst>
          </p:cNvPr>
          <p:cNvGrpSpPr/>
          <p:nvPr/>
        </p:nvGrpSpPr>
        <p:grpSpPr>
          <a:xfrm>
            <a:off x="1360856" y="3793801"/>
            <a:ext cx="2058724" cy="849463"/>
            <a:chOff x="1166446" y="2981817"/>
            <a:chExt cx="2058724" cy="849463"/>
          </a:xfrm>
        </p:grpSpPr>
        <p:sp>
          <p:nvSpPr>
            <p:cNvPr id="80" name="TextBox 79">
              <a:extLst>
                <a:ext uri="{FF2B5EF4-FFF2-40B4-BE49-F238E27FC236}">
                  <a16:creationId xmlns:a16="http://schemas.microsoft.com/office/drawing/2014/main" id="{6E45830F-8AFE-4148-A715-FD054B81EC17}"/>
                </a:ext>
              </a:extLst>
            </p:cNvPr>
            <p:cNvSpPr txBox="1"/>
            <p:nvPr/>
          </p:nvSpPr>
          <p:spPr>
            <a:xfrm>
              <a:off x="1279366" y="2981817"/>
              <a:ext cx="1945804"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Secure &amp;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well managed</a:t>
              </a:r>
            </a:p>
          </p:txBody>
        </p:sp>
        <p:cxnSp>
          <p:nvCxnSpPr>
            <p:cNvPr id="81" name="Straight Connector 80">
              <a:extLst>
                <a:ext uri="{FF2B5EF4-FFF2-40B4-BE49-F238E27FC236}">
                  <a16:creationId xmlns:a16="http://schemas.microsoft.com/office/drawing/2014/main" id="{637D51CD-B100-4EAC-9401-0ACDC6A74DAA}"/>
                </a:ext>
              </a:extLst>
            </p:cNvPr>
            <p:cNvCxnSpPr/>
            <p:nvPr/>
          </p:nvCxnSpPr>
          <p:spPr>
            <a:xfrm>
              <a:off x="1166446" y="310624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7B44763C-2BBB-41A2-BF85-B232EF3281AC}"/>
              </a:ext>
            </a:extLst>
          </p:cNvPr>
          <p:cNvGrpSpPr/>
          <p:nvPr/>
        </p:nvGrpSpPr>
        <p:grpSpPr>
          <a:xfrm>
            <a:off x="1360857" y="5317510"/>
            <a:ext cx="2058724" cy="600609"/>
            <a:chOff x="1166446" y="4420547"/>
            <a:chExt cx="2630499" cy="600609"/>
          </a:xfrm>
        </p:grpSpPr>
        <p:sp>
          <p:nvSpPr>
            <p:cNvPr id="83" name="TextBox 82">
              <a:extLst>
                <a:ext uri="{FF2B5EF4-FFF2-40B4-BE49-F238E27FC236}">
                  <a16:creationId xmlns:a16="http://schemas.microsoft.com/office/drawing/2014/main" id="{61EB503A-B875-4D6D-8D28-66D948684D2D}"/>
                </a:ext>
              </a:extLst>
            </p:cNvPr>
            <p:cNvSpPr txBox="1"/>
            <p:nvPr/>
          </p:nvSpPr>
          <p:spPr>
            <a:xfrm>
              <a:off x="1235523" y="4423120"/>
              <a:ext cx="2561422"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Cost effective</a:t>
              </a:r>
            </a:p>
          </p:txBody>
        </p:sp>
        <p:cxnSp>
          <p:nvCxnSpPr>
            <p:cNvPr id="84" name="Straight Connector 83">
              <a:extLst>
                <a:ext uri="{FF2B5EF4-FFF2-40B4-BE49-F238E27FC236}">
                  <a16:creationId xmlns:a16="http://schemas.microsoft.com/office/drawing/2014/main" id="{DD1B76C3-BA64-4AFE-9C73-B26CF8260FD8}"/>
                </a:ext>
              </a:extLst>
            </p:cNvPr>
            <p:cNvCxnSpPr/>
            <p:nvPr/>
          </p:nvCxnSpPr>
          <p:spPr>
            <a:xfrm>
              <a:off x="1166446" y="442054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5" name="money_2" title="Icon of a dollar sign with an arrow around it pointing clockwise">
            <a:extLst>
              <a:ext uri="{FF2B5EF4-FFF2-40B4-BE49-F238E27FC236}">
                <a16:creationId xmlns:a16="http://schemas.microsoft.com/office/drawing/2014/main" id="{9A29784E-EE5E-4491-BD39-549BBA0EA3C5}"/>
              </a:ext>
            </a:extLst>
          </p:cNvPr>
          <p:cNvSpPr>
            <a:spLocks noChangeAspect="1" noEditPoints="1"/>
          </p:cNvSpPr>
          <p:nvPr/>
        </p:nvSpPr>
        <p:spPr bwMode="auto">
          <a:xfrm>
            <a:off x="579910" y="5267993"/>
            <a:ext cx="616595" cy="65012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6" name="document_6" title="Icon of a document with a padlock in the lower right corner">
            <a:extLst>
              <a:ext uri="{FF2B5EF4-FFF2-40B4-BE49-F238E27FC236}">
                <a16:creationId xmlns:a16="http://schemas.microsoft.com/office/drawing/2014/main" id="{54D356D5-24CA-4A14-B776-EAD3A341992C}"/>
              </a:ext>
            </a:extLst>
          </p:cNvPr>
          <p:cNvSpPr>
            <a:spLocks noChangeAspect="1" noEditPoints="1"/>
          </p:cNvSpPr>
          <p:nvPr/>
        </p:nvSpPr>
        <p:spPr bwMode="auto">
          <a:xfrm>
            <a:off x="666014" y="3933995"/>
            <a:ext cx="444387" cy="555484"/>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nvGrpSpPr>
          <p:cNvPr id="87" name="Group 86">
            <a:extLst>
              <a:ext uri="{FF2B5EF4-FFF2-40B4-BE49-F238E27FC236}">
                <a16:creationId xmlns:a16="http://schemas.microsoft.com/office/drawing/2014/main" id="{90E2C90B-27B4-4C1F-8FF5-4C2544EFE416}"/>
              </a:ext>
            </a:extLst>
          </p:cNvPr>
          <p:cNvGrpSpPr/>
          <p:nvPr/>
        </p:nvGrpSpPr>
        <p:grpSpPr>
          <a:xfrm>
            <a:off x="505140" y="1226557"/>
            <a:ext cx="766134" cy="600609"/>
            <a:chOff x="4807116" y="2091494"/>
            <a:chExt cx="1435589" cy="1125425"/>
          </a:xfrm>
        </p:grpSpPr>
        <p:sp>
          <p:nvSpPr>
            <p:cNvPr id="88" name="network_3" title="Icon of a server connected to a network">
              <a:extLst>
                <a:ext uri="{FF2B5EF4-FFF2-40B4-BE49-F238E27FC236}">
                  <a16:creationId xmlns:a16="http://schemas.microsoft.com/office/drawing/2014/main" id="{151C0CCB-9D58-48BC-9914-A28EF3B4634E}"/>
                </a:ext>
              </a:extLst>
            </p:cNvPr>
            <p:cNvSpPr>
              <a:spLocks noChangeAspect="1" noEditPoints="1"/>
            </p:cNvSpPr>
            <p:nvPr/>
          </p:nvSpPr>
          <p:spPr bwMode="auto">
            <a:xfrm>
              <a:off x="4807116" y="20989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89" name="network_3" title="Icon of a server connected to a network">
              <a:extLst>
                <a:ext uri="{FF2B5EF4-FFF2-40B4-BE49-F238E27FC236}">
                  <a16:creationId xmlns:a16="http://schemas.microsoft.com/office/drawing/2014/main" id="{70003683-7F19-4CFA-B2DB-1631C8BE77D2}"/>
                </a:ext>
              </a:extLst>
            </p:cNvPr>
            <p:cNvSpPr>
              <a:spLocks noChangeAspect="1" noEditPoints="1"/>
            </p:cNvSpPr>
            <p:nvPr/>
          </p:nvSpPr>
          <p:spPr bwMode="auto">
            <a:xfrm>
              <a:off x="5658637" y="20914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90" name="network_3" title="Icon of a server connected to a network">
              <a:extLst>
                <a:ext uri="{FF2B5EF4-FFF2-40B4-BE49-F238E27FC236}">
                  <a16:creationId xmlns:a16="http://schemas.microsoft.com/office/drawing/2014/main" id="{46F4EF3D-8BE6-48DE-AB04-E20AD2CB24FD}"/>
                </a:ext>
              </a:extLst>
            </p:cNvPr>
            <p:cNvSpPr>
              <a:spLocks noChangeAspect="1" noEditPoints="1"/>
            </p:cNvSpPr>
            <p:nvPr/>
          </p:nvSpPr>
          <p:spPr bwMode="auto">
            <a:xfrm rot="10800000">
              <a:off x="5231943" y="2610813"/>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91" name="Rectangle 90">
            <a:extLst>
              <a:ext uri="{FF2B5EF4-FFF2-40B4-BE49-F238E27FC236}">
                <a16:creationId xmlns:a16="http://schemas.microsoft.com/office/drawing/2014/main" id="{798DF1B9-B806-4612-9934-5874138177F9}"/>
              </a:ext>
            </a:extLst>
          </p:cNvPr>
          <p:cNvSpPr/>
          <p:nvPr/>
        </p:nvSpPr>
        <p:spPr bwMode="auto">
          <a:xfrm>
            <a:off x="7049" y="4975027"/>
            <a:ext cx="3419579" cy="1190924"/>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0EBCDD36-C812-4012-839A-CEA791B6341B}"/>
              </a:ext>
            </a:extLst>
          </p:cNvPr>
          <p:cNvGrpSpPr/>
          <p:nvPr/>
        </p:nvGrpSpPr>
        <p:grpSpPr>
          <a:xfrm>
            <a:off x="609953" y="2521467"/>
            <a:ext cx="555510" cy="659041"/>
            <a:chOff x="8531043" y="2315384"/>
            <a:chExt cx="624430" cy="740806"/>
          </a:xfrm>
        </p:grpSpPr>
        <p:sp>
          <p:nvSpPr>
            <p:cNvPr id="35" name="cloud">
              <a:extLst>
                <a:ext uri="{FF2B5EF4-FFF2-40B4-BE49-F238E27FC236}">
                  <a16:creationId xmlns:a16="http://schemas.microsoft.com/office/drawing/2014/main" id="{A1181809-8465-4886-88F7-1756256A42A4}"/>
                </a:ext>
              </a:extLst>
            </p:cNvPr>
            <p:cNvSpPr>
              <a:spLocks noChangeAspect="1"/>
            </p:cNvSpPr>
            <p:nvPr/>
          </p:nvSpPr>
          <p:spPr bwMode="auto">
            <a:xfrm>
              <a:off x="8531043" y="2315384"/>
              <a:ext cx="624430" cy="39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chemeClr val="bg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sp>
          <p:nvSpPr>
            <p:cNvPr id="36" name="server">
              <a:extLst>
                <a:ext uri="{FF2B5EF4-FFF2-40B4-BE49-F238E27FC236}">
                  <a16:creationId xmlns:a16="http://schemas.microsoft.com/office/drawing/2014/main" id="{D501D672-7BB0-477B-B690-6068A30C49A8}"/>
                </a:ext>
              </a:extLst>
            </p:cNvPr>
            <p:cNvSpPr>
              <a:spLocks noChangeAspect="1" noEditPoints="1"/>
            </p:cNvSpPr>
            <p:nvPr/>
          </p:nvSpPr>
          <p:spPr bwMode="auto">
            <a:xfrm>
              <a:off x="8735923" y="2572791"/>
              <a:ext cx="214670" cy="4833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002050"/>
            </a:solidFill>
            <a:ln w="19050">
              <a:solidFill>
                <a:schemeClr val="bg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grpSp>
      <p:sp>
        <p:nvSpPr>
          <p:cNvPr id="37" name="TextBox 36">
            <a:extLst>
              <a:ext uri="{FF2B5EF4-FFF2-40B4-BE49-F238E27FC236}">
                <a16:creationId xmlns:a16="http://schemas.microsoft.com/office/drawing/2014/main" id="{88DD8956-49A8-4D62-95E4-61C2D9D81F82}"/>
              </a:ext>
            </a:extLst>
          </p:cNvPr>
          <p:cNvSpPr txBox="1"/>
          <p:nvPr/>
        </p:nvSpPr>
        <p:spPr>
          <a:xfrm>
            <a:off x="1514479" y="2576984"/>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Hybrid</a:t>
            </a:r>
          </a:p>
        </p:txBody>
      </p:sp>
      <p:cxnSp>
        <p:nvCxnSpPr>
          <p:cNvPr id="38" name="Straight Connector 37">
            <a:extLst>
              <a:ext uri="{FF2B5EF4-FFF2-40B4-BE49-F238E27FC236}">
                <a16:creationId xmlns:a16="http://schemas.microsoft.com/office/drawing/2014/main" id="{48BEDC57-70EA-4507-8121-4B4DEC1FF137}"/>
              </a:ext>
            </a:extLst>
          </p:cNvPr>
          <p:cNvCxnSpPr/>
          <p:nvPr/>
        </p:nvCxnSpPr>
        <p:spPr>
          <a:xfrm>
            <a:off x="1369751" y="2609515"/>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681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7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0"/>
            <a:ext cx="12192000" cy="2986481"/>
          </a:xfrm>
          <a:prstGeom prst="rect">
            <a:avLst/>
          </a:prstGeom>
        </p:spPr>
      </p:pic>
      <p:sp>
        <p:nvSpPr>
          <p:cNvPr id="14" name="Text Placeholder 13"/>
          <p:cNvSpPr>
            <a:spLocks noGrp="1"/>
          </p:cNvSpPr>
          <p:nvPr>
            <p:ph type="body" sz="quarter" idx="11"/>
          </p:nvPr>
        </p:nvSpPr>
        <p:spPr>
          <a:xfrm>
            <a:off x="4629956" y="3786389"/>
            <a:ext cx="6831446" cy="2146570"/>
          </a:xfrm>
        </p:spPr>
        <p:txBody>
          <a:bodyPr/>
          <a:lstStyle/>
          <a:p>
            <a:r>
              <a:rPr lang="en-US" sz="1800" dirty="0">
                <a:latin typeface="Segoe UI" panose="020B0502040204020203" pitchFamily="34" charset="0"/>
                <a:cs typeface="Segoe UI" panose="020B0502040204020203" pitchFamily="34" charset="0"/>
              </a:rPr>
              <a:t>Malaysia Airlines </a:t>
            </a:r>
            <a:r>
              <a:rPr lang="en-US" sz="1800" b="1" dirty="0">
                <a:solidFill>
                  <a:srgbClr val="0068BB"/>
                </a:solidFill>
                <a:latin typeface="Segoe UI" panose="020B0502040204020203" pitchFamily="34" charset="0"/>
                <a:cs typeface="Segoe UI" panose="020B0502040204020203" pitchFamily="34" charset="0"/>
              </a:rPr>
              <a:t>reduced total annual costs</a:t>
            </a:r>
            <a:br>
              <a:rPr lang="en-US" sz="1800" b="1"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by about </a:t>
            </a:r>
            <a:r>
              <a:rPr lang="en-US" sz="1800" b="1" dirty="0">
                <a:solidFill>
                  <a:srgbClr val="0068BB"/>
                </a:solidFill>
                <a:latin typeface="Segoe UI" panose="020B0502040204020203" pitchFamily="34" charset="0"/>
                <a:cs typeface="Segoe UI" panose="020B0502040204020203" pitchFamily="34" charset="0"/>
              </a:rPr>
              <a:t>45% </a:t>
            </a:r>
            <a:r>
              <a:rPr lang="en-US" sz="1800" dirty="0">
                <a:latin typeface="Segoe UI" panose="020B0502040204020203" pitchFamily="34" charset="0"/>
                <a:cs typeface="Segoe UI" panose="020B0502040204020203" pitchFamily="34" charset="0"/>
              </a:rPr>
              <a:t>by migrating to Azure. </a:t>
            </a:r>
          </a:p>
          <a:p>
            <a:endParaRPr lang="en-US" sz="1800" dirty="0">
              <a:latin typeface="Segoe UI" panose="020B0502040204020203" pitchFamily="34" charset="0"/>
              <a:cs typeface="Segoe UI" panose="020B0502040204020203" pitchFamily="34" charset="0"/>
            </a:endParaRPr>
          </a:p>
          <a:p>
            <a:r>
              <a:rPr lang="en-US" sz="1800" dirty="0">
                <a:latin typeface="Segoe UI" panose="020B0502040204020203" pitchFamily="34" charset="0"/>
                <a:cs typeface="Segoe UI" panose="020B0502040204020203" pitchFamily="34" charset="0"/>
              </a:rPr>
              <a:t>“</a:t>
            </a:r>
            <a:r>
              <a:rPr lang="en-US" sz="1800" i="1" dirty="0">
                <a:latin typeface="Segoe UI" panose="020B0502040204020203" pitchFamily="34" charset="0"/>
                <a:cs typeface="Segoe UI" panose="020B0502040204020203" pitchFamily="34" charset="0"/>
              </a:rPr>
              <a:t>By paying only for what we use and expanding and contracting those resources to meet business needs, we manage SAP much more effectively on Azure than we ever did in our own datacenter.” </a:t>
            </a:r>
          </a:p>
          <a:p>
            <a:endParaRPr lang="en-US" i="1" dirty="0">
              <a:solidFill>
                <a:srgbClr val="00BCF2"/>
              </a:solidFill>
              <a:latin typeface="Segoe UI" panose="020B0502040204020203" pitchFamily="34" charset="0"/>
              <a:cs typeface="Segoe UI" panose="020B0502040204020203" pitchFamily="34" charset="0"/>
            </a:endParaRPr>
          </a:p>
          <a:p>
            <a:r>
              <a:rPr lang="en-US" dirty="0">
                <a:solidFill>
                  <a:srgbClr val="00BCF2"/>
                </a:solidFill>
                <a:latin typeface="Segoe UI" panose="020B0502040204020203" pitchFamily="34" charset="0"/>
                <a:cs typeface="Segoe UI" panose="020B0502040204020203" pitchFamily="34" charset="0"/>
              </a:rPr>
              <a:t>Tan </a:t>
            </a:r>
            <a:r>
              <a:rPr lang="en-US" dirty="0" err="1">
                <a:solidFill>
                  <a:srgbClr val="00BCF2"/>
                </a:solidFill>
                <a:latin typeface="Segoe UI" panose="020B0502040204020203" pitchFamily="34" charset="0"/>
                <a:cs typeface="Segoe UI" panose="020B0502040204020203" pitchFamily="34" charset="0"/>
              </a:rPr>
              <a:t>Kok</a:t>
            </a:r>
            <a:r>
              <a:rPr lang="en-US" dirty="0">
                <a:solidFill>
                  <a:srgbClr val="00BCF2"/>
                </a:solidFill>
                <a:latin typeface="Segoe UI" panose="020B0502040204020203" pitchFamily="34" charset="0"/>
                <a:cs typeface="Segoe UI" panose="020B0502040204020203" pitchFamily="34" charset="0"/>
              </a:rPr>
              <a:t> Meng, Chief Information Officer</a:t>
            </a:r>
          </a:p>
          <a:p>
            <a:r>
              <a:rPr lang="en-US" dirty="0">
                <a:solidFill>
                  <a:srgbClr val="00BCF2"/>
                </a:solidFill>
                <a:latin typeface="Segoe UI" panose="020B0502040204020203" pitchFamily="34" charset="0"/>
                <a:cs typeface="Segoe UI" panose="020B0502040204020203" pitchFamily="34" charset="0"/>
              </a:rPr>
              <a:t>Malaysia Airlines</a:t>
            </a:r>
          </a:p>
        </p:txBody>
      </p:sp>
      <p:pic>
        <p:nvPicPr>
          <p:cNvPr id="6" name="Picture Placeholder 5"/>
          <p:cNvPicPr>
            <a:picLocks noGrp="1" noChangeAspect="1"/>
          </p:cNvPicPr>
          <p:nvPr>
            <p:ph type="pic" sz="quarter" idx="20"/>
          </p:nvPr>
        </p:nvPicPr>
        <p:blipFill>
          <a:blip r:embed="rId4">
            <a:extLst>
              <a:ext uri="{28A0092B-C50C-407E-A947-70E740481C1C}">
                <a14:useLocalDpi xmlns:a14="http://schemas.microsoft.com/office/drawing/2010/main" val="0"/>
              </a:ext>
            </a:extLst>
          </a:blip>
          <a:stretch>
            <a:fillRect/>
          </a:stretch>
        </p:blipFill>
        <p:spPr>
          <a:xfrm>
            <a:off x="0" y="0"/>
            <a:ext cx="12192000" cy="2990334"/>
          </a:xfrm>
        </p:spPr>
      </p:pic>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0115" y="184220"/>
            <a:ext cx="1549400" cy="694452"/>
          </a:xfrm>
          <a:prstGeom prst="rect">
            <a:avLst/>
          </a:prstGeom>
        </p:spPr>
      </p:pic>
      <p:pic>
        <p:nvPicPr>
          <p:cNvPr id="9" name="Picture 8">
            <a:extLst>
              <a:ext uri="{FF2B5EF4-FFF2-40B4-BE49-F238E27FC236}">
                <a16:creationId xmlns:a16="http://schemas.microsoft.com/office/drawing/2014/main" id="{00014DCC-DC71-4997-B625-2AA3EE210FFA}"/>
              </a:ext>
            </a:extLst>
          </p:cNvPr>
          <p:cNvPicPr>
            <a:picLocks noChangeAspect="1"/>
          </p:cNvPicPr>
          <p:nvPr/>
        </p:nvPicPr>
        <p:blipFill>
          <a:blip r:embed="rId6"/>
          <a:stretch>
            <a:fillRect/>
          </a:stretch>
        </p:blipFill>
        <p:spPr>
          <a:xfrm>
            <a:off x="1058134" y="4437525"/>
            <a:ext cx="2077361" cy="522242"/>
          </a:xfrm>
          <a:prstGeom prst="rect">
            <a:avLst/>
          </a:prstGeom>
        </p:spPr>
      </p:pic>
      <p:pic>
        <p:nvPicPr>
          <p:cNvPr id="2" name="Picture 1"/>
          <p:cNvPicPr>
            <a:picLocks noChangeAspect="1"/>
          </p:cNvPicPr>
          <p:nvPr/>
        </p:nvPicPr>
        <p:blipFill rotWithShape="1">
          <a:blip r:embed="rId7"/>
          <a:srcRect t="15957" b="49426"/>
          <a:stretch/>
        </p:blipFill>
        <p:spPr>
          <a:xfrm>
            <a:off x="3128" y="1221"/>
            <a:ext cx="12188872" cy="2984576"/>
          </a:xfrm>
          <a:prstGeom prst="rect">
            <a:avLst/>
          </a:prstGeom>
        </p:spPr>
      </p:pic>
      <p:grpSp>
        <p:nvGrpSpPr>
          <p:cNvPr id="20" name="Group 19">
            <a:extLst>
              <a:ext uri="{FF2B5EF4-FFF2-40B4-BE49-F238E27FC236}">
                <a16:creationId xmlns:a16="http://schemas.microsoft.com/office/drawing/2014/main" id="{3FF4C66D-63E2-45A1-B927-FC1A6CEE33ED}"/>
              </a:ext>
            </a:extLst>
          </p:cNvPr>
          <p:cNvGrpSpPr/>
          <p:nvPr/>
        </p:nvGrpSpPr>
        <p:grpSpPr>
          <a:xfrm>
            <a:off x="175484" y="184220"/>
            <a:ext cx="1031359" cy="1031359"/>
            <a:chOff x="281114" y="264293"/>
            <a:chExt cx="1031359" cy="1031359"/>
          </a:xfrm>
        </p:grpSpPr>
        <p:sp>
          <p:nvSpPr>
            <p:cNvPr id="21" name="Oval 20">
              <a:extLst>
                <a:ext uri="{FF2B5EF4-FFF2-40B4-BE49-F238E27FC236}">
                  <a16:creationId xmlns:a16="http://schemas.microsoft.com/office/drawing/2014/main" id="{3EE82331-0EB2-437E-BBFC-CE5D29EC3C5D}"/>
                </a:ext>
              </a:extLst>
            </p:cNvPr>
            <p:cNvSpPr/>
            <p:nvPr/>
          </p:nvSpPr>
          <p:spPr bwMode="auto">
            <a:xfrm>
              <a:off x="281114" y="264293"/>
              <a:ext cx="1031359" cy="1031359"/>
            </a:xfrm>
            <a:prstGeom prst="ellipse">
              <a:avLst/>
            </a:prstGeom>
            <a:solidFill>
              <a:srgbClr val="002050"/>
            </a:solidFill>
            <a:ln>
              <a:solidFill>
                <a:srgbClr val="FFFFFF"/>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money_2" title="Icon of a dollar sign with an arrow around it pointing clockwise">
              <a:extLst>
                <a:ext uri="{FF2B5EF4-FFF2-40B4-BE49-F238E27FC236}">
                  <a16:creationId xmlns:a16="http://schemas.microsoft.com/office/drawing/2014/main" id="{0605C3C6-63F9-417B-9F8C-DC04FF76DEAA}"/>
                </a:ext>
              </a:extLst>
            </p:cNvPr>
            <p:cNvSpPr>
              <a:spLocks noChangeAspect="1" noEditPoints="1"/>
            </p:cNvSpPr>
            <p:nvPr/>
          </p:nvSpPr>
          <p:spPr bwMode="auto">
            <a:xfrm>
              <a:off x="483980" y="473584"/>
              <a:ext cx="616595" cy="65012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rgbClr val="FFFFFF"/>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Tree>
    <p:extLst>
      <p:ext uri="{BB962C8B-B14F-4D97-AF65-F5344CB8AC3E}">
        <p14:creationId xmlns:p14="http://schemas.microsoft.com/office/powerpoint/2010/main" val="8432301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867BE575-5580-4D81-834F-8CE379EB11C7}"/>
              </a:ext>
            </a:extLst>
          </p:cNvPr>
          <p:cNvSpPr txBox="1">
            <a:spLocks/>
          </p:cNvSpPr>
          <p:nvPr/>
        </p:nvSpPr>
        <p:spPr>
          <a:xfrm>
            <a:off x="259162" y="327038"/>
            <a:ext cx="11820458" cy="8159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r>
              <a:rPr lang="en-US" sz="3200" dirty="0">
                <a:solidFill>
                  <a:srgbClr val="0068BB"/>
                </a:solidFill>
              </a:rPr>
              <a:t>What are customers looking to migrate?</a:t>
            </a:r>
          </a:p>
        </p:txBody>
      </p:sp>
      <p:pic>
        <p:nvPicPr>
          <p:cNvPr id="4" name="Picture 3">
            <a:extLst>
              <a:ext uri="{FF2B5EF4-FFF2-40B4-BE49-F238E27FC236}">
                <a16:creationId xmlns:a16="http://schemas.microsoft.com/office/drawing/2014/main" id="{10E4551E-1230-4CAE-BF90-46847220FEA1}"/>
              </a:ext>
            </a:extLst>
          </p:cNvPr>
          <p:cNvPicPr>
            <a:picLocks noChangeAspect="1"/>
          </p:cNvPicPr>
          <p:nvPr/>
        </p:nvPicPr>
        <p:blipFill>
          <a:blip r:embed="rId3"/>
          <a:stretch>
            <a:fillRect/>
          </a:stretch>
        </p:blipFill>
        <p:spPr>
          <a:xfrm>
            <a:off x="1743340" y="2200161"/>
            <a:ext cx="8705319" cy="3886925"/>
          </a:xfrm>
          <a:prstGeom prst="rect">
            <a:avLst/>
          </a:prstGeom>
        </p:spPr>
      </p:pic>
    </p:spTree>
    <p:extLst>
      <p:ext uri="{BB962C8B-B14F-4D97-AF65-F5344CB8AC3E}">
        <p14:creationId xmlns:p14="http://schemas.microsoft.com/office/powerpoint/2010/main" val="198841083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EE60F-5B73-4E77-AA08-D648E0D243A6}"/>
              </a:ext>
            </a:extLst>
          </p:cNvPr>
          <p:cNvSpPr>
            <a:spLocks noGrp="1"/>
          </p:cNvSpPr>
          <p:nvPr>
            <p:ph type="title"/>
          </p:nvPr>
        </p:nvSpPr>
        <p:spPr/>
        <p:txBody>
          <a:bodyPr/>
          <a:lstStyle/>
          <a:p>
            <a:r>
              <a:rPr lang="en-US" sz="3200" dirty="0">
                <a:solidFill>
                  <a:schemeClr val="accent1"/>
                </a:solidFill>
              </a:rPr>
              <a:t>Azure migration journey</a:t>
            </a:r>
          </a:p>
        </p:txBody>
      </p:sp>
      <p:grpSp>
        <p:nvGrpSpPr>
          <p:cNvPr id="22" name="Group 21">
            <a:extLst>
              <a:ext uri="{FF2B5EF4-FFF2-40B4-BE49-F238E27FC236}">
                <a16:creationId xmlns:a16="http://schemas.microsoft.com/office/drawing/2014/main" id="{C8FC15BB-6F7B-4D88-8AA6-8581E12DA871}"/>
              </a:ext>
            </a:extLst>
          </p:cNvPr>
          <p:cNvGrpSpPr/>
          <p:nvPr/>
        </p:nvGrpSpPr>
        <p:grpSpPr>
          <a:xfrm>
            <a:off x="1713357" y="1610918"/>
            <a:ext cx="9679429" cy="4343428"/>
            <a:chOff x="735162" y="1254491"/>
            <a:chExt cx="11060124" cy="4962984"/>
          </a:xfrm>
        </p:grpSpPr>
        <p:sp>
          <p:nvSpPr>
            <p:cNvPr id="21" name="TextBox 20">
              <a:extLst>
                <a:ext uri="{FF2B5EF4-FFF2-40B4-BE49-F238E27FC236}">
                  <a16:creationId xmlns:a16="http://schemas.microsoft.com/office/drawing/2014/main" id="{A7C53D5E-A66D-4747-9B6C-82FD4530783E}"/>
                </a:ext>
              </a:extLst>
            </p:cNvPr>
            <p:cNvSpPr txBox="1"/>
            <p:nvPr/>
          </p:nvSpPr>
          <p:spPr>
            <a:xfrm>
              <a:off x="1065947" y="3836236"/>
              <a:ext cx="1792850" cy="5112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gradFill>
                    <a:gsLst>
                      <a:gs pos="0">
                        <a:srgbClr val="002050"/>
                      </a:gs>
                      <a:gs pos="100000">
                        <a:srgbClr val="002050"/>
                      </a:gs>
                    </a:gsLst>
                    <a:lin ang="5400000" scaled="1"/>
                  </a:gradFill>
                  <a:effectLst/>
                  <a:uLnTx/>
                  <a:uFillTx/>
                  <a:latin typeface="Segoe UI Light"/>
                  <a:ea typeface="+mn-ea"/>
                  <a:cs typeface="+mn-cs"/>
                </a:rPr>
                <a:t>Assess</a:t>
              </a:r>
            </a:p>
          </p:txBody>
        </p:sp>
        <p:sp>
          <p:nvSpPr>
            <p:cNvPr id="6" name="Rectangle 5">
              <a:extLst>
                <a:ext uri="{FF2B5EF4-FFF2-40B4-BE49-F238E27FC236}">
                  <a16:creationId xmlns:a16="http://schemas.microsoft.com/office/drawing/2014/main" id="{9F6A10A9-3384-4605-AEC7-77990F04AD48}"/>
                </a:ext>
              </a:extLst>
            </p:cNvPr>
            <p:cNvSpPr/>
            <p:nvPr/>
          </p:nvSpPr>
          <p:spPr>
            <a:xfrm>
              <a:off x="4539015" y="2077053"/>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Light"/>
                  <a:ea typeface="+mn-ea"/>
                  <a:cs typeface="+mn-cs"/>
                </a:rPr>
                <a:t>Rehost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Light"/>
                  <a:ea typeface="+mn-ea"/>
                  <a:cs typeface="+mn-cs"/>
                </a:rPr>
                <a:t>(lift and shift)</a:t>
              </a:r>
            </a:p>
          </p:txBody>
        </p:sp>
        <p:sp>
          <p:nvSpPr>
            <p:cNvPr id="7" name="Rectangle 6">
              <a:extLst>
                <a:ext uri="{FF2B5EF4-FFF2-40B4-BE49-F238E27FC236}">
                  <a16:creationId xmlns:a16="http://schemas.microsoft.com/office/drawing/2014/main" id="{06FD8E9D-0FD2-4525-A7E3-B081BC379ADB}"/>
                </a:ext>
              </a:extLst>
            </p:cNvPr>
            <p:cNvSpPr/>
            <p:nvPr/>
          </p:nvSpPr>
          <p:spPr>
            <a:xfrm>
              <a:off x="4539015" y="3162847"/>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Light"/>
                  <a:ea typeface="+mn-ea"/>
                  <a:cs typeface="+mn-cs"/>
                </a:rPr>
                <a:t>Refactor</a:t>
              </a:r>
            </a:p>
          </p:txBody>
        </p:sp>
        <p:sp>
          <p:nvSpPr>
            <p:cNvPr id="8" name="Rectangle 7">
              <a:extLst>
                <a:ext uri="{FF2B5EF4-FFF2-40B4-BE49-F238E27FC236}">
                  <a16:creationId xmlns:a16="http://schemas.microsoft.com/office/drawing/2014/main" id="{479C863B-1A71-4ACA-AE2D-B39987D6F582}"/>
                </a:ext>
              </a:extLst>
            </p:cNvPr>
            <p:cNvSpPr/>
            <p:nvPr/>
          </p:nvSpPr>
          <p:spPr>
            <a:xfrm>
              <a:off x="4539015" y="4248641"/>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Light"/>
                  <a:ea typeface="+mn-ea"/>
                  <a:cs typeface="+mn-cs"/>
                </a:rPr>
                <a:t>Rearchitect</a:t>
              </a:r>
            </a:p>
          </p:txBody>
        </p:sp>
        <p:sp>
          <p:nvSpPr>
            <p:cNvPr id="14" name="Rectangle 13">
              <a:extLst>
                <a:ext uri="{FF2B5EF4-FFF2-40B4-BE49-F238E27FC236}">
                  <a16:creationId xmlns:a16="http://schemas.microsoft.com/office/drawing/2014/main" id="{BE75D91C-F396-4349-9EDB-B4B78673B4C9}"/>
                </a:ext>
              </a:extLst>
            </p:cNvPr>
            <p:cNvSpPr/>
            <p:nvPr/>
          </p:nvSpPr>
          <p:spPr>
            <a:xfrm>
              <a:off x="4539015" y="5334435"/>
              <a:ext cx="2485744" cy="883040"/>
            </a:xfrm>
            <a:prstGeom prst="rect">
              <a:avLst/>
            </a:prstGeom>
            <a:noFill/>
            <a:ln w="25400">
              <a:solidFill>
                <a:srgbClr val="00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731520" tIns="18288"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Light"/>
                  <a:ea typeface="+mn-ea"/>
                  <a:cs typeface="+mn-cs"/>
                </a:rPr>
                <a:t>Rebuild</a:t>
              </a:r>
            </a:p>
          </p:txBody>
        </p:sp>
        <p:sp>
          <p:nvSpPr>
            <p:cNvPr id="24" name="TextBox 23">
              <a:extLst>
                <a:ext uri="{FF2B5EF4-FFF2-40B4-BE49-F238E27FC236}">
                  <a16:creationId xmlns:a16="http://schemas.microsoft.com/office/drawing/2014/main" id="{685D5CD0-91BB-4653-9D24-A1BDF2C35227}"/>
                </a:ext>
              </a:extLst>
            </p:cNvPr>
            <p:cNvSpPr txBox="1"/>
            <p:nvPr/>
          </p:nvSpPr>
          <p:spPr>
            <a:xfrm>
              <a:off x="5315665" y="1254491"/>
              <a:ext cx="1792850" cy="5112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gradFill>
                    <a:gsLst>
                      <a:gs pos="0">
                        <a:srgbClr val="002050"/>
                      </a:gs>
                      <a:gs pos="100000">
                        <a:srgbClr val="002050"/>
                      </a:gs>
                    </a:gsLst>
                    <a:lin ang="5400000" scaled="1"/>
                  </a:gradFill>
                  <a:effectLst/>
                  <a:uLnTx/>
                  <a:uFillTx/>
                  <a:latin typeface="Segoe UI Light"/>
                  <a:ea typeface="+mn-ea"/>
                  <a:cs typeface="+mn-cs"/>
                </a:rPr>
                <a:t>Migrate*</a:t>
              </a:r>
            </a:p>
          </p:txBody>
        </p:sp>
        <p:sp>
          <p:nvSpPr>
            <p:cNvPr id="26" name="Send" title="Icon of a paper airplane">
              <a:extLst>
                <a:ext uri="{FF2B5EF4-FFF2-40B4-BE49-F238E27FC236}">
                  <a16:creationId xmlns:a16="http://schemas.microsoft.com/office/drawing/2014/main" id="{C818C10E-875E-4E29-B066-EE970A47275D}"/>
                </a:ext>
              </a:extLst>
            </p:cNvPr>
            <p:cNvSpPr>
              <a:spLocks noChangeAspect="1" noEditPoints="1"/>
            </p:cNvSpPr>
            <p:nvPr/>
          </p:nvSpPr>
          <p:spPr bwMode="auto">
            <a:xfrm>
              <a:off x="4913067" y="1400712"/>
              <a:ext cx="356171" cy="238302"/>
            </a:xfrm>
            <a:custGeom>
              <a:avLst/>
              <a:gdLst>
                <a:gd name="T0" fmla="*/ 44 w 556"/>
                <a:gd name="T1" fmla="*/ 14 h 372"/>
                <a:gd name="T2" fmla="*/ 556 w 556"/>
                <a:gd name="T3" fmla="*/ 187 h 372"/>
                <a:gd name="T4" fmla="*/ 0 w 556"/>
                <a:gd name="T5" fmla="*/ 372 h 372"/>
                <a:gd name="T6" fmla="*/ 64 w 556"/>
                <a:gd name="T7" fmla="*/ 187 h 372"/>
                <a:gd name="T8" fmla="*/ 14 w 556"/>
                <a:gd name="T9" fmla="*/ 43 h 372"/>
                <a:gd name="T10" fmla="*/ 14 w 556"/>
                <a:gd name="T11" fmla="*/ 43 h 372"/>
                <a:gd name="T12" fmla="*/ 0 w 556"/>
                <a:gd name="T13" fmla="*/ 0 h 372"/>
                <a:gd name="T14" fmla="*/ 44 w 556"/>
                <a:gd name="T15" fmla="*/ 14 h 372"/>
                <a:gd name="T16" fmla="*/ 64 w 556"/>
                <a:gd name="T17" fmla="*/ 187 h 372"/>
                <a:gd name="T18" fmla="*/ 556 w 556"/>
                <a:gd name="T19" fmla="*/ 18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6" h="372">
                  <a:moveTo>
                    <a:pt x="44" y="14"/>
                  </a:moveTo>
                  <a:lnTo>
                    <a:pt x="556" y="187"/>
                  </a:lnTo>
                  <a:lnTo>
                    <a:pt x="0" y="372"/>
                  </a:lnTo>
                  <a:lnTo>
                    <a:pt x="64" y="187"/>
                  </a:lnTo>
                  <a:lnTo>
                    <a:pt x="14" y="43"/>
                  </a:lnTo>
                  <a:moveTo>
                    <a:pt x="14" y="43"/>
                  </a:moveTo>
                  <a:lnTo>
                    <a:pt x="0" y="0"/>
                  </a:lnTo>
                  <a:lnTo>
                    <a:pt x="44" y="14"/>
                  </a:lnTo>
                  <a:moveTo>
                    <a:pt x="64" y="187"/>
                  </a:moveTo>
                  <a:lnTo>
                    <a:pt x="556"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0" name="TextBox 29">
              <a:extLst>
                <a:ext uri="{FF2B5EF4-FFF2-40B4-BE49-F238E27FC236}">
                  <a16:creationId xmlns:a16="http://schemas.microsoft.com/office/drawing/2014/main" id="{730F0983-E466-4977-99F3-EFE1B11964ED}"/>
                </a:ext>
              </a:extLst>
            </p:cNvPr>
            <p:cNvSpPr txBox="1"/>
            <p:nvPr/>
          </p:nvSpPr>
          <p:spPr>
            <a:xfrm>
              <a:off x="10002436" y="3836236"/>
              <a:ext cx="1792850" cy="511256"/>
            </a:xfrm>
            <a:prstGeom prst="rect">
              <a:avLst/>
            </a:prstGeom>
            <a:noFill/>
          </p:spPr>
          <p:txBody>
            <a:bodyPr wrap="square" lIns="91440"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gradFill>
                    <a:gsLst>
                      <a:gs pos="0">
                        <a:srgbClr val="002050"/>
                      </a:gs>
                      <a:gs pos="100000">
                        <a:srgbClr val="002050"/>
                      </a:gs>
                    </a:gsLst>
                    <a:lin ang="5400000" scaled="1"/>
                  </a:gradFill>
                  <a:effectLst/>
                  <a:uLnTx/>
                  <a:uFillTx/>
                  <a:latin typeface="Segoe UI Light"/>
                  <a:ea typeface="+mn-ea"/>
                  <a:cs typeface="+mn-cs"/>
                </a:rPr>
                <a:t>Optimize</a:t>
              </a:r>
            </a:p>
          </p:txBody>
        </p:sp>
        <p:sp>
          <p:nvSpPr>
            <p:cNvPr id="32" name="speedometer_2" title="Icon of a spedometer showing fast speed">
              <a:extLst>
                <a:ext uri="{FF2B5EF4-FFF2-40B4-BE49-F238E27FC236}">
                  <a16:creationId xmlns:a16="http://schemas.microsoft.com/office/drawing/2014/main" id="{FB875310-B4F3-4616-8278-AC633D4B95E3}"/>
                </a:ext>
              </a:extLst>
            </p:cNvPr>
            <p:cNvSpPr>
              <a:spLocks noChangeAspect="1" noEditPoints="1"/>
            </p:cNvSpPr>
            <p:nvPr/>
          </p:nvSpPr>
          <p:spPr bwMode="auto">
            <a:xfrm>
              <a:off x="9585506" y="3960570"/>
              <a:ext cx="373388" cy="373388"/>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2917">
                      <a:srgbClr val="353535"/>
                    </a:gs>
                    <a:gs pos="30000">
                      <a:srgbClr val="002050"/>
                    </a:gs>
                  </a:gsLst>
                  <a:lin ang="5400000" scaled="0"/>
                </a:gradFill>
                <a:effectLst/>
                <a:uLnTx/>
                <a:uFillTx/>
                <a:latin typeface="Segoe UI Semilight"/>
                <a:ea typeface="+mn-ea"/>
                <a:cs typeface="+mn-cs"/>
              </a:endParaRPr>
            </a:p>
          </p:txBody>
        </p:sp>
        <p:cxnSp>
          <p:nvCxnSpPr>
            <p:cNvPr id="36" name="Straight Connector 35">
              <a:extLst>
                <a:ext uri="{FF2B5EF4-FFF2-40B4-BE49-F238E27FC236}">
                  <a16:creationId xmlns:a16="http://schemas.microsoft.com/office/drawing/2014/main" id="{53725310-6CE5-44D8-81E5-102407B5DEE8}"/>
                </a:ext>
              </a:extLst>
            </p:cNvPr>
            <p:cNvCxnSpPr>
              <a:cxnSpLocks/>
            </p:cNvCxnSpPr>
            <p:nvPr/>
          </p:nvCxnSpPr>
          <p:spPr>
            <a:xfrm>
              <a:off x="2867086" y="2516707"/>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DAF6F36-CBFE-40AF-ACFE-8EB26444672B}"/>
                </a:ext>
              </a:extLst>
            </p:cNvPr>
            <p:cNvCxnSpPr>
              <a:cxnSpLocks/>
            </p:cNvCxnSpPr>
            <p:nvPr/>
          </p:nvCxnSpPr>
          <p:spPr>
            <a:xfrm>
              <a:off x="2867086" y="3604367"/>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6E039BA-1935-4228-80AC-14CD8C2B913D}"/>
                </a:ext>
              </a:extLst>
            </p:cNvPr>
            <p:cNvCxnSpPr>
              <a:cxnSpLocks/>
            </p:cNvCxnSpPr>
            <p:nvPr/>
          </p:nvCxnSpPr>
          <p:spPr>
            <a:xfrm>
              <a:off x="2867086" y="4690161"/>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6E61953-092C-40D9-B384-156C50EF6B06}"/>
                </a:ext>
              </a:extLst>
            </p:cNvPr>
            <p:cNvCxnSpPr>
              <a:cxnSpLocks/>
            </p:cNvCxnSpPr>
            <p:nvPr/>
          </p:nvCxnSpPr>
          <p:spPr>
            <a:xfrm>
              <a:off x="2867086" y="5775955"/>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FF1034-3ABB-4A30-8C3C-EE217675A646}"/>
                </a:ext>
              </a:extLst>
            </p:cNvPr>
            <p:cNvCxnSpPr>
              <a:cxnSpLocks/>
            </p:cNvCxnSpPr>
            <p:nvPr/>
          </p:nvCxnSpPr>
          <p:spPr>
            <a:xfrm>
              <a:off x="7036988" y="2518573"/>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B8F5C1D-FF37-45B4-B636-E7817E2C616A}"/>
                </a:ext>
              </a:extLst>
            </p:cNvPr>
            <p:cNvCxnSpPr>
              <a:cxnSpLocks/>
            </p:cNvCxnSpPr>
            <p:nvPr/>
          </p:nvCxnSpPr>
          <p:spPr>
            <a:xfrm>
              <a:off x="7036988" y="3604367"/>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8B41272-0C63-4482-B4BB-D512C0977DE8}"/>
                </a:ext>
              </a:extLst>
            </p:cNvPr>
            <p:cNvCxnSpPr>
              <a:cxnSpLocks/>
            </p:cNvCxnSpPr>
            <p:nvPr/>
          </p:nvCxnSpPr>
          <p:spPr>
            <a:xfrm>
              <a:off x="7036988" y="4690161"/>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FA42CDC-1918-4074-80CA-49DBE333A9EA}"/>
                </a:ext>
              </a:extLst>
            </p:cNvPr>
            <p:cNvCxnSpPr>
              <a:cxnSpLocks/>
            </p:cNvCxnSpPr>
            <p:nvPr/>
          </p:nvCxnSpPr>
          <p:spPr>
            <a:xfrm>
              <a:off x="7036988" y="5775955"/>
              <a:ext cx="1645920" cy="0"/>
            </a:xfrm>
            <a:prstGeom prst="line">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FEAC6C3-E06C-4BE5-B2D2-9EBBFE1536E1}"/>
                </a:ext>
              </a:extLst>
            </p:cNvPr>
            <p:cNvGrpSpPr/>
            <p:nvPr/>
          </p:nvGrpSpPr>
          <p:grpSpPr>
            <a:xfrm>
              <a:off x="2400998" y="2516707"/>
              <a:ext cx="466088" cy="3259248"/>
              <a:chOff x="2415668" y="2820790"/>
              <a:chExt cx="466088" cy="3259248"/>
            </a:xfrm>
          </p:grpSpPr>
          <p:cxnSp>
            <p:nvCxnSpPr>
              <p:cNvPr id="34" name="Straight Connector 33">
                <a:extLst>
                  <a:ext uri="{FF2B5EF4-FFF2-40B4-BE49-F238E27FC236}">
                    <a16:creationId xmlns:a16="http://schemas.microsoft.com/office/drawing/2014/main" id="{326236D7-B0F0-445E-A714-54CD421D54C9}"/>
                  </a:ext>
                </a:extLst>
              </p:cNvPr>
              <p:cNvCxnSpPr>
                <a:cxnSpLocks/>
              </p:cNvCxnSpPr>
              <p:nvPr/>
            </p:nvCxnSpPr>
            <p:spPr>
              <a:xfrm>
                <a:off x="2881756" y="2820790"/>
                <a:ext cx="0" cy="3259248"/>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31" name="PageRight_E761">
                <a:extLst>
                  <a:ext uri="{FF2B5EF4-FFF2-40B4-BE49-F238E27FC236}">
                    <a16:creationId xmlns:a16="http://schemas.microsoft.com/office/drawing/2014/main" id="{C42C697E-36D8-4AF7-AC64-8EE328A982FE}"/>
                  </a:ext>
                </a:extLst>
              </p:cNvPr>
              <p:cNvSpPr>
                <a:spLocks noChangeAspect="1" noEditPoints="1"/>
              </p:cNvSpPr>
              <p:nvPr/>
            </p:nvSpPr>
            <p:spPr bwMode="auto">
              <a:xfrm>
                <a:off x="241566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0" name="Group 9">
              <a:extLst>
                <a:ext uri="{FF2B5EF4-FFF2-40B4-BE49-F238E27FC236}">
                  <a16:creationId xmlns:a16="http://schemas.microsoft.com/office/drawing/2014/main" id="{769E6BB5-73FB-4B04-9EF8-E7A2882C81F9}"/>
                </a:ext>
              </a:extLst>
            </p:cNvPr>
            <p:cNvGrpSpPr/>
            <p:nvPr/>
          </p:nvGrpSpPr>
          <p:grpSpPr>
            <a:xfrm>
              <a:off x="8700423" y="2518573"/>
              <a:ext cx="479247" cy="3257382"/>
              <a:chOff x="8715093" y="2822656"/>
              <a:chExt cx="479247" cy="3257382"/>
            </a:xfrm>
          </p:grpSpPr>
          <p:cxnSp>
            <p:nvCxnSpPr>
              <p:cNvPr id="44" name="Straight Connector 43">
                <a:extLst>
                  <a:ext uri="{FF2B5EF4-FFF2-40B4-BE49-F238E27FC236}">
                    <a16:creationId xmlns:a16="http://schemas.microsoft.com/office/drawing/2014/main" id="{81BE9596-088B-4339-A7B4-1D9340006803}"/>
                  </a:ext>
                </a:extLst>
              </p:cNvPr>
              <p:cNvCxnSpPr>
                <a:cxnSpLocks/>
              </p:cNvCxnSpPr>
              <p:nvPr/>
            </p:nvCxnSpPr>
            <p:spPr>
              <a:xfrm>
                <a:off x="8715093" y="2822656"/>
                <a:ext cx="0" cy="3257382"/>
              </a:xfrm>
              <a:prstGeom prst="line">
                <a:avLst/>
              </a:prstGeom>
              <a:ln w="25400">
                <a:solidFill>
                  <a:schemeClr val="bg2">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40" name="PageRight_E761">
                <a:extLst>
                  <a:ext uri="{FF2B5EF4-FFF2-40B4-BE49-F238E27FC236}">
                    <a16:creationId xmlns:a16="http://schemas.microsoft.com/office/drawing/2014/main" id="{C8E3562D-EFF7-41D9-96EC-BB389E0C1133}"/>
                  </a:ext>
                </a:extLst>
              </p:cNvPr>
              <p:cNvSpPr>
                <a:spLocks noChangeAspect="1" noEditPoints="1"/>
              </p:cNvSpPr>
              <p:nvPr/>
            </p:nvSpPr>
            <p:spPr bwMode="auto">
              <a:xfrm>
                <a:off x="8828848" y="4268467"/>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25400" cap="sq">
                <a:solidFill>
                  <a:schemeClr val="bg2">
                    <a:lumMod val="5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9" name="Group 8">
              <a:extLst>
                <a:ext uri="{FF2B5EF4-FFF2-40B4-BE49-F238E27FC236}">
                  <a16:creationId xmlns:a16="http://schemas.microsoft.com/office/drawing/2014/main" id="{93D42518-451F-44A0-853D-2DA4CBBA84CE}"/>
                </a:ext>
              </a:extLst>
            </p:cNvPr>
            <p:cNvGrpSpPr/>
            <p:nvPr/>
          </p:nvGrpSpPr>
          <p:grpSpPr>
            <a:xfrm>
              <a:off x="4709483" y="2331121"/>
              <a:ext cx="407168" cy="3632286"/>
              <a:chOff x="4724153" y="2635204"/>
              <a:chExt cx="407168" cy="3632286"/>
            </a:xfrm>
          </p:grpSpPr>
          <p:sp>
            <p:nvSpPr>
              <p:cNvPr id="41" name="tool">
                <a:extLst>
                  <a:ext uri="{FF2B5EF4-FFF2-40B4-BE49-F238E27FC236}">
                    <a16:creationId xmlns:a16="http://schemas.microsoft.com/office/drawing/2014/main" id="{0849C8E2-4273-4FD6-9C5E-584F551F9105}"/>
                  </a:ext>
                </a:extLst>
              </p:cNvPr>
              <p:cNvSpPr>
                <a:spLocks noChangeAspect="1" noEditPoints="1"/>
              </p:cNvSpPr>
              <p:nvPr/>
            </p:nvSpPr>
            <p:spPr bwMode="auto">
              <a:xfrm>
                <a:off x="4794660" y="5892586"/>
                <a:ext cx="266154" cy="374904"/>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sq">
                <a:solidFill>
                  <a:srgbClr val="000000"/>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42" name="Freeform 96">
                <a:extLst>
                  <a:ext uri="{FF2B5EF4-FFF2-40B4-BE49-F238E27FC236}">
                    <a16:creationId xmlns:a16="http://schemas.microsoft.com/office/drawing/2014/main" id="{41F7DE9C-3612-475D-A2A9-EC72BD73B87F}"/>
                  </a:ext>
                </a:extLst>
              </p:cNvPr>
              <p:cNvSpPr>
                <a:spLocks noChangeAspect="1" noEditPoints="1"/>
              </p:cNvSpPr>
              <p:nvPr/>
            </p:nvSpPr>
            <p:spPr bwMode="auto">
              <a:xfrm>
                <a:off x="4724153" y="4806792"/>
                <a:ext cx="407168" cy="374904"/>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3" name="network_3">
                <a:extLst>
                  <a:ext uri="{FF2B5EF4-FFF2-40B4-BE49-F238E27FC236}">
                    <a16:creationId xmlns:a16="http://schemas.microsoft.com/office/drawing/2014/main" id="{9637B5EF-0B2C-4CE9-ABC6-0595A98458D5}"/>
                  </a:ext>
                </a:extLst>
              </p:cNvPr>
              <p:cNvSpPr>
                <a:spLocks noChangeAspect="1" noEditPoints="1"/>
              </p:cNvSpPr>
              <p:nvPr/>
            </p:nvSpPr>
            <p:spPr bwMode="auto">
              <a:xfrm>
                <a:off x="4747101" y="2635204"/>
                <a:ext cx="361273" cy="374904"/>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45" name="PageEdit_EFB8">
                <a:extLst>
                  <a:ext uri="{FF2B5EF4-FFF2-40B4-BE49-F238E27FC236}">
                    <a16:creationId xmlns:a16="http://schemas.microsoft.com/office/drawing/2014/main" id="{4B12881E-8837-4513-A905-3372ADFDD47B}"/>
                  </a:ext>
                </a:extLst>
              </p:cNvPr>
              <p:cNvSpPr>
                <a:spLocks noChangeAspect="1" noEditPoints="1"/>
              </p:cNvSpPr>
              <p:nvPr/>
            </p:nvSpPr>
            <p:spPr bwMode="auto">
              <a:xfrm>
                <a:off x="4751927" y="3720998"/>
                <a:ext cx="351620" cy="374904"/>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 name="Group 3">
              <a:extLst>
                <a:ext uri="{FF2B5EF4-FFF2-40B4-BE49-F238E27FC236}">
                  <a16:creationId xmlns:a16="http://schemas.microsoft.com/office/drawing/2014/main" id="{3D99324A-D39F-44D3-AB4E-880A409968B6}"/>
                </a:ext>
              </a:extLst>
            </p:cNvPr>
            <p:cNvGrpSpPr/>
            <p:nvPr/>
          </p:nvGrpSpPr>
          <p:grpSpPr>
            <a:xfrm>
              <a:off x="735162" y="4013693"/>
              <a:ext cx="277735" cy="267142"/>
              <a:chOff x="749832" y="4317776"/>
              <a:chExt cx="277735" cy="267142"/>
            </a:xfrm>
          </p:grpSpPr>
          <p:sp>
            <p:nvSpPr>
              <p:cNvPr id="23" name="magnify" title="Icon of a magnifying glass">
                <a:extLst>
                  <a:ext uri="{FF2B5EF4-FFF2-40B4-BE49-F238E27FC236}">
                    <a16:creationId xmlns:a16="http://schemas.microsoft.com/office/drawing/2014/main" id="{4AE14193-AAEC-4BB1-94D7-CA42634CC3F0}"/>
                  </a:ext>
                </a:extLst>
              </p:cNvPr>
              <p:cNvSpPr>
                <a:spLocks noChangeAspect="1" noEditPoints="1"/>
              </p:cNvSpPr>
              <p:nvPr/>
            </p:nvSpPr>
            <p:spPr bwMode="auto">
              <a:xfrm flipH="1">
                <a:off x="749832" y="4317776"/>
                <a:ext cx="277735" cy="26714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2917">
                        <a:srgbClr val="353535"/>
                      </a:gs>
                      <a:gs pos="30000">
                        <a:srgbClr val="002050"/>
                      </a:gs>
                    </a:gsLst>
                    <a:lin ang="5400000" scaled="0"/>
                  </a:gradFill>
                  <a:effectLst/>
                  <a:uLnTx/>
                  <a:uFillTx/>
                  <a:latin typeface="Segoe UI Semilight"/>
                  <a:ea typeface="+mn-ea"/>
                  <a:cs typeface="+mn-cs"/>
                </a:endParaRPr>
              </a:p>
            </p:txBody>
          </p:sp>
          <p:sp>
            <p:nvSpPr>
              <p:cNvPr id="3" name="Rectangle 2">
                <a:extLst>
                  <a:ext uri="{FF2B5EF4-FFF2-40B4-BE49-F238E27FC236}">
                    <a16:creationId xmlns:a16="http://schemas.microsoft.com/office/drawing/2014/main" id="{755296D5-4E8D-4FFD-A233-111D01A34F0C}"/>
                  </a:ext>
                </a:extLst>
              </p:cNvPr>
              <p:cNvSpPr/>
              <p:nvPr/>
            </p:nvSpPr>
            <p:spPr bwMode="auto">
              <a:xfrm>
                <a:off x="904218" y="4366496"/>
                <a:ext cx="69147" cy="839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39" name="TextBox 38">
            <a:extLst>
              <a:ext uri="{FF2B5EF4-FFF2-40B4-BE49-F238E27FC236}">
                <a16:creationId xmlns:a16="http://schemas.microsoft.com/office/drawing/2014/main" id="{E27316AE-1B7E-4B43-A8EA-52CB94EE0155}"/>
              </a:ext>
            </a:extLst>
          </p:cNvPr>
          <p:cNvSpPr txBox="1"/>
          <p:nvPr/>
        </p:nvSpPr>
        <p:spPr>
          <a:xfrm>
            <a:off x="3530009" y="6565747"/>
            <a:ext cx="8798329" cy="420115"/>
          </a:xfrm>
          <a:prstGeom prst="rect">
            <a:avLst/>
          </a:prstGeom>
          <a:noFill/>
        </p:spPr>
        <p:txBody>
          <a:bodyPr wrap="square" lIns="182880" tIns="146304" rIns="182880" bIns="146304" rtlCol="0">
            <a:spAutoFit/>
          </a:bodyPr>
          <a:lstStyle/>
          <a:p>
            <a:pPr algn="just">
              <a:lnSpc>
                <a:spcPct val="90000"/>
              </a:lnSpc>
              <a:spcAft>
                <a:spcPts val="600"/>
              </a:spcAft>
            </a:pPr>
            <a:r>
              <a:rPr lang="en-US" sz="900" dirty="0">
                <a:gradFill>
                  <a:gsLst>
                    <a:gs pos="2917">
                      <a:schemeClr val="tx1"/>
                    </a:gs>
                    <a:gs pos="30000">
                      <a:schemeClr val="tx1"/>
                    </a:gs>
                  </a:gsLst>
                  <a:lin ang="5400000" scaled="0"/>
                </a:gradFill>
              </a:rPr>
              <a:t>*These migration strategies are adopted from Gartner research. Gartner also calls out a 5</a:t>
            </a:r>
            <a:r>
              <a:rPr lang="en-US" sz="900" baseline="30000" dirty="0">
                <a:gradFill>
                  <a:gsLst>
                    <a:gs pos="2917">
                      <a:schemeClr val="tx1"/>
                    </a:gs>
                    <a:gs pos="30000">
                      <a:schemeClr val="tx1"/>
                    </a:gs>
                  </a:gsLst>
                  <a:lin ang="5400000" scaled="0"/>
                </a:gradFill>
              </a:rPr>
              <a:t>th</a:t>
            </a:r>
            <a:r>
              <a:rPr lang="en-US" sz="900" dirty="0">
                <a:gradFill>
                  <a:gsLst>
                    <a:gs pos="2917">
                      <a:schemeClr val="tx1"/>
                    </a:gs>
                    <a:gs pos="30000">
                      <a:schemeClr val="tx1"/>
                    </a:gs>
                  </a:gsLst>
                  <a:lin ang="5400000" scaled="0"/>
                </a:gradFill>
              </a:rPr>
              <a:t> strategy called “Replace” which is about SaaS.  We won’t focus on that here..  </a:t>
            </a:r>
          </a:p>
        </p:txBody>
      </p:sp>
      <p:sp>
        <p:nvSpPr>
          <p:cNvPr id="46" name="Rectangle 45">
            <a:extLst>
              <a:ext uri="{FF2B5EF4-FFF2-40B4-BE49-F238E27FC236}">
                <a16:creationId xmlns:a16="http://schemas.microsoft.com/office/drawing/2014/main" id="{59798987-13CE-4872-8602-F564F9FA3C9A}"/>
              </a:ext>
            </a:extLst>
          </p:cNvPr>
          <p:cNvSpPr/>
          <p:nvPr/>
        </p:nvSpPr>
        <p:spPr bwMode="auto">
          <a:xfrm>
            <a:off x="0" y="6176696"/>
            <a:ext cx="12192000" cy="4622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Foundational investments: </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Technical |  Process |  People</a:t>
            </a:r>
          </a:p>
        </p:txBody>
      </p:sp>
      <p:sp>
        <p:nvSpPr>
          <p:cNvPr id="47" name="Rectangle 46">
            <a:extLst>
              <a:ext uri="{FF2B5EF4-FFF2-40B4-BE49-F238E27FC236}">
                <a16:creationId xmlns:a16="http://schemas.microsoft.com/office/drawing/2014/main" id="{BD9382E6-10B1-4A44-8F4E-767D779951FC}"/>
              </a:ext>
            </a:extLst>
          </p:cNvPr>
          <p:cNvSpPr/>
          <p:nvPr/>
        </p:nvSpPr>
        <p:spPr bwMode="auto">
          <a:xfrm>
            <a:off x="0" y="1021958"/>
            <a:ext cx="12192000" cy="4945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Top-down buy in: </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Business case  |  Executive sponsorship  |  Business and IT alignment </a:t>
            </a:r>
          </a:p>
        </p:txBody>
      </p:sp>
    </p:spTree>
    <p:extLst>
      <p:ext uri="{BB962C8B-B14F-4D97-AF65-F5344CB8AC3E}">
        <p14:creationId xmlns:p14="http://schemas.microsoft.com/office/powerpoint/2010/main" val="1875613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5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400"/>
                                        <p:tgtEl>
                                          <p:spTgt spid="47"/>
                                        </p:tgtEl>
                                      </p:cBhvr>
                                    </p:animEffect>
                                  </p:childTnLst>
                                </p:cTn>
                              </p:par>
                              <p:par>
                                <p:cTn id="8" presetID="64" presetClass="path" presetSubtype="0" decel="100000" fill="hold" grpId="1" nodeType="withEffect">
                                  <p:stCondLst>
                                    <p:cond delay="950"/>
                                  </p:stCondLst>
                                  <p:childTnLst>
                                    <p:animMotion origin="layout" path="M 0 -3.7037E-6 L 0 -0.10324 " pathEditMode="relative" rAng="0" ptsTypes="AA">
                                      <p:cBhvr>
                                        <p:cTn id="9" dur="700" spd="-100000" fill="hold"/>
                                        <p:tgtEl>
                                          <p:spTgt spid="47"/>
                                        </p:tgtEl>
                                        <p:attrNameLst>
                                          <p:attrName>ppt_x</p:attrName>
                                          <p:attrName>ppt_y</p:attrName>
                                        </p:attrNameLst>
                                      </p:cBhvr>
                                      <p:rCtr x="0" y="-5162"/>
                                    </p:animMotion>
                                  </p:childTnLst>
                                </p:cTn>
                              </p:par>
                              <p:par>
                                <p:cTn id="10" presetID="10" presetClass="entr" presetSubtype="0" fill="hold" grpId="0" nodeType="withEffect">
                                  <p:stCondLst>
                                    <p:cond delay="125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400"/>
                                        <p:tgtEl>
                                          <p:spTgt spid="46"/>
                                        </p:tgtEl>
                                      </p:cBhvr>
                                    </p:animEffect>
                                  </p:childTnLst>
                                </p:cTn>
                              </p:par>
                              <p:par>
                                <p:cTn id="13" presetID="42" presetClass="path" presetSubtype="0" decel="100000" fill="hold" grpId="1" nodeType="withEffect">
                                  <p:stCondLst>
                                    <p:cond delay="950"/>
                                  </p:stCondLst>
                                  <p:childTnLst>
                                    <p:animMotion origin="layout" path="M 0 7.40741E-7 L 0 0.0963 " pathEditMode="relative" rAng="0" ptsTypes="AA">
                                      <p:cBhvr>
                                        <p:cTn id="14" dur="700" spd="-100000" fill="hold"/>
                                        <p:tgtEl>
                                          <p:spTgt spid="46"/>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7" grpId="0" animBg="1"/>
      <p:bldP spid="4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9" name="Arrow: Pentagon 168">
            <a:extLst>
              <a:ext uri="{FF2B5EF4-FFF2-40B4-BE49-F238E27FC236}">
                <a16:creationId xmlns:a16="http://schemas.microsoft.com/office/drawing/2014/main" id="{5EE33371-73A7-44B6-93F1-FE74BA25F524}"/>
              </a:ext>
            </a:extLst>
          </p:cNvPr>
          <p:cNvSpPr/>
          <p:nvPr/>
        </p:nvSpPr>
        <p:spPr bwMode="auto">
          <a:xfrm>
            <a:off x="0" y="2833931"/>
            <a:ext cx="12192000" cy="44305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0F9DA5EE-093F-4247-AEF6-53D1C5CE0F16}"/>
              </a:ext>
            </a:extLst>
          </p:cNvPr>
          <p:cNvPicPr>
            <a:picLocks noChangeAspect="1"/>
          </p:cNvPicPr>
          <p:nvPr/>
        </p:nvPicPr>
        <p:blipFill rotWithShape="1">
          <a:blip r:embed="rId3">
            <a:extLst>
              <a:ext uri="{28A0092B-C50C-407E-A947-70E740481C1C}">
                <a14:useLocalDpi xmlns:a14="http://schemas.microsoft.com/office/drawing/2010/main" val="0"/>
              </a:ext>
            </a:extLst>
          </a:blip>
          <a:srcRect l="38471" t="50685" b="28449"/>
          <a:stretch/>
        </p:blipFill>
        <p:spPr>
          <a:xfrm>
            <a:off x="0" y="13847"/>
            <a:ext cx="12192000" cy="2566129"/>
          </a:xfrm>
          <a:prstGeom prst="rect">
            <a:avLst/>
          </a:prstGeom>
        </p:spPr>
      </p:pic>
      <p:sp>
        <p:nvSpPr>
          <p:cNvPr id="2" name="Rectangle 1"/>
          <p:cNvSpPr/>
          <p:nvPr/>
        </p:nvSpPr>
        <p:spPr bwMode="auto">
          <a:xfrm>
            <a:off x="0" y="13508"/>
            <a:ext cx="12193563" cy="2208547"/>
          </a:xfrm>
          <a:prstGeom prst="rect">
            <a:avLst/>
          </a:prstGeom>
          <a:gradFill>
            <a:gsLst>
              <a:gs pos="0">
                <a:schemeClr val="tx1"/>
              </a:gs>
              <a:gs pos="100000">
                <a:schemeClr val="tx1">
                  <a:alpha val="0"/>
                </a:schemeClr>
              </a:gs>
            </a:gsLst>
            <a:lin ang="5400000" scaled="1"/>
          </a:gra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sz="4000" dirty="0"/>
              <a:t>Journey to the Cloud</a:t>
            </a:r>
          </a:p>
        </p:txBody>
      </p:sp>
      <p:sp>
        <p:nvSpPr>
          <p:cNvPr id="113" name="TextBox 112">
            <a:extLst>
              <a:ext uri="{FF2B5EF4-FFF2-40B4-BE49-F238E27FC236}">
                <a16:creationId xmlns:a16="http://schemas.microsoft.com/office/drawing/2014/main" id="{A5D1BAEF-0B74-4F84-B772-CECD4CAA1180}"/>
              </a:ext>
            </a:extLst>
          </p:cNvPr>
          <p:cNvSpPr txBox="1"/>
          <p:nvPr/>
        </p:nvSpPr>
        <p:spPr>
          <a:xfrm>
            <a:off x="5516571" y="4906878"/>
            <a:ext cx="1503201" cy="982072"/>
          </a:xfrm>
          <a:prstGeom prst="rect">
            <a:avLst/>
          </a:prstGeom>
          <a:noFill/>
          <a:ln>
            <a:noFill/>
          </a:ln>
        </p:spPr>
        <p:txBody>
          <a:bodyPr wrap="square" lIns="179234" tIns="143387" rIns="179234" bIns="143387"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Semilight"/>
                <a:ea typeface="+mn-ea"/>
                <a:cs typeface="+mn-cs"/>
              </a:rPr>
              <a:t>Containers</a:t>
            </a:r>
          </a:p>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a:ln>
                  <a:noFill/>
                </a:ln>
                <a:solidFill>
                  <a:schemeClr val="bg1"/>
                </a:solidFill>
                <a:effectLst/>
                <a:uLnTx/>
                <a:uFillTx/>
                <a:latin typeface="Segoe UI Semilight"/>
                <a:ea typeface="+mn-ea"/>
                <a:cs typeface="+mn-cs"/>
              </a:rPr>
              <a:t>Managed Container Platform</a:t>
            </a:r>
          </a:p>
        </p:txBody>
      </p:sp>
      <p:sp>
        <p:nvSpPr>
          <p:cNvPr id="114" name="TextBox 113">
            <a:extLst>
              <a:ext uri="{FF2B5EF4-FFF2-40B4-BE49-F238E27FC236}">
                <a16:creationId xmlns:a16="http://schemas.microsoft.com/office/drawing/2014/main" id="{4AC06128-F213-4A75-A50E-EFEDAF12A2E5}"/>
              </a:ext>
            </a:extLst>
          </p:cNvPr>
          <p:cNvSpPr txBox="1"/>
          <p:nvPr/>
        </p:nvSpPr>
        <p:spPr>
          <a:xfrm>
            <a:off x="18567" y="4906878"/>
            <a:ext cx="2311354" cy="812795"/>
          </a:xfrm>
          <a:prstGeom prst="rect">
            <a:avLst/>
          </a:prstGeom>
          <a:noFill/>
          <a:ln>
            <a:noFill/>
          </a:ln>
        </p:spPr>
        <p:txBody>
          <a:bodyPr wrap="square" lIns="179234" tIns="143387" rIns="179234" bIns="143387"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light"/>
                <a:ea typeface="+mn-ea"/>
                <a:cs typeface="+mn-cs"/>
              </a:rPr>
              <a:t>On-Premises</a:t>
            </a:r>
          </a:p>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dirty="0">
                <a:ln>
                  <a:noFill/>
                </a:ln>
                <a:solidFill>
                  <a:schemeClr val="bg1"/>
                </a:solidFill>
                <a:effectLst/>
                <a:uLnTx/>
                <a:uFillTx/>
                <a:latin typeface="Segoe UI Semilight"/>
                <a:ea typeface="+mn-ea"/>
                <a:cs typeface="+mn-cs"/>
              </a:rPr>
              <a:t>Infrastructure Platform</a:t>
            </a:r>
          </a:p>
        </p:txBody>
      </p:sp>
      <p:grpSp>
        <p:nvGrpSpPr>
          <p:cNvPr id="115" name="Group 114">
            <a:extLst>
              <a:ext uri="{FF2B5EF4-FFF2-40B4-BE49-F238E27FC236}">
                <a16:creationId xmlns:a16="http://schemas.microsoft.com/office/drawing/2014/main" id="{B89E0808-7101-4EF9-B405-83B279E2F7DB}"/>
              </a:ext>
            </a:extLst>
          </p:cNvPr>
          <p:cNvGrpSpPr/>
          <p:nvPr/>
        </p:nvGrpSpPr>
        <p:grpSpPr>
          <a:xfrm>
            <a:off x="900665" y="3972410"/>
            <a:ext cx="556487" cy="768586"/>
            <a:chOff x="2084593" y="2157479"/>
            <a:chExt cx="958326" cy="1022668"/>
          </a:xfrm>
        </p:grpSpPr>
        <p:grpSp>
          <p:nvGrpSpPr>
            <p:cNvPr id="116" name="Group 4">
              <a:extLst>
                <a:ext uri="{FF2B5EF4-FFF2-40B4-BE49-F238E27FC236}">
                  <a16:creationId xmlns:a16="http://schemas.microsoft.com/office/drawing/2014/main" id="{A0F1A7EB-1344-4BBE-B6B2-71BB505CAFC5}"/>
                </a:ext>
              </a:extLst>
            </p:cNvPr>
            <p:cNvGrpSpPr>
              <a:grpSpLocks noChangeAspect="1"/>
            </p:cNvGrpSpPr>
            <p:nvPr/>
          </p:nvGrpSpPr>
          <p:grpSpPr bwMode="auto">
            <a:xfrm>
              <a:off x="2084593" y="2157479"/>
              <a:ext cx="475727" cy="1022668"/>
              <a:chOff x="7" y="12"/>
              <a:chExt cx="167" cy="359"/>
            </a:xfrm>
          </p:grpSpPr>
          <p:sp>
            <p:nvSpPr>
              <p:cNvPr id="124" name="Rectangle 5">
                <a:extLst>
                  <a:ext uri="{FF2B5EF4-FFF2-40B4-BE49-F238E27FC236}">
                    <a16:creationId xmlns:a16="http://schemas.microsoft.com/office/drawing/2014/main" id="{B325CE85-31D6-4A00-8AF7-6869EB6563E4}"/>
                  </a:ext>
                </a:extLst>
              </p:cNvPr>
              <p:cNvSpPr>
                <a:spLocks noChangeArrowheads="1"/>
              </p:cNvSpPr>
              <p:nvPr/>
            </p:nvSpPr>
            <p:spPr bwMode="auto">
              <a:xfrm>
                <a:off x="7" y="45"/>
                <a:ext cx="167" cy="326"/>
              </a:xfrm>
              <a:prstGeom prst="rect">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25" name="Freeform 6">
                <a:extLst>
                  <a:ext uri="{FF2B5EF4-FFF2-40B4-BE49-F238E27FC236}">
                    <a16:creationId xmlns:a16="http://schemas.microsoft.com/office/drawing/2014/main" id="{B5C6F144-DFCE-4DBB-879F-C6ACB4DBE4E9}"/>
                  </a:ext>
                </a:extLst>
              </p:cNvPr>
              <p:cNvSpPr>
                <a:spLocks/>
              </p:cNvSpPr>
              <p:nvPr/>
            </p:nvSpPr>
            <p:spPr bwMode="auto">
              <a:xfrm>
                <a:off x="69" y="312"/>
                <a:ext cx="43" cy="59"/>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26" name="Rectangle 7">
                <a:extLst>
                  <a:ext uri="{FF2B5EF4-FFF2-40B4-BE49-F238E27FC236}">
                    <a16:creationId xmlns:a16="http://schemas.microsoft.com/office/drawing/2014/main" id="{CAA19FCA-5EF3-4F4D-95E8-0102F992C525}"/>
                  </a:ext>
                </a:extLst>
              </p:cNvPr>
              <p:cNvSpPr>
                <a:spLocks noChangeArrowheads="1"/>
              </p:cNvSpPr>
              <p:nvPr/>
            </p:nvSpPr>
            <p:spPr bwMode="auto">
              <a:xfrm>
                <a:off x="42" y="232"/>
                <a:ext cx="25" cy="25"/>
              </a:xfrm>
              <a:prstGeom prst="rect">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27" name="Rectangle 8">
                <a:extLst>
                  <a:ext uri="{FF2B5EF4-FFF2-40B4-BE49-F238E27FC236}">
                    <a16:creationId xmlns:a16="http://schemas.microsoft.com/office/drawing/2014/main" id="{8BF57797-FB97-4A5B-9B9E-75B7A06178AA}"/>
                  </a:ext>
                </a:extLst>
              </p:cNvPr>
              <p:cNvSpPr>
                <a:spLocks noChangeArrowheads="1"/>
              </p:cNvSpPr>
              <p:nvPr/>
            </p:nvSpPr>
            <p:spPr bwMode="auto">
              <a:xfrm>
                <a:off x="114" y="232"/>
                <a:ext cx="26" cy="25"/>
              </a:xfrm>
              <a:prstGeom prst="rect">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28" name="Rectangle 9">
                <a:extLst>
                  <a:ext uri="{FF2B5EF4-FFF2-40B4-BE49-F238E27FC236}">
                    <a16:creationId xmlns:a16="http://schemas.microsoft.com/office/drawing/2014/main" id="{39897971-3F71-4EE3-AFE4-FFF599277DFC}"/>
                  </a:ext>
                </a:extLst>
              </p:cNvPr>
              <p:cNvSpPr>
                <a:spLocks noChangeArrowheads="1"/>
              </p:cNvSpPr>
              <p:nvPr/>
            </p:nvSpPr>
            <p:spPr bwMode="auto">
              <a:xfrm>
                <a:off x="42" y="164"/>
                <a:ext cx="25" cy="25"/>
              </a:xfrm>
              <a:prstGeom prst="rect">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29" name="Rectangle 10">
                <a:extLst>
                  <a:ext uri="{FF2B5EF4-FFF2-40B4-BE49-F238E27FC236}">
                    <a16:creationId xmlns:a16="http://schemas.microsoft.com/office/drawing/2014/main" id="{0777BF39-5C5D-454B-80E5-21378857C953}"/>
                  </a:ext>
                </a:extLst>
              </p:cNvPr>
              <p:cNvSpPr>
                <a:spLocks noChangeArrowheads="1"/>
              </p:cNvSpPr>
              <p:nvPr/>
            </p:nvSpPr>
            <p:spPr bwMode="auto">
              <a:xfrm>
                <a:off x="114" y="164"/>
                <a:ext cx="26" cy="25"/>
              </a:xfrm>
              <a:prstGeom prst="rect">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30" name="Rectangle 11">
                <a:extLst>
                  <a:ext uri="{FF2B5EF4-FFF2-40B4-BE49-F238E27FC236}">
                    <a16:creationId xmlns:a16="http://schemas.microsoft.com/office/drawing/2014/main" id="{A3626142-7B46-4883-88B1-74563EB989A6}"/>
                  </a:ext>
                </a:extLst>
              </p:cNvPr>
              <p:cNvSpPr>
                <a:spLocks noChangeArrowheads="1"/>
              </p:cNvSpPr>
              <p:nvPr/>
            </p:nvSpPr>
            <p:spPr bwMode="auto">
              <a:xfrm>
                <a:off x="42" y="98"/>
                <a:ext cx="25" cy="24"/>
              </a:xfrm>
              <a:prstGeom prst="rect">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31" name="Rectangle 12">
                <a:extLst>
                  <a:ext uri="{FF2B5EF4-FFF2-40B4-BE49-F238E27FC236}">
                    <a16:creationId xmlns:a16="http://schemas.microsoft.com/office/drawing/2014/main" id="{1E2E6962-BC7A-4933-88EB-EB2FEBAE8809}"/>
                  </a:ext>
                </a:extLst>
              </p:cNvPr>
              <p:cNvSpPr>
                <a:spLocks noChangeArrowheads="1"/>
              </p:cNvSpPr>
              <p:nvPr/>
            </p:nvSpPr>
            <p:spPr bwMode="auto">
              <a:xfrm>
                <a:off x="114" y="98"/>
                <a:ext cx="26" cy="24"/>
              </a:xfrm>
              <a:prstGeom prst="rect">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32" name="Rectangle 13">
                <a:extLst>
                  <a:ext uri="{FF2B5EF4-FFF2-40B4-BE49-F238E27FC236}">
                    <a16:creationId xmlns:a16="http://schemas.microsoft.com/office/drawing/2014/main" id="{40A878C7-E043-4B36-AAD9-A407D9A3BC31}"/>
                  </a:ext>
                </a:extLst>
              </p:cNvPr>
              <p:cNvSpPr>
                <a:spLocks noChangeArrowheads="1"/>
              </p:cNvSpPr>
              <p:nvPr/>
            </p:nvSpPr>
            <p:spPr bwMode="auto">
              <a:xfrm>
                <a:off x="31" y="12"/>
                <a:ext cx="47" cy="33"/>
              </a:xfrm>
              <a:prstGeom prst="rect">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grpSp>
        <p:grpSp>
          <p:nvGrpSpPr>
            <p:cNvPr id="117" name="Group 116">
              <a:extLst>
                <a:ext uri="{FF2B5EF4-FFF2-40B4-BE49-F238E27FC236}">
                  <a16:creationId xmlns:a16="http://schemas.microsoft.com/office/drawing/2014/main" id="{12FF99AF-8F73-491B-9D8E-A16BFDC02A61}"/>
                </a:ext>
              </a:extLst>
            </p:cNvPr>
            <p:cNvGrpSpPr/>
            <p:nvPr/>
          </p:nvGrpSpPr>
          <p:grpSpPr>
            <a:xfrm>
              <a:off x="2561534" y="2758439"/>
              <a:ext cx="475727" cy="421466"/>
              <a:chOff x="2779974" y="2727959"/>
              <a:chExt cx="475727" cy="421466"/>
            </a:xfrm>
          </p:grpSpPr>
          <p:sp>
            <p:nvSpPr>
              <p:cNvPr id="119" name="Rectangle 5">
                <a:extLst>
                  <a:ext uri="{FF2B5EF4-FFF2-40B4-BE49-F238E27FC236}">
                    <a16:creationId xmlns:a16="http://schemas.microsoft.com/office/drawing/2014/main" id="{48E60180-E4C1-4E6F-BCFC-587D0A476DA3}"/>
                  </a:ext>
                </a:extLst>
              </p:cNvPr>
              <p:cNvSpPr>
                <a:spLocks noChangeArrowheads="1"/>
              </p:cNvSpPr>
              <p:nvPr/>
            </p:nvSpPr>
            <p:spPr bwMode="auto">
              <a:xfrm>
                <a:off x="2779974" y="2727959"/>
                <a:ext cx="475727" cy="421465"/>
              </a:xfrm>
              <a:prstGeom prst="rect">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20" name="Freeform 6">
                <a:extLst>
                  <a:ext uri="{FF2B5EF4-FFF2-40B4-BE49-F238E27FC236}">
                    <a16:creationId xmlns:a16="http://schemas.microsoft.com/office/drawing/2014/main" id="{B3EC9FCD-B14C-40A3-9BF1-5C64BE477A15}"/>
                  </a:ext>
                </a:extLst>
              </p:cNvPr>
              <p:cNvSpPr>
                <a:spLocks/>
              </p:cNvSpPr>
              <p:nvPr/>
            </p:nvSpPr>
            <p:spPr bwMode="auto">
              <a:xfrm>
                <a:off x="3058191" y="2981354"/>
                <a:ext cx="122493" cy="168071"/>
              </a:xfrm>
              <a:custGeom>
                <a:avLst/>
                <a:gdLst>
                  <a:gd name="T0" fmla="*/ 20 w 20"/>
                  <a:gd name="T1" fmla="*/ 28 h 28"/>
                  <a:gd name="T2" fmla="*/ 20 w 20"/>
                  <a:gd name="T3" fmla="*/ 10 h 28"/>
                  <a:gd name="T4" fmla="*/ 10 w 20"/>
                  <a:gd name="T5" fmla="*/ 0 h 28"/>
                  <a:gd name="T6" fmla="*/ 0 w 20"/>
                  <a:gd name="T7" fmla="*/ 10 h 28"/>
                  <a:gd name="T8" fmla="*/ 0 w 20"/>
                  <a:gd name="T9" fmla="*/ 28 h 28"/>
                </a:gdLst>
                <a:ahLst/>
                <a:cxnLst>
                  <a:cxn ang="0">
                    <a:pos x="T0" y="T1"/>
                  </a:cxn>
                  <a:cxn ang="0">
                    <a:pos x="T2" y="T3"/>
                  </a:cxn>
                  <a:cxn ang="0">
                    <a:pos x="T4" y="T5"/>
                  </a:cxn>
                  <a:cxn ang="0">
                    <a:pos x="T6" y="T7"/>
                  </a:cxn>
                  <a:cxn ang="0">
                    <a:pos x="T8" y="T9"/>
                  </a:cxn>
                </a:cxnLst>
                <a:rect l="0" t="0" r="r" b="b"/>
                <a:pathLst>
                  <a:path w="20" h="28">
                    <a:moveTo>
                      <a:pt x="20" y="28"/>
                    </a:moveTo>
                    <a:cubicBezTo>
                      <a:pt x="20" y="10"/>
                      <a:pt x="20" y="10"/>
                      <a:pt x="20" y="10"/>
                    </a:cubicBezTo>
                    <a:cubicBezTo>
                      <a:pt x="20" y="5"/>
                      <a:pt x="15" y="0"/>
                      <a:pt x="10" y="0"/>
                    </a:cubicBezTo>
                    <a:cubicBezTo>
                      <a:pt x="5" y="0"/>
                      <a:pt x="0" y="5"/>
                      <a:pt x="0" y="10"/>
                    </a:cubicBezTo>
                    <a:cubicBezTo>
                      <a:pt x="0" y="28"/>
                      <a:pt x="0" y="28"/>
                      <a:pt x="0" y="28"/>
                    </a:cubicBezTo>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21" name="Rectangle 7">
                <a:extLst>
                  <a:ext uri="{FF2B5EF4-FFF2-40B4-BE49-F238E27FC236}">
                    <a16:creationId xmlns:a16="http://schemas.microsoft.com/office/drawing/2014/main" id="{BA59706E-D791-43B3-B23C-BC18922722CD}"/>
                  </a:ext>
                </a:extLst>
              </p:cNvPr>
              <p:cNvSpPr>
                <a:spLocks noChangeArrowheads="1"/>
              </p:cNvSpPr>
              <p:nvPr/>
            </p:nvSpPr>
            <p:spPr bwMode="auto">
              <a:xfrm>
                <a:off x="2879677" y="2829662"/>
                <a:ext cx="71217" cy="71216"/>
              </a:xfrm>
              <a:prstGeom prst="rect">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22" name="Rectangle 8">
                <a:extLst>
                  <a:ext uri="{FF2B5EF4-FFF2-40B4-BE49-F238E27FC236}">
                    <a16:creationId xmlns:a16="http://schemas.microsoft.com/office/drawing/2014/main" id="{45E88E69-710F-4FB1-90EE-5CDEC616D320}"/>
                  </a:ext>
                </a:extLst>
              </p:cNvPr>
              <p:cNvSpPr>
                <a:spLocks noChangeArrowheads="1"/>
              </p:cNvSpPr>
              <p:nvPr/>
            </p:nvSpPr>
            <p:spPr bwMode="auto">
              <a:xfrm>
                <a:off x="3084781" y="2829662"/>
                <a:ext cx="74065" cy="71216"/>
              </a:xfrm>
              <a:prstGeom prst="rect">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23" name="Rectangle 9">
                <a:extLst>
                  <a:ext uri="{FF2B5EF4-FFF2-40B4-BE49-F238E27FC236}">
                    <a16:creationId xmlns:a16="http://schemas.microsoft.com/office/drawing/2014/main" id="{BB4725A7-B258-44A6-B23D-362E81D477FA}"/>
                  </a:ext>
                </a:extLst>
              </p:cNvPr>
              <p:cNvSpPr>
                <a:spLocks noChangeArrowheads="1"/>
              </p:cNvSpPr>
              <p:nvPr/>
            </p:nvSpPr>
            <p:spPr bwMode="auto">
              <a:xfrm>
                <a:off x="2879677" y="3004253"/>
                <a:ext cx="71217" cy="71216"/>
              </a:xfrm>
              <a:prstGeom prst="rect">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grpSp>
        <p:sp>
          <p:nvSpPr>
            <p:cNvPr id="118" name="Isosceles Triangle 117">
              <a:extLst>
                <a:ext uri="{FF2B5EF4-FFF2-40B4-BE49-F238E27FC236}">
                  <a16:creationId xmlns:a16="http://schemas.microsoft.com/office/drawing/2014/main" id="{0647DC3C-61CA-4885-A9C4-D8A6C1CDC6DC}"/>
                </a:ext>
              </a:extLst>
            </p:cNvPr>
            <p:cNvSpPr/>
            <p:nvPr/>
          </p:nvSpPr>
          <p:spPr bwMode="auto">
            <a:xfrm>
              <a:off x="2560320" y="2537142"/>
              <a:ext cx="482599" cy="221297"/>
            </a:xfrm>
            <a:prstGeom prst="triangle">
              <a:avLst>
                <a:gd name="adj" fmla="val 0"/>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chemeClr val="bg1"/>
                </a:solidFill>
                <a:effectLst/>
                <a:uLnTx/>
                <a:uFillTx/>
                <a:latin typeface="Segoe UI Semilight"/>
                <a:ea typeface="+mn-ea"/>
                <a:cs typeface="+mn-cs"/>
              </a:endParaRPr>
            </a:p>
          </p:txBody>
        </p:sp>
      </p:grpSp>
      <p:grpSp>
        <p:nvGrpSpPr>
          <p:cNvPr id="133" name="Group 16">
            <a:extLst>
              <a:ext uri="{FF2B5EF4-FFF2-40B4-BE49-F238E27FC236}">
                <a16:creationId xmlns:a16="http://schemas.microsoft.com/office/drawing/2014/main" id="{98B095B3-F138-4572-A0AB-E227789333A8}"/>
              </a:ext>
            </a:extLst>
          </p:cNvPr>
          <p:cNvGrpSpPr>
            <a:grpSpLocks noChangeAspect="1"/>
          </p:cNvGrpSpPr>
          <p:nvPr/>
        </p:nvGrpSpPr>
        <p:grpSpPr bwMode="auto">
          <a:xfrm>
            <a:off x="8456644" y="4101378"/>
            <a:ext cx="578986" cy="669714"/>
            <a:chOff x="13" y="7"/>
            <a:chExt cx="351" cy="406"/>
          </a:xfrm>
        </p:grpSpPr>
        <p:sp>
          <p:nvSpPr>
            <p:cNvPr id="134" name="Freeform 17">
              <a:extLst>
                <a:ext uri="{FF2B5EF4-FFF2-40B4-BE49-F238E27FC236}">
                  <a16:creationId xmlns:a16="http://schemas.microsoft.com/office/drawing/2014/main" id="{58690BE7-434D-42F8-9F3C-B1877F6E743D}"/>
                </a:ext>
              </a:extLst>
            </p:cNvPr>
            <p:cNvSpPr>
              <a:spLocks/>
            </p:cNvSpPr>
            <p:nvPr/>
          </p:nvSpPr>
          <p:spPr bwMode="auto">
            <a:xfrm>
              <a:off x="212"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35" name="Freeform 18">
              <a:extLst>
                <a:ext uri="{FF2B5EF4-FFF2-40B4-BE49-F238E27FC236}">
                  <a16:creationId xmlns:a16="http://schemas.microsoft.com/office/drawing/2014/main" id="{AF2AC350-C680-4F51-BED1-FCA13EDA009E}"/>
                </a:ext>
              </a:extLst>
            </p:cNvPr>
            <p:cNvSpPr>
              <a:spLocks/>
            </p:cNvSpPr>
            <p:nvPr/>
          </p:nvSpPr>
          <p:spPr bwMode="auto">
            <a:xfrm>
              <a:off x="212"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36" name="Line 19">
              <a:extLst>
                <a:ext uri="{FF2B5EF4-FFF2-40B4-BE49-F238E27FC236}">
                  <a16:creationId xmlns:a16="http://schemas.microsoft.com/office/drawing/2014/main" id="{62D1757E-2782-428A-88F4-A2219707B56A}"/>
                </a:ext>
              </a:extLst>
            </p:cNvPr>
            <p:cNvSpPr>
              <a:spLocks noChangeShapeType="1"/>
            </p:cNvSpPr>
            <p:nvPr/>
          </p:nvSpPr>
          <p:spPr bwMode="auto">
            <a:xfrm>
              <a:off x="288" y="282"/>
              <a:ext cx="0" cy="93"/>
            </a:xfrm>
            <a:prstGeom prst="lin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37" name="Freeform 20">
              <a:extLst>
                <a:ext uri="{FF2B5EF4-FFF2-40B4-BE49-F238E27FC236}">
                  <a16:creationId xmlns:a16="http://schemas.microsoft.com/office/drawing/2014/main" id="{DB08CA0E-76D2-4678-B174-A3BD68BC2D5B}"/>
                </a:ext>
              </a:extLst>
            </p:cNvPr>
            <p:cNvSpPr>
              <a:spLocks/>
            </p:cNvSpPr>
            <p:nvPr/>
          </p:nvSpPr>
          <p:spPr bwMode="auto">
            <a:xfrm>
              <a:off x="13" y="199"/>
              <a:ext cx="152" cy="176"/>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38" name="Freeform 21">
              <a:extLst>
                <a:ext uri="{FF2B5EF4-FFF2-40B4-BE49-F238E27FC236}">
                  <a16:creationId xmlns:a16="http://schemas.microsoft.com/office/drawing/2014/main" id="{B09C6FA8-1579-45A8-82C7-22CD156A4A97}"/>
                </a:ext>
              </a:extLst>
            </p:cNvPr>
            <p:cNvSpPr>
              <a:spLocks/>
            </p:cNvSpPr>
            <p:nvPr/>
          </p:nvSpPr>
          <p:spPr bwMode="auto">
            <a:xfrm>
              <a:off x="13" y="244"/>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39" name="Line 22">
              <a:extLst>
                <a:ext uri="{FF2B5EF4-FFF2-40B4-BE49-F238E27FC236}">
                  <a16:creationId xmlns:a16="http://schemas.microsoft.com/office/drawing/2014/main" id="{1747701B-C3C7-4585-81F6-AE11856E13CE}"/>
                </a:ext>
              </a:extLst>
            </p:cNvPr>
            <p:cNvSpPr>
              <a:spLocks noChangeShapeType="1"/>
            </p:cNvSpPr>
            <p:nvPr/>
          </p:nvSpPr>
          <p:spPr bwMode="auto">
            <a:xfrm>
              <a:off x="89" y="282"/>
              <a:ext cx="0" cy="93"/>
            </a:xfrm>
            <a:prstGeom prst="lin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40" name="Freeform 23">
              <a:extLst>
                <a:ext uri="{FF2B5EF4-FFF2-40B4-BE49-F238E27FC236}">
                  <a16:creationId xmlns:a16="http://schemas.microsoft.com/office/drawing/2014/main" id="{C55807A8-24EC-4FF3-9BC1-852B072D7A71}"/>
                </a:ext>
              </a:extLst>
            </p:cNvPr>
            <p:cNvSpPr>
              <a:spLocks/>
            </p:cNvSpPr>
            <p:nvPr/>
          </p:nvSpPr>
          <p:spPr bwMode="auto">
            <a:xfrm>
              <a:off x="106" y="364"/>
              <a:ext cx="163" cy="49"/>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41" name="Freeform 24">
              <a:extLst>
                <a:ext uri="{FF2B5EF4-FFF2-40B4-BE49-F238E27FC236}">
                  <a16:creationId xmlns:a16="http://schemas.microsoft.com/office/drawing/2014/main" id="{ED9C9330-C048-4AF4-A692-8F3B36AAF961}"/>
                </a:ext>
              </a:extLst>
            </p:cNvPr>
            <p:cNvSpPr>
              <a:spLocks/>
            </p:cNvSpPr>
            <p:nvPr/>
          </p:nvSpPr>
          <p:spPr bwMode="auto">
            <a:xfrm>
              <a:off x="113" y="7"/>
              <a:ext cx="152" cy="176"/>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42" name="Freeform 25">
              <a:extLst>
                <a:ext uri="{FF2B5EF4-FFF2-40B4-BE49-F238E27FC236}">
                  <a16:creationId xmlns:a16="http://schemas.microsoft.com/office/drawing/2014/main" id="{D3249262-B403-4158-A048-8391D8E68FFC}"/>
                </a:ext>
              </a:extLst>
            </p:cNvPr>
            <p:cNvSpPr>
              <a:spLocks/>
            </p:cNvSpPr>
            <p:nvPr/>
          </p:nvSpPr>
          <p:spPr bwMode="auto">
            <a:xfrm>
              <a:off x="113" y="52"/>
              <a:ext cx="152" cy="44"/>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43" name="Line 26">
              <a:extLst>
                <a:ext uri="{FF2B5EF4-FFF2-40B4-BE49-F238E27FC236}">
                  <a16:creationId xmlns:a16="http://schemas.microsoft.com/office/drawing/2014/main" id="{57D95E6A-15C4-4BAB-9F94-EFC3430D3736}"/>
                </a:ext>
              </a:extLst>
            </p:cNvPr>
            <p:cNvSpPr>
              <a:spLocks noChangeShapeType="1"/>
            </p:cNvSpPr>
            <p:nvPr/>
          </p:nvSpPr>
          <p:spPr bwMode="auto">
            <a:xfrm>
              <a:off x="189" y="96"/>
              <a:ext cx="0" cy="87"/>
            </a:xfrm>
            <a:prstGeom prst="lin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44" name="Freeform 27">
              <a:extLst>
                <a:ext uri="{FF2B5EF4-FFF2-40B4-BE49-F238E27FC236}">
                  <a16:creationId xmlns:a16="http://schemas.microsoft.com/office/drawing/2014/main" id="{AB4D645D-A2C4-433C-AE6B-3AC1841A513E}"/>
                </a:ext>
              </a:extLst>
            </p:cNvPr>
            <p:cNvSpPr>
              <a:spLocks/>
            </p:cNvSpPr>
            <p:nvPr/>
          </p:nvSpPr>
          <p:spPr bwMode="auto">
            <a:xfrm>
              <a:off x="265" y="92"/>
              <a:ext cx="82" cy="141"/>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45" name="Freeform 28">
              <a:extLst>
                <a:ext uri="{FF2B5EF4-FFF2-40B4-BE49-F238E27FC236}">
                  <a16:creationId xmlns:a16="http://schemas.microsoft.com/office/drawing/2014/main" id="{8E465CCD-F699-4B06-85F0-7B895A5CFA1A}"/>
                </a:ext>
              </a:extLst>
            </p:cNvPr>
            <p:cNvSpPr>
              <a:spLocks/>
            </p:cNvSpPr>
            <p:nvPr/>
          </p:nvSpPr>
          <p:spPr bwMode="auto">
            <a:xfrm>
              <a:off x="30" y="92"/>
              <a:ext cx="83" cy="141"/>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grpSp>
      <p:grpSp>
        <p:nvGrpSpPr>
          <p:cNvPr id="146" name="Group 31">
            <a:extLst>
              <a:ext uri="{FF2B5EF4-FFF2-40B4-BE49-F238E27FC236}">
                <a16:creationId xmlns:a16="http://schemas.microsoft.com/office/drawing/2014/main" id="{E171A944-948D-433B-9083-DC0005B0C735}"/>
              </a:ext>
            </a:extLst>
          </p:cNvPr>
          <p:cNvGrpSpPr>
            <a:grpSpLocks noChangeAspect="1"/>
          </p:cNvGrpSpPr>
          <p:nvPr/>
        </p:nvGrpSpPr>
        <p:grpSpPr bwMode="auto">
          <a:xfrm>
            <a:off x="3261005" y="4173650"/>
            <a:ext cx="542786" cy="567347"/>
            <a:chOff x="12" y="7"/>
            <a:chExt cx="221" cy="231"/>
          </a:xfrm>
        </p:grpSpPr>
        <p:sp>
          <p:nvSpPr>
            <p:cNvPr id="147" name="Rectangle 32">
              <a:extLst>
                <a:ext uri="{FF2B5EF4-FFF2-40B4-BE49-F238E27FC236}">
                  <a16:creationId xmlns:a16="http://schemas.microsoft.com/office/drawing/2014/main" id="{FFD8F8EC-CF16-4744-8933-669C92B80D83}"/>
                </a:ext>
              </a:extLst>
            </p:cNvPr>
            <p:cNvSpPr>
              <a:spLocks noChangeArrowheads="1"/>
            </p:cNvSpPr>
            <p:nvPr/>
          </p:nvSpPr>
          <p:spPr bwMode="auto">
            <a:xfrm>
              <a:off x="12" y="7"/>
              <a:ext cx="221" cy="60"/>
            </a:xfrm>
            <a:prstGeom prst="rect">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48" name="Line 33">
              <a:extLst>
                <a:ext uri="{FF2B5EF4-FFF2-40B4-BE49-F238E27FC236}">
                  <a16:creationId xmlns:a16="http://schemas.microsoft.com/office/drawing/2014/main" id="{1BCB8394-E664-42C3-A7E0-6CB601317E02}"/>
                </a:ext>
              </a:extLst>
            </p:cNvPr>
            <p:cNvSpPr>
              <a:spLocks noChangeShapeType="1"/>
            </p:cNvSpPr>
            <p:nvPr/>
          </p:nvSpPr>
          <p:spPr bwMode="auto">
            <a:xfrm flipH="1">
              <a:off x="191" y="37"/>
              <a:ext cx="17" cy="0"/>
            </a:xfrm>
            <a:prstGeom prst="lin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49" name="Line 34">
              <a:extLst>
                <a:ext uri="{FF2B5EF4-FFF2-40B4-BE49-F238E27FC236}">
                  <a16:creationId xmlns:a16="http://schemas.microsoft.com/office/drawing/2014/main" id="{FDD2F37D-7170-4D9E-AB63-7110407E2410}"/>
                </a:ext>
              </a:extLst>
            </p:cNvPr>
            <p:cNvSpPr>
              <a:spLocks noChangeShapeType="1"/>
            </p:cNvSpPr>
            <p:nvPr/>
          </p:nvSpPr>
          <p:spPr bwMode="auto">
            <a:xfrm flipH="1">
              <a:off x="157" y="37"/>
              <a:ext cx="17" cy="0"/>
            </a:xfrm>
            <a:prstGeom prst="lin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50" name="Line 35">
              <a:extLst>
                <a:ext uri="{FF2B5EF4-FFF2-40B4-BE49-F238E27FC236}">
                  <a16:creationId xmlns:a16="http://schemas.microsoft.com/office/drawing/2014/main" id="{91881465-EDDF-4B55-8F82-E2CF7CBCB022}"/>
                </a:ext>
              </a:extLst>
            </p:cNvPr>
            <p:cNvSpPr>
              <a:spLocks noChangeShapeType="1"/>
            </p:cNvSpPr>
            <p:nvPr/>
          </p:nvSpPr>
          <p:spPr bwMode="auto">
            <a:xfrm flipH="1">
              <a:off x="54" y="37"/>
              <a:ext cx="69" cy="0"/>
            </a:xfrm>
            <a:prstGeom prst="lin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51" name="Rectangle 36">
              <a:extLst>
                <a:ext uri="{FF2B5EF4-FFF2-40B4-BE49-F238E27FC236}">
                  <a16:creationId xmlns:a16="http://schemas.microsoft.com/office/drawing/2014/main" id="{3F0246F2-D303-4692-860D-4A9F708E8DE6}"/>
                </a:ext>
              </a:extLst>
            </p:cNvPr>
            <p:cNvSpPr>
              <a:spLocks noChangeArrowheads="1"/>
            </p:cNvSpPr>
            <p:nvPr/>
          </p:nvSpPr>
          <p:spPr bwMode="auto">
            <a:xfrm>
              <a:off x="12" y="93"/>
              <a:ext cx="221" cy="59"/>
            </a:xfrm>
            <a:prstGeom prst="rect">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52" name="Line 37">
              <a:extLst>
                <a:ext uri="{FF2B5EF4-FFF2-40B4-BE49-F238E27FC236}">
                  <a16:creationId xmlns:a16="http://schemas.microsoft.com/office/drawing/2014/main" id="{159AD56C-8853-43FA-BB43-98587B4179DE}"/>
                </a:ext>
              </a:extLst>
            </p:cNvPr>
            <p:cNvSpPr>
              <a:spLocks noChangeShapeType="1"/>
            </p:cNvSpPr>
            <p:nvPr/>
          </p:nvSpPr>
          <p:spPr bwMode="auto">
            <a:xfrm flipH="1">
              <a:off x="191" y="123"/>
              <a:ext cx="17" cy="0"/>
            </a:xfrm>
            <a:prstGeom prst="lin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53" name="Line 38">
              <a:extLst>
                <a:ext uri="{FF2B5EF4-FFF2-40B4-BE49-F238E27FC236}">
                  <a16:creationId xmlns:a16="http://schemas.microsoft.com/office/drawing/2014/main" id="{D6B3CE5A-B3FA-453F-941D-BE3C92C5390A}"/>
                </a:ext>
              </a:extLst>
            </p:cNvPr>
            <p:cNvSpPr>
              <a:spLocks noChangeShapeType="1"/>
            </p:cNvSpPr>
            <p:nvPr/>
          </p:nvSpPr>
          <p:spPr bwMode="auto">
            <a:xfrm flipH="1">
              <a:off x="157" y="123"/>
              <a:ext cx="17" cy="0"/>
            </a:xfrm>
            <a:prstGeom prst="lin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54" name="Line 39">
              <a:extLst>
                <a:ext uri="{FF2B5EF4-FFF2-40B4-BE49-F238E27FC236}">
                  <a16:creationId xmlns:a16="http://schemas.microsoft.com/office/drawing/2014/main" id="{1D1C3CBF-5983-4BD3-AB3C-8C537D784784}"/>
                </a:ext>
              </a:extLst>
            </p:cNvPr>
            <p:cNvSpPr>
              <a:spLocks noChangeShapeType="1"/>
            </p:cNvSpPr>
            <p:nvPr/>
          </p:nvSpPr>
          <p:spPr bwMode="auto">
            <a:xfrm flipH="1">
              <a:off x="54" y="123"/>
              <a:ext cx="69" cy="0"/>
            </a:xfrm>
            <a:prstGeom prst="lin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55" name="Rectangle 40">
              <a:extLst>
                <a:ext uri="{FF2B5EF4-FFF2-40B4-BE49-F238E27FC236}">
                  <a16:creationId xmlns:a16="http://schemas.microsoft.com/office/drawing/2014/main" id="{48536A80-D365-45FE-91D7-C6B3643008E8}"/>
                </a:ext>
              </a:extLst>
            </p:cNvPr>
            <p:cNvSpPr>
              <a:spLocks noChangeArrowheads="1"/>
            </p:cNvSpPr>
            <p:nvPr/>
          </p:nvSpPr>
          <p:spPr bwMode="auto">
            <a:xfrm>
              <a:off x="12" y="178"/>
              <a:ext cx="221" cy="60"/>
            </a:xfrm>
            <a:prstGeom prst="rect">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56" name="Line 41">
              <a:extLst>
                <a:ext uri="{FF2B5EF4-FFF2-40B4-BE49-F238E27FC236}">
                  <a16:creationId xmlns:a16="http://schemas.microsoft.com/office/drawing/2014/main" id="{D894AEFD-73FF-4F62-862D-01965813BBD0}"/>
                </a:ext>
              </a:extLst>
            </p:cNvPr>
            <p:cNvSpPr>
              <a:spLocks noChangeShapeType="1"/>
            </p:cNvSpPr>
            <p:nvPr/>
          </p:nvSpPr>
          <p:spPr bwMode="auto">
            <a:xfrm flipH="1">
              <a:off x="191" y="208"/>
              <a:ext cx="17" cy="0"/>
            </a:xfrm>
            <a:prstGeom prst="lin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57" name="Line 42">
              <a:extLst>
                <a:ext uri="{FF2B5EF4-FFF2-40B4-BE49-F238E27FC236}">
                  <a16:creationId xmlns:a16="http://schemas.microsoft.com/office/drawing/2014/main" id="{F550D863-A6A9-4990-87B0-A036B7A69924}"/>
                </a:ext>
              </a:extLst>
            </p:cNvPr>
            <p:cNvSpPr>
              <a:spLocks noChangeShapeType="1"/>
            </p:cNvSpPr>
            <p:nvPr/>
          </p:nvSpPr>
          <p:spPr bwMode="auto">
            <a:xfrm flipH="1">
              <a:off x="157" y="208"/>
              <a:ext cx="17" cy="0"/>
            </a:xfrm>
            <a:prstGeom prst="lin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58" name="Line 43">
              <a:extLst>
                <a:ext uri="{FF2B5EF4-FFF2-40B4-BE49-F238E27FC236}">
                  <a16:creationId xmlns:a16="http://schemas.microsoft.com/office/drawing/2014/main" id="{561212D2-258E-4D55-B030-8255B41FF3A7}"/>
                </a:ext>
              </a:extLst>
            </p:cNvPr>
            <p:cNvSpPr>
              <a:spLocks noChangeShapeType="1"/>
            </p:cNvSpPr>
            <p:nvPr/>
          </p:nvSpPr>
          <p:spPr bwMode="auto">
            <a:xfrm flipH="1">
              <a:off x="54" y="208"/>
              <a:ext cx="69" cy="0"/>
            </a:xfrm>
            <a:prstGeom prst="lin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59" name="Line 44">
              <a:extLst>
                <a:ext uri="{FF2B5EF4-FFF2-40B4-BE49-F238E27FC236}">
                  <a16:creationId xmlns:a16="http://schemas.microsoft.com/office/drawing/2014/main" id="{F3853560-FAE9-4698-B256-D19B5BCBC9DE}"/>
                </a:ext>
              </a:extLst>
            </p:cNvPr>
            <p:cNvSpPr>
              <a:spLocks noChangeShapeType="1"/>
            </p:cNvSpPr>
            <p:nvPr/>
          </p:nvSpPr>
          <p:spPr bwMode="auto">
            <a:xfrm flipV="1">
              <a:off x="165" y="127"/>
              <a:ext cx="0" cy="25"/>
            </a:xfrm>
            <a:prstGeom prst="lin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60" name="Line 45">
              <a:extLst>
                <a:ext uri="{FF2B5EF4-FFF2-40B4-BE49-F238E27FC236}">
                  <a16:creationId xmlns:a16="http://schemas.microsoft.com/office/drawing/2014/main" id="{E9B03908-6BFB-4D8E-85BA-02B487C78B08}"/>
                </a:ext>
              </a:extLst>
            </p:cNvPr>
            <p:cNvSpPr>
              <a:spLocks noChangeShapeType="1"/>
            </p:cNvSpPr>
            <p:nvPr/>
          </p:nvSpPr>
          <p:spPr bwMode="auto">
            <a:xfrm flipV="1">
              <a:off x="165" y="42"/>
              <a:ext cx="0" cy="25"/>
            </a:xfrm>
            <a:prstGeom prst="lin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61" name="Line 46">
              <a:extLst>
                <a:ext uri="{FF2B5EF4-FFF2-40B4-BE49-F238E27FC236}">
                  <a16:creationId xmlns:a16="http://schemas.microsoft.com/office/drawing/2014/main" id="{2EDFBC4D-DDA7-49B4-9C39-1C75789D68E1}"/>
                </a:ext>
              </a:extLst>
            </p:cNvPr>
            <p:cNvSpPr>
              <a:spLocks noChangeShapeType="1"/>
            </p:cNvSpPr>
            <p:nvPr/>
          </p:nvSpPr>
          <p:spPr bwMode="auto">
            <a:xfrm flipV="1">
              <a:off x="165" y="212"/>
              <a:ext cx="0" cy="26"/>
            </a:xfrm>
            <a:prstGeom prst="lin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grpSp>
      <p:sp>
        <p:nvSpPr>
          <p:cNvPr id="170" name="TextBox 169">
            <a:extLst>
              <a:ext uri="{FF2B5EF4-FFF2-40B4-BE49-F238E27FC236}">
                <a16:creationId xmlns:a16="http://schemas.microsoft.com/office/drawing/2014/main" id="{6D92B895-9890-445D-84F5-C25CE8451E15}"/>
              </a:ext>
            </a:extLst>
          </p:cNvPr>
          <p:cNvSpPr txBox="1"/>
          <p:nvPr/>
        </p:nvSpPr>
        <p:spPr>
          <a:xfrm>
            <a:off x="7831628" y="4906878"/>
            <a:ext cx="2030449" cy="812795"/>
          </a:xfrm>
          <a:prstGeom prst="rect">
            <a:avLst/>
          </a:prstGeom>
          <a:noFill/>
          <a:ln>
            <a:noFill/>
          </a:ln>
        </p:spPr>
        <p:txBody>
          <a:bodyPr wrap="square" lIns="179234" tIns="143387" rIns="179234" bIns="143387"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light"/>
                <a:ea typeface="+mn-ea"/>
                <a:cs typeface="+mn-cs"/>
              </a:rPr>
              <a:t>PaaS/Serverless</a:t>
            </a:r>
          </a:p>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100" b="0" i="1" u="none" strike="noStrike" kern="0" cap="none" spc="0" normalizeH="0" baseline="0" noProof="0" dirty="0">
                <a:ln>
                  <a:noFill/>
                </a:ln>
                <a:solidFill>
                  <a:schemeClr val="bg1"/>
                </a:solidFill>
                <a:effectLst/>
                <a:uLnTx/>
                <a:uFillTx/>
                <a:latin typeface="Segoe UI Semilight"/>
                <a:ea typeface="+mn-ea"/>
                <a:cs typeface="+mn-cs"/>
              </a:rPr>
              <a:t>Application Platform</a:t>
            </a:r>
          </a:p>
        </p:txBody>
      </p:sp>
      <p:grpSp>
        <p:nvGrpSpPr>
          <p:cNvPr id="172" name="Group 171">
            <a:extLst>
              <a:ext uri="{FF2B5EF4-FFF2-40B4-BE49-F238E27FC236}">
                <a16:creationId xmlns:a16="http://schemas.microsoft.com/office/drawing/2014/main" id="{D73558C4-3748-4B59-8C13-78A438E2F06C}"/>
              </a:ext>
            </a:extLst>
          </p:cNvPr>
          <p:cNvGrpSpPr/>
          <p:nvPr/>
        </p:nvGrpSpPr>
        <p:grpSpPr>
          <a:xfrm>
            <a:off x="6002649" y="4193452"/>
            <a:ext cx="531047" cy="549848"/>
            <a:chOff x="5395286" y="2674311"/>
            <a:chExt cx="914389" cy="731512"/>
          </a:xfrm>
        </p:grpSpPr>
        <p:grpSp>
          <p:nvGrpSpPr>
            <p:cNvPr id="173" name="Group 172">
              <a:extLst>
                <a:ext uri="{FF2B5EF4-FFF2-40B4-BE49-F238E27FC236}">
                  <a16:creationId xmlns:a16="http://schemas.microsoft.com/office/drawing/2014/main" id="{7D8656F6-0F34-4805-BCA9-8CFF662BEC50}"/>
                </a:ext>
              </a:extLst>
            </p:cNvPr>
            <p:cNvGrpSpPr/>
            <p:nvPr/>
          </p:nvGrpSpPr>
          <p:grpSpPr>
            <a:xfrm>
              <a:off x="5395286" y="2674311"/>
              <a:ext cx="914389" cy="457195"/>
              <a:chOff x="5303847" y="2765750"/>
              <a:chExt cx="914389" cy="457195"/>
            </a:xfrm>
          </p:grpSpPr>
          <p:sp>
            <p:nvSpPr>
              <p:cNvPr id="179" name="Rectangle 32">
                <a:extLst>
                  <a:ext uri="{FF2B5EF4-FFF2-40B4-BE49-F238E27FC236}">
                    <a16:creationId xmlns:a16="http://schemas.microsoft.com/office/drawing/2014/main" id="{E689D35C-CEA0-4E3D-8D8E-2605C9072020}"/>
                  </a:ext>
                </a:extLst>
              </p:cNvPr>
              <p:cNvSpPr>
                <a:spLocks noChangeArrowheads="1"/>
              </p:cNvSpPr>
              <p:nvPr/>
            </p:nvSpPr>
            <p:spPr bwMode="auto">
              <a:xfrm>
                <a:off x="5303847" y="3131506"/>
                <a:ext cx="914389" cy="91439"/>
              </a:xfrm>
              <a:prstGeom prst="rect">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80" name="Rectangle 32">
                <a:extLst>
                  <a:ext uri="{FF2B5EF4-FFF2-40B4-BE49-F238E27FC236}">
                    <a16:creationId xmlns:a16="http://schemas.microsoft.com/office/drawing/2014/main" id="{8B78550C-F4EE-4681-A9A5-527CF8BF47F5}"/>
                  </a:ext>
                </a:extLst>
              </p:cNvPr>
              <p:cNvSpPr>
                <a:spLocks noChangeArrowheads="1"/>
              </p:cNvSpPr>
              <p:nvPr/>
            </p:nvSpPr>
            <p:spPr bwMode="auto">
              <a:xfrm>
                <a:off x="5395286" y="2948628"/>
                <a:ext cx="182878" cy="182878"/>
              </a:xfrm>
              <a:prstGeom prst="rect">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81" name="Rectangle 32">
                <a:extLst>
                  <a:ext uri="{FF2B5EF4-FFF2-40B4-BE49-F238E27FC236}">
                    <a16:creationId xmlns:a16="http://schemas.microsoft.com/office/drawing/2014/main" id="{132DC28C-34EC-4729-ABE5-F3FB50DF79FD}"/>
                  </a:ext>
                </a:extLst>
              </p:cNvPr>
              <p:cNvSpPr>
                <a:spLocks noChangeArrowheads="1"/>
              </p:cNvSpPr>
              <p:nvPr/>
            </p:nvSpPr>
            <p:spPr bwMode="auto">
              <a:xfrm>
                <a:off x="5578164" y="2948628"/>
                <a:ext cx="182878" cy="182878"/>
              </a:xfrm>
              <a:prstGeom prst="rect">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82" name="Rectangle 32">
                <a:extLst>
                  <a:ext uri="{FF2B5EF4-FFF2-40B4-BE49-F238E27FC236}">
                    <a16:creationId xmlns:a16="http://schemas.microsoft.com/office/drawing/2014/main" id="{D9DC494A-A284-4820-9BA3-F702F8A99EA6}"/>
                  </a:ext>
                </a:extLst>
              </p:cNvPr>
              <p:cNvSpPr>
                <a:spLocks noChangeArrowheads="1"/>
              </p:cNvSpPr>
              <p:nvPr/>
            </p:nvSpPr>
            <p:spPr bwMode="auto">
              <a:xfrm>
                <a:off x="5943920" y="2948628"/>
                <a:ext cx="182878" cy="182878"/>
              </a:xfrm>
              <a:prstGeom prst="rect">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83" name="Rectangle 32">
                <a:extLst>
                  <a:ext uri="{FF2B5EF4-FFF2-40B4-BE49-F238E27FC236}">
                    <a16:creationId xmlns:a16="http://schemas.microsoft.com/office/drawing/2014/main" id="{745CB125-C31A-402A-98D6-1C6A28443F07}"/>
                  </a:ext>
                </a:extLst>
              </p:cNvPr>
              <p:cNvSpPr>
                <a:spLocks noChangeArrowheads="1"/>
              </p:cNvSpPr>
              <p:nvPr/>
            </p:nvSpPr>
            <p:spPr bwMode="auto">
              <a:xfrm>
                <a:off x="5669603" y="2765750"/>
                <a:ext cx="182878" cy="182878"/>
              </a:xfrm>
              <a:prstGeom prst="rect">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84" name="Rectangle 32">
                <a:extLst>
                  <a:ext uri="{FF2B5EF4-FFF2-40B4-BE49-F238E27FC236}">
                    <a16:creationId xmlns:a16="http://schemas.microsoft.com/office/drawing/2014/main" id="{55EBEB5E-8892-4D6E-821B-2BB3B128154D}"/>
                  </a:ext>
                </a:extLst>
              </p:cNvPr>
              <p:cNvSpPr>
                <a:spLocks noChangeArrowheads="1"/>
              </p:cNvSpPr>
              <p:nvPr/>
            </p:nvSpPr>
            <p:spPr bwMode="auto">
              <a:xfrm>
                <a:off x="5852481" y="2765750"/>
                <a:ext cx="182878" cy="182878"/>
              </a:xfrm>
              <a:prstGeom prst="rect">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grpSp>
        <p:sp>
          <p:nvSpPr>
            <p:cNvPr id="174" name="Rectangle 32">
              <a:extLst>
                <a:ext uri="{FF2B5EF4-FFF2-40B4-BE49-F238E27FC236}">
                  <a16:creationId xmlns:a16="http://schemas.microsoft.com/office/drawing/2014/main" id="{54932D8B-B746-410A-A7D1-681256376188}"/>
                </a:ext>
              </a:extLst>
            </p:cNvPr>
            <p:cNvSpPr>
              <a:spLocks noChangeArrowheads="1"/>
            </p:cNvSpPr>
            <p:nvPr/>
          </p:nvSpPr>
          <p:spPr bwMode="auto">
            <a:xfrm>
              <a:off x="5486725" y="3217854"/>
              <a:ext cx="692354" cy="187969"/>
            </a:xfrm>
            <a:prstGeom prst="rect">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75" name="Line 33">
              <a:extLst>
                <a:ext uri="{FF2B5EF4-FFF2-40B4-BE49-F238E27FC236}">
                  <a16:creationId xmlns:a16="http://schemas.microsoft.com/office/drawing/2014/main" id="{80C3F26F-75EE-4826-BE59-DAF5F352D166}"/>
                </a:ext>
              </a:extLst>
            </p:cNvPr>
            <p:cNvSpPr>
              <a:spLocks noChangeShapeType="1"/>
            </p:cNvSpPr>
            <p:nvPr/>
          </p:nvSpPr>
          <p:spPr bwMode="auto">
            <a:xfrm flipH="1">
              <a:off x="6047500" y="3311839"/>
              <a:ext cx="53258" cy="0"/>
            </a:xfrm>
            <a:prstGeom prst="lin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76" name="Line 34">
              <a:extLst>
                <a:ext uri="{FF2B5EF4-FFF2-40B4-BE49-F238E27FC236}">
                  <a16:creationId xmlns:a16="http://schemas.microsoft.com/office/drawing/2014/main" id="{56C7126D-38AA-4025-B2DC-342904605096}"/>
                </a:ext>
              </a:extLst>
            </p:cNvPr>
            <p:cNvSpPr>
              <a:spLocks noChangeShapeType="1"/>
            </p:cNvSpPr>
            <p:nvPr/>
          </p:nvSpPr>
          <p:spPr bwMode="auto">
            <a:xfrm flipH="1">
              <a:off x="5940984" y="3311839"/>
              <a:ext cx="53258" cy="0"/>
            </a:xfrm>
            <a:prstGeom prst="lin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77" name="Line 35">
              <a:extLst>
                <a:ext uri="{FF2B5EF4-FFF2-40B4-BE49-F238E27FC236}">
                  <a16:creationId xmlns:a16="http://schemas.microsoft.com/office/drawing/2014/main" id="{6B790816-AB84-4BB3-B4CD-C72E77B7EF23}"/>
                </a:ext>
              </a:extLst>
            </p:cNvPr>
            <p:cNvSpPr>
              <a:spLocks noChangeShapeType="1"/>
            </p:cNvSpPr>
            <p:nvPr/>
          </p:nvSpPr>
          <p:spPr bwMode="auto">
            <a:xfrm flipH="1">
              <a:off x="5618304" y="3311839"/>
              <a:ext cx="216165" cy="0"/>
            </a:xfrm>
            <a:prstGeom prst="lin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78" name="Line 45">
              <a:extLst>
                <a:ext uri="{FF2B5EF4-FFF2-40B4-BE49-F238E27FC236}">
                  <a16:creationId xmlns:a16="http://schemas.microsoft.com/office/drawing/2014/main" id="{66D15EB3-950D-40EA-BF87-963C710FC462}"/>
                </a:ext>
              </a:extLst>
            </p:cNvPr>
            <p:cNvSpPr>
              <a:spLocks noChangeShapeType="1"/>
            </p:cNvSpPr>
            <p:nvPr/>
          </p:nvSpPr>
          <p:spPr bwMode="auto">
            <a:xfrm flipV="1">
              <a:off x="5966047" y="3327503"/>
              <a:ext cx="0" cy="78320"/>
            </a:xfrm>
            <a:prstGeom prst="lin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grpSp>
      <p:sp>
        <p:nvSpPr>
          <p:cNvPr id="185" name="TextBox 184">
            <a:extLst>
              <a:ext uri="{FF2B5EF4-FFF2-40B4-BE49-F238E27FC236}">
                <a16:creationId xmlns:a16="http://schemas.microsoft.com/office/drawing/2014/main" id="{5ACD17F3-0F4B-43B2-A3C1-58A6538B0BF6}"/>
              </a:ext>
            </a:extLst>
          </p:cNvPr>
          <p:cNvSpPr txBox="1"/>
          <p:nvPr/>
        </p:nvSpPr>
        <p:spPr>
          <a:xfrm>
            <a:off x="2901045" y="4906878"/>
            <a:ext cx="1847347" cy="982072"/>
          </a:xfrm>
          <a:prstGeom prst="rect">
            <a:avLst/>
          </a:prstGeom>
          <a:noFill/>
          <a:ln>
            <a:noFill/>
          </a:ln>
        </p:spPr>
        <p:txBody>
          <a:bodyPr wrap="square" lIns="179234" tIns="143387" rIns="179234" bIns="143387"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light"/>
                <a:ea typeface="+mn-ea"/>
                <a:cs typeface="+mn-cs"/>
              </a:rPr>
              <a:t>IaaS</a:t>
            </a:r>
          </a:p>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dirty="0">
                <a:ln>
                  <a:noFill/>
                </a:ln>
                <a:solidFill>
                  <a:schemeClr val="bg1"/>
                </a:solidFill>
                <a:effectLst/>
                <a:uLnTx/>
                <a:uFillTx/>
                <a:latin typeface="Segoe UI Semilight"/>
                <a:ea typeface="+mn-ea"/>
                <a:cs typeface="+mn-cs"/>
              </a:rPr>
              <a:t>Infrastructure Platform</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Semilight"/>
                <a:ea typeface="+mn-ea"/>
                <a:cs typeface="+mn-cs"/>
              </a:rPr>
              <a:t>“lift &amp; shift”</a:t>
            </a:r>
          </a:p>
        </p:txBody>
      </p:sp>
      <p:grpSp>
        <p:nvGrpSpPr>
          <p:cNvPr id="90" name="Group 31">
            <a:extLst>
              <a:ext uri="{FF2B5EF4-FFF2-40B4-BE49-F238E27FC236}">
                <a16:creationId xmlns:a16="http://schemas.microsoft.com/office/drawing/2014/main" id="{E171A944-948D-433B-9083-DC0005B0C735}"/>
              </a:ext>
            </a:extLst>
          </p:cNvPr>
          <p:cNvGrpSpPr>
            <a:grpSpLocks noChangeAspect="1"/>
          </p:cNvGrpSpPr>
          <p:nvPr/>
        </p:nvGrpSpPr>
        <p:grpSpPr bwMode="auto">
          <a:xfrm>
            <a:off x="3831544" y="4206289"/>
            <a:ext cx="520412" cy="543959"/>
            <a:chOff x="12" y="7"/>
            <a:chExt cx="221" cy="231"/>
          </a:xfrm>
        </p:grpSpPr>
        <p:sp>
          <p:nvSpPr>
            <p:cNvPr id="91" name="Rectangle 32">
              <a:extLst>
                <a:ext uri="{FF2B5EF4-FFF2-40B4-BE49-F238E27FC236}">
                  <a16:creationId xmlns:a16="http://schemas.microsoft.com/office/drawing/2014/main" id="{FFD8F8EC-CF16-4744-8933-669C92B80D83}"/>
                </a:ext>
              </a:extLst>
            </p:cNvPr>
            <p:cNvSpPr>
              <a:spLocks noChangeArrowheads="1"/>
            </p:cNvSpPr>
            <p:nvPr/>
          </p:nvSpPr>
          <p:spPr bwMode="auto">
            <a:xfrm>
              <a:off x="12" y="7"/>
              <a:ext cx="221" cy="60"/>
            </a:xfrm>
            <a:prstGeom prst="rect">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93" name="Line 33">
              <a:extLst>
                <a:ext uri="{FF2B5EF4-FFF2-40B4-BE49-F238E27FC236}">
                  <a16:creationId xmlns:a16="http://schemas.microsoft.com/office/drawing/2014/main" id="{1BCB8394-E664-42C3-A7E0-6CB601317E02}"/>
                </a:ext>
              </a:extLst>
            </p:cNvPr>
            <p:cNvSpPr>
              <a:spLocks noChangeShapeType="1"/>
            </p:cNvSpPr>
            <p:nvPr/>
          </p:nvSpPr>
          <p:spPr bwMode="auto">
            <a:xfrm flipH="1">
              <a:off x="191" y="37"/>
              <a:ext cx="17" cy="0"/>
            </a:xfrm>
            <a:prstGeom prst="lin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94" name="Line 34">
              <a:extLst>
                <a:ext uri="{FF2B5EF4-FFF2-40B4-BE49-F238E27FC236}">
                  <a16:creationId xmlns:a16="http://schemas.microsoft.com/office/drawing/2014/main" id="{FDD2F37D-7170-4D9E-AB63-7110407E2410}"/>
                </a:ext>
              </a:extLst>
            </p:cNvPr>
            <p:cNvSpPr>
              <a:spLocks noChangeShapeType="1"/>
            </p:cNvSpPr>
            <p:nvPr/>
          </p:nvSpPr>
          <p:spPr bwMode="auto">
            <a:xfrm flipH="1">
              <a:off x="157" y="37"/>
              <a:ext cx="17" cy="0"/>
            </a:xfrm>
            <a:prstGeom prst="lin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95" name="Line 35">
              <a:extLst>
                <a:ext uri="{FF2B5EF4-FFF2-40B4-BE49-F238E27FC236}">
                  <a16:creationId xmlns:a16="http://schemas.microsoft.com/office/drawing/2014/main" id="{91881465-EDDF-4B55-8F82-E2CF7CBCB022}"/>
                </a:ext>
              </a:extLst>
            </p:cNvPr>
            <p:cNvSpPr>
              <a:spLocks noChangeShapeType="1"/>
            </p:cNvSpPr>
            <p:nvPr/>
          </p:nvSpPr>
          <p:spPr bwMode="auto">
            <a:xfrm flipH="1">
              <a:off x="54" y="37"/>
              <a:ext cx="69" cy="0"/>
            </a:xfrm>
            <a:prstGeom prst="lin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96" name="Rectangle 36">
              <a:extLst>
                <a:ext uri="{FF2B5EF4-FFF2-40B4-BE49-F238E27FC236}">
                  <a16:creationId xmlns:a16="http://schemas.microsoft.com/office/drawing/2014/main" id="{3F0246F2-D303-4692-860D-4A9F708E8DE6}"/>
                </a:ext>
              </a:extLst>
            </p:cNvPr>
            <p:cNvSpPr>
              <a:spLocks noChangeArrowheads="1"/>
            </p:cNvSpPr>
            <p:nvPr/>
          </p:nvSpPr>
          <p:spPr bwMode="auto">
            <a:xfrm>
              <a:off x="12" y="93"/>
              <a:ext cx="221" cy="59"/>
            </a:xfrm>
            <a:prstGeom prst="rect">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98" name="Line 37">
              <a:extLst>
                <a:ext uri="{FF2B5EF4-FFF2-40B4-BE49-F238E27FC236}">
                  <a16:creationId xmlns:a16="http://schemas.microsoft.com/office/drawing/2014/main" id="{159AD56C-8853-43FA-BB43-98587B4179DE}"/>
                </a:ext>
              </a:extLst>
            </p:cNvPr>
            <p:cNvSpPr>
              <a:spLocks noChangeShapeType="1"/>
            </p:cNvSpPr>
            <p:nvPr/>
          </p:nvSpPr>
          <p:spPr bwMode="auto">
            <a:xfrm flipH="1">
              <a:off x="191" y="123"/>
              <a:ext cx="17" cy="0"/>
            </a:xfrm>
            <a:prstGeom prst="lin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00" name="Line 38">
              <a:extLst>
                <a:ext uri="{FF2B5EF4-FFF2-40B4-BE49-F238E27FC236}">
                  <a16:creationId xmlns:a16="http://schemas.microsoft.com/office/drawing/2014/main" id="{D6B3CE5A-B3FA-453F-941D-BE3C92C5390A}"/>
                </a:ext>
              </a:extLst>
            </p:cNvPr>
            <p:cNvSpPr>
              <a:spLocks noChangeShapeType="1"/>
            </p:cNvSpPr>
            <p:nvPr/>
          </p:nvSpPr>
          <p:spPr bwMode="auto">
            <a:xfrm flipH="1">
              <a:off x="157" y="123"/>
              <a:ext cx="17" cy="0"/>
            </a:xfrm>
            <a:prstGeom prst="lin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01" name="Line 39">
              <a:extLst>
                <a:ext uri="{FF2B5EF4-FFF2-40B4-BE49-F238E27FC236}">
                  <a16:creationId xmlns:a16="http://schemas.microsoft.com/office/drawing/2014/main" id="{1D1C3CBF-5983-4BD3-AB3C-8C537D784784}"/>
                </a:ext>
              </a:extLst>
            </p:cNvPr>
            <p:cNvSpPr>
              <a:spLocks noChangeShapeType="1"/>
            </p:cNvSpPr>
            <p:nvPr/>
          </p:nvSpPr>
          <p:spPr bwMode="auto">
            <a:xfrm flipH="1">
              <a:off x="54" y="123"/>
              <a:ext cx="69" cy="0"/>
            </a:xfrm>
            <a:prstGeom prst="lin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02" name="Rectangle 40">
              <a:extLst>
                <a:ext uri="{FF2B5EF4-FFF2-40B4-BE49-F238E27FC236}">
                  <a16:creationId xmlns:a16="http://schemas.microsoft.com/office/drawing/2014/main" id="{48536A80-D365-45FE-91D7-C6B3643008E8}"/>
                </a:ext>
              </a:extLst>
            </p:cNvPr>
            <p:cNvSpPr>
              <a:spLocks noChangeArrowheads="1"/>
            </p:cNvSpPr>
            <p:nvPr/>
          </p:nvSpPr>
          <p:spPr bwMode="auto">
            <a:xfrm>
              <a:off x="12" y="178"/>
              <a:ext cx="221" cy="60"/>
            </a:xfrm>
            <a:prstGeom prst="rect">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03" name="Line 41">
              <a:extLst>
                <a:ext uri="{FF2B5EF4-FFF2-40B4-BE49-F238E27FC236}">
                  <a16:creationId xmlns:a16="http://schemas.microsoft.com/office/drawing/2014/main" id="{D894AEFD-73FF-4F62-862D-01965813BBD0}"/>
                </a:ext>
              </a:extLst>
            </p:cNvPr>
            <p:cNvSpPr>
              <a:spLocks noChangeShapeType="1"/>
            </p:cNvSpPr>
            <p:nvPr/>
          </p:nvSpPr>
          <p:spPr bwMode="auto">
            <a:xfrm flipH="1">
              <a:off x="191" y="208"/>
              <a:ext cx="17" cy="0"/>
            </a:xfrm>
            <a:prstGeom prst="lin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04" name="Line 42">
              <a:extLst>
                <a:ext uri="{FF2B5EF4-FFF2-40B4-BE49-F238E27FC236}">
                  <a16:creationId xmlns:a16="http://schemas.microsoft.com/office/drawing/2014/main" id="{F550D863-A6A9-4990-87B0-A036B7A69924}"/>
                </a:ext>
              </a:extLst>
            </p:cNvPr>
            <p:cNvSpPr>
              <a:spLocks noChangeShapeType="1"/>
            </p:cNvSpPr>
            <p:nvPr/>
          </p:nvSpPr>
          <p:spPr bwMode="auto">
            <a:xfrm flipH="1">
              <a:off x="157" y="208"/>
              <a:ext cx="17" cy="0"/>
            </a:xfrm>
            <a:prstGeom prst="lin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05" name="Line 43">
              <a:extLst>
                <a:ext uri="{FF2B5EF4-FFF2-40B4-BE49-F238E27FC236}">
                  <a16:creationId xmlns:a16="http://schemas.microsoft.com/office/drawing/2014/main" id="{561212D2-258E-4D55-B030-8255B41FF3A7}"/>
                </a:ext>
              </a:extLst>
            </p:cNvPr>
            <p:cNvSpPr>
              <a:spLocks noChangeShapeType="1"/>
            </p:cNvSpPr>
            <p:nvPr/>
          </p:nvSpPr>
          <p:spPr bwMode="auto">
            <a:xfrm flipH="1">
              <a:off x="54" y="208"/>
              <a:ext cx="69" cy="0"/>
            </a:xfrm>
            <a:prstGeom prst="lin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06" name="Line 44">
              <a:extLst>
                <a:ext uri="{FF2B5EF4-FFF2-40B4-BE49-F238E27FC236}">
                  <a16:creationId xmlns:a16="http://schemas.microsoft.com/office/drawing/2014/main" id="{F3853560-FAE9-4698-B256-D19B5BCBC9DE}"/>
                </a:ext>
              </a:extLst>
            </p:cNvPr>
            <p:cNvSpPr>
              <a:spLocks noChangeShapeType="1"/>
            </p:cNvSpPr>
            <p:nvPr/>
          </p:nvSpPr>
          <p:spPr bwMode="auto">
            <a:xfrm flipV="1">
              <a:off x="165" y="127"/>
              <a:ext cx="0" cy="25"/>
            </a:xfrm>
            <a:prstGeom prst="lin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07" name="Line 45">
              <a:extLst>
                <a:ext uri="{FF2B5EF4-FFF2-40B4-BE49-F238E27FC236}">
                  <a16:creationId xmlns:a16="http://schemas.microsoft.com/office/drawing/2014/main" id="{E9B03908-6BFB-4D8E-85BA-02B487C78B08}"/>
                </a:ext>
              </a:extLst>
            </p:cNvPr>
            <p:cNvSpPr>
              <a:spLocks noChangeShapeType="1"/>
            </p:cNvSpPr>
            <p:nvPr/>
          </p:nvSpPr>
          <p:spPr bwMode="auto">
            <a:xfrm flipV="1">
              <a:off x="165" y="42"/>
              <a:ext cx="0" cy="25"/>
            </a:xfrm>
            <a:prstGeom prst="lin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08" name="Line 46">
              <a:extLst>
                <a:ext uri="{FF2B5EF4-FFF2-40B4-BE49-F238E27FC236}">
                  <a16:creationId xmlns:a16="http://schemas.microsoft.com/office/drawing/2014/main" id="{2EDFBC4D-DDA7-49B4-9C39-1C75789D68E1}"/>
                </a:ext>
              </a:extLst>
            </p:cNvPr>
            <p:cNvSpPr>
              <a:spLocks noChangeShapeType="1"/>
            </p:cNvSpPr>
            <p:nvPr/>
          </p:nvSpPr>
          <p:spPr bwMode="auto">
            <a:xfrm flipV="1">
              <a:off x="165" y="212"/>
              <a:ext cx="0" cy="26"/>
            </a:xfrm>
            <a:prstGeom prst="line">
              <a:avLst/>
            </a:pr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grpSp>
      <p:sp>
        <p:nvSpPr>
          <p:cNvPr id="110" name="Rectangle 109">
            <a:extLst>
              <a:ext uri="{FF2B5EF4-FFF2-40B4-BE49-F238E27FC236}">
                <a16:creationId xmlns:a16="http://schemas.microsoft.com/office/drawing/2014/main" id="{962B01CE-332A-4B86-A106-0D4C40A2C2CC}"/>
              </a:ext>
            </a:extLst>
          </p:cNvPr>
          <p:cNvSpPr/>
          <p:nvPr/>
        </p:nvSpPr>
        <p:spPr bwMode="auto">
          <a:xfrm>
            <a:off x="2511251" y="1698734"/>
            <a:ext cx="2074960" cy="18539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9ED8BFAA-360A-40B2-B7F6-7D99E2808573}"/>
              </a:ext>
            </a:extLst>
          </p:cNvPr>
          <p:cNvSpPr/>
          <p:nvPr/>
        </p:nvSpPr>
        <p:spPr bwMode="auto">
          <a:xfrm>
            <a:off x="10343155" y="1565376"/>
            <a:ext cx="1495183" cy="20209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TextBox 164"/>
          <p:cNvSpPr txBox="1"/>
          <p:nvPr/>
        </p:nvSpPr>
        <p:spPr>
          <a:xfrm>
            <a:off x="3266933" y="2846516"/>
            <a:ext cx="1072553" cy="48355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Rehost</a:t>
            </a:r>
          </a:p>
        </p:txBody>
      </p:sp>
      <p:sp>
        <p:nvSpPr>
          <p:cNvPr id="186" name="TextBox 185"/>
          <p:cNvSpPr txBox="1"/>
          <p:nvPr/>
        </p:nvSpPr>
        <p:spPr>
          <a:xfrm>
            <a:off x="5629131" y="2846516"/>
            <a:ext cx="1232913" cy="48355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Refactor</a:t>
            </a:r>
          </a:p>
        </p:txBody>
      </p:sp>
      <p:sp>
        <p:nvSpPr>
          <p:cNvPr id="187" name="TextBox 186"/>
          <p:cNvSpPr txBox="1"/>
          <p:nvPr/>
        </p:nvSpPr>
        <p:spPr>
          <a:xfrm>
            <a:off x="7145840" y="2846516"/>
            <a:ext cx="1383037" cy="48355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Rearchitect</a:t>
            </a:r>
          </a:p>
        </p:txBody>
      </p:sp>
      <p:sp>
        <p:nvSpPr>
          <p:cNvPr id="192" name="TextBox 191"/>
          <p:cNvSpPr txBox="1"/>
          <p:nvPr/>
        </p:nvSpPr>
        <p:spPr>
          <a:xfrm>
            <a:off x="8677281" y="2846516"/>
            <a:ext cx="1155127" cy="48355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Rebuild</a:t>
            </a:r>
          </a:p>
        </p:txBody>
      </p:sp>
      <p:sp>
        <p:nvSpPr>
          <p:cNvPr id="193" name="TextBox 192"/>
          <p:cNvSpPr txBox="1"/>
          <p:nvPr/>
        </p:nvSpPr>
        <p:spPr>
          <a:xfrm>
            <a:off x="10390179" y="2846516"/>
            <a:ext cx="1534901" cy="48355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Replace</a:t>
            </a:r>
          </a:p>
        </p:txBody>
      </p:sp>
      <p:cxnSp>
        <p:nvCxnSpPr>
          <p:cNvPr id="162" name="Straight Connector 161">
            <a:extLst>
              <a:ext uri="{FF2B5EF4-FFF2-40B4-BE49-F238E27FC236}">
                <a16:creationId xmlns:a16="http://schemas.microsoft.com/office/drawing/2014/main" id="{027E6901-F3A0-45D2-ACA1-BEC67391F117}"/>
              </a:ext>
            </a:extLst>
          </p:cNvPr>
          <p:cNvCxnSpPr>
            <a:cxnSpLocks/>
          </p:cNvCxnSpPr>
          <p:nvPr/>
        </p:nvCxnSpPr>
        <p:spPr>
          <a:xfrm>
            <a:off x="10259936" y="3586295"/>
            <a:ext cx="0" cy="279774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6" name="Freeform 50">
            <a:extLst>
              <a:ext uri="{FF2B5EF4-FFF2-40B4-BE49-F238E27FC236}">
                <a16:creationId xmlns:a16="http://schemas.microsoft.com/office/drawing/2014/main" id="{18FAB5C7-2F6C-45DE-9219-24E78DB71A85}"/>
              </a:ext>
            </a:extLst>
          </p:cNvPr>
          <p:cNvSpPr>
            <a:spLocks/>
          </p:cNvSpPr>
          <p:nvPr/>
        </p:nvSpPr>
        <p:spPr bwMode="auto">
          <a:xfrm>
            <a:off x="10883539" y="4076446"/>
            <a:ext cx="634964" cy="43755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905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Semilight"/>
              <a:ea typeface="+mn-ea"/>
              <a:cs typeface="+mn-cs"/>
            </a:endParaRPr>
          </a:p>
        </p:txBody>
      </p:sp>
      <p:sp>
        <p:nvSpPr>
          <p:cNvPr id="167" name="TextBox 166">
            <a:extLst>
              <a:ext uri="{FF2B5EF4-FFF2-40B4-BE49-F238E27FC236}">
                <a16:creationId xmlns:a16="http://schemas.microsoft.com/office/drawing/2014/main" id="{06E898B5-B2F7-4727-A46B-1ECDEF46CAA5}"/>
              </a:ext>
            </a:extLst>
          </p:cNvPr>
          <p:cNvSpPr txBox="1"/>
          <p:nvPr/>
        </p:nvSpPr>
        <p:spPr>
          <a:xfrm>
            <a:off x="10142985" y="4906878"/>
            <a:ext cx="2030449" cy="566573"/>
          </a:xfrm>
          <a:prstGeom prst="rect">
            <a:avLst/>
          </a:prstGeom>
          <a:noFill/>
          <a:ln>
            <a:noFill/>
          </a:ln>
        </p:spPr>
        <p:txBody>
          <a:bodyPr wrap="square" lIns="179234" tIns="143387" rIns="179234" bIns="143387" rtlCol="0" anchor="t">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light"/>
                <a:ea typeface="+mn-ea"/>
                <a:cs typeface="+mn-cs"/>
              </a:rPr>
              <a:t>SaaS</a:t>
            </a:r>
          </a:p>
        </p:txBody>
      </p:sp>
      <p:sp>
        <p:nvSpPr>
          <p:cNvPr id="112" name="Product_ECDC" title="Icon of a box">
            <a:extLst>
              <a:ext uri="{FF2B5EF4-FFF2-40B4-BE49-F238E27FC236}">
                <a16:creationId xmlns:a16="http://schemas.microsoft.com/office/drawing/2014/main" id="{AE010EF8-59D5-4C51-A63A-AD638F5A63DA}"/>
              </a:ext>
            </a:extLst>
          </p:cNvPr>
          <p:cNvSpPr>
            <a:spLocks noChangeAspect="1" noEditPoints="1"/>
          </p:cNvSpPr>
          <p:nvPr/>
        </p:nvSpPr>
        <p:spPr bwMode="auto">
          <a:xfrm>
            <a:off x="10989138" y="4295226"/>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solidFill>
            <a:schemeClr val="tx1"/>
          </a:solidFill>
          <a:ln w="15875" cap="sq">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2" name="Arrow: Pentagon 11">
            <a:extLst>
              <a:ext uri="{FF2B5EF4-FFF2-40B4-BE49-F238E27FC236}">
                <a16:creationId xmlns:a16="http://schemas.microsoft.com/office/drawing/2014/main" id="{532D99D9-EE44-49CD-8F89-DD9B01CBAF8F}"/>
              </a:ext>
            </a:extLst>
          </p:cNvPr>
          <p:cNvSpPr/>
          <p:nvPr/>
        </p:nvSpPr>
        <p:spPr bwMode="auto">
          <a:xfrm>
            <a:off x="0" y="2340486"/>
            <a:ext cx="12192000" cy="44305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p:cNvSpPr txBox="1"/>
          <p:nvPr/>
        </p:nvSpPr>
        <p:spPr>
          <a:xfrm>
            <a:off x="2656190" y="2347421"/>
            <a:ext cx="2294039" cy="511256"/>
          </a:xfrm>
          <a:prstGeom prst="rect">
            <a:avLst/>
          </a:prstGeom>
          <a:noFill/>
        </p:spPr>
        <p:txBody>
          <a:bodyPr wrap="square" lIns="179285" tIns="143428" rIns="179285" bIns="143428" rtlCol="0">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Migrate</a:t>
            </a:r>
          </a:p>
        </p:txBody>
      </p:sp>
      <p:sp>
        <p:nvSpPr>
          <p:cNvPr id="200" name="TextBox 199"/>
          <p:cNvSpPr txBox="1"/>
          <p:nvPr/>
        </p:nvSpPr>
        <p:spPr>
          <a:xfrm>
            <a:off x="10729089" y="2347421"/>
            <a:ext cx="801295" cy="511256"/>
          </a:xfrm>
          <a:prstGeom prst="rect">
            <a:avLst/>
          </a:prstGeom>
          <a:noFill/>
        </p:spPr>
        <p:txBody>
          <a:bodyPr wrap="none" lIns="179285" tIns="143428" rIns="179285" bIns="143428" rtlCol="0">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SaaS</a:t>
            </a:r>
          </a:p>
        </p:txBody>
      </p:sp>
      <p:sp>
        <p:nvSpPr>
          <p:cNvPr id="201" name="TextBox 200">
            <a:extLst>
              <a:ext uri="{FF2B5EF4-FFF2-40B4-BE49-F238E27FC236}">
                <a16:creationId xmlns:a16="http://schemas.microsoft.com/office/drawing/2014/main" id="{AB4CB17C-04E3-4ABA-9F24-BC83C01188A5}"/>
              </a:ext>
            </a:extLst>
          </p:cNvPr>
          <p:cNvSpPr txBox="1"/>
          <p:nvPr/>
        </p:nvSpPr>
        <p:spPr>
          <a:xfrm>
            <a:off x="5049299" y="2347421"/>
            <a:ext cx="5187772" cy="511256"/>
          </a:xfrm>
          <a:prstGeom prst="rect">
            <a:avLst/>
          </a:prstGeom>
          <a:noFill/>
        </p:spPr>
        <p:txBody>
          <a:bodyPr wrap="square" lIns="179285" tIns="143428" rIns="179285" bIns="143428" rtlCol="0">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Application Modernization</a:t>
            </a:r>
          </a:p>
        </p:txBody>
      </p:sp>
    </p:spTree>
    <p:extLst>
      <p:ext uri="{BB962C8B-B14F-4D97-AF65-F5344CB8AC3E}">
        <p14:creationId xmlns:p14="http://schemas.microsoft.com/office/powerpoint/2010/main" val="1334381211"/>
      </p:ext>
    </p:extLst>
  </p:cSld>
  <p:clrMapOvr>
    <a:masterClrMapping/>
  </p:clrMapOvr>
  <p:transitio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E7A0-9F39-4283-AA15-CF9F19704565}"/>
              </a:ext>
            </a:extLst>
          </p:cNvPr>
          <p:cNvSpPr>
            <a:spLocks noGrp="1"/>
          </p:cNvSpPr>
          <p:nvPr>
            <p:ph type="title"/>
          </p:nvPr>
        </p:nvSpPr>
        <p:spPr/>
        <p:txBody>
          <a:bodyPr/>
          <a:lstStyle/>
          <a:p>
            <a:r>
              <a:rPr lang="en-US" sz="3200" dirty="0">
                <a:solidFill>
                  <a:schemeClr val="accent1"/>
                </a:solidFill>
              </a:rPr>
              <a:t>Azure Migrate (now generally available)</a:t>
            </a:r>
            <a:br>
              <a:rPr lang="en-US" sz="3200" dirty="0">
                <a:solidFill>
                  <a:schemeClr val="accent1"/>
                </a:solidFill>
              </a:rPr>
            </a:br>
            <a:br>
              <a:rPr lang="en-US" sz="3200" dirty="0">
                <a:solidFill>
                  <a:schemeClr val="accent1"/>
                </a:solidFill>
              </a:rPr>
            </a:br>
            <a:endParaRPr lang="en-US" sz="3200" dirty="0">
              <a:solidFill>
                <a:schemeClr val="accent1"/>
              </a:solidFill>
            </a:endParaRPr>
          </a:p>
        </p:txBody>
      </p:sp>
      <p:cxnSp>
        <p:nvCxnSpPr>
          <p:cNvPr id="8" name="Straight Connector 7">
            <a:extLst>
              <a:ext uri="{FF2B5EF4-FFF2-40B4-BE49-F238E27FC236}">
                <a16:creationId xmlns:a16="http://schemas.microsoft.com/office/drawing/2014/main" id="{6F2A5529-F9B5-4FA6-9473-3D6FEF069A65}"/>
              </a:ext>
            </a:extLst>
          </p:cNvPr>
          <p:cNvCxnSpPr>
            <a:cxnSpLocks/>
          </p:cNvCxnSpPr>
          <p:nvPr/>
        </p:nvCxnSpPr>
        <p:spPr>
          <a:xfrm>
            <a:off x="8242623" y="1861569"/>
            <a:ext cx="0" cy="3742818"/>
          </a:xfrm>
          <a:prstGeom prst="line">
            <a:avLst/>
          </a:prstGeom>
          <a:ln>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0DA57A3-2E82-44E6-A714-DC67CC41D54A}"/>
              </a:ext>
            </a:extLst>
          </p:cNvPr>
          <p:cNvGrpSpPr/>
          <p:nvPr/>
        </p:nvGrpSpPr>
        <p:grpSpPr>
          <a:xfrm>
            <a:off x="8823357" y="1863389"/>
            <a:ext cx="2256868" cy="3709476"/>
            <a:chOff x="8823357" y="1863389"/>
            <a:chExt cx="2256868" cy="3709476"/>
          </a:xfrm>
        </p:grpSpPr>
        <p:cxnSp>
          <p:nvCxnSpPr>
            <p:cNvPr id="20" name="Straight Arrow Connector 19">
              <a:extLst>
                <a:ext uri="{FF2B5EF4-FFF2-40B4-BE49-F238E27FC236}">
                  <a16:creationId xmlns:a16="http://schemas.microsoft.com/office/drawing/2014/main" id="{EF3EB260-9CE9-47D5-A2CB-26E498409A0E}"/>
                </a:ext>
              </a:extLst>
            </p:cNvPr>
            <p:cNvCxnSpPr/>
            <p:nvPr/>
          </p:nvCxnSpPr>
          <p:spPr>
            <a:xfrm flipV="1">
              <a:off x="10465728" y="3113751"/>
              <a:ext cx="0" cy="1283620"/>
            </a:xfrm>
            <a:prstGeom prst="straightConnector1">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C3F7002-0DDC-45F6-AEC7-5DF34A1DF27A}"/>
                </a:ext>
              </a:extLst>
            </p:cNvPr>
            <p:cNvCxnSpPr/>
            <p:nvPr/>
          </p:nvCxnSpPr>
          <p:spPr>
            <a:xfrm flipV="1">
              <a:off x="9442456" y="3113751"/>
              <a:ext cx="0" cy="1283620"/>
            </a:xfrm>
            <a:prstGeom prst="straightConnector1">
              <a:avLst/>
            </a:prstGeom>
            <a:ln w="25400">
              <a:solidFill>
                <a:schemeClr val="bg2">
                  <a:lumMod val="50000"/>
                </a:schemeClr>
              </a:solidFill>
              <a:headEnd type="none"/>
              <a:tailEnd type="arrow" w="lg" len="sm"/>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5494ED8-BEB3-4B81-897A-E437F687F17D}"/>
                </a:ext>
              </a:extLst>
            </p:cNvPr>
            <p:cNvSpPr/>
            <p:nvPr/>
          </p:nvSpPr>
          <p:spPr bwMode="auto">
            <a:xfrm>
              <a:off x="8823357" y="3472360"/>
              <a:ext cx="2256868" cy="566403"/>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2" name="Group 11">
              <a:extLst>
                <a:ext uri="{FF2B5EF4-FFF2-40B4-BE49-F238E27FC236}">
                  <a16:creationId xmlns:a16="http://schemas.microsoft.com/office/drawing/2014/main" id="{70FE58A1-E7E7-4365-A314-D8BDF20CAC47}"/>
                </a:ext>
              </a:extLst>
            </p:cNvPr>
            <p:cNvGrpSpPr/>
            <p:nvPr/>
          </p:nvGrpSpPr>
          <p:grpSpPr>
            <a:xfrm>
              <a:off x="9143428" y="1863389"/>
              <a:ext cx="1622892" cy="1026946"/>
              <a:chOff x="8824913" y="1973262"/>
              <a:chExt cx="2057986" cy="1302268"/>
            </a:xfrm>
          </p:grpSpPr>
          <p:sp>
            <p:nvSpPr>
              <p:cNvPr id="10" name="cloud" title="Icon of a cloud">
                <a:extLst>
                  <a:ext uri="{FF2B5EF4-FFF2-40B4-BE49-F238E27FC236}">
                    <a16:creationId xmlns:a16="http://schemas.microsoft.com/office/drawing/2014/main" id="{56B58B3E-9CB4-4506-9C75-12F649F9586B}"/>
                  </a:ext>
                </a:extLst>
              </p:cNvPr>
              <p:cNvSpPr>
                <a:spLocks noChangeAspect="1"/>
              </p:cNvSpPr>
              <p:nvPr/>
            </p:nvSpPr>
            <p:spPr bwMode="auto">
              <a:xfrm>
                <a:off x="8824913" y="1973262"/>
                <a:ext cx="2057986" cy="130226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TextBox 10">
                <a:extLst>
                  <a:ext uri="{FF2B5EF4-FFF2-40B4-BE49-F238E27FC236}">
                    <a16:creationId xmlns:a16="http://schemas.microsoft.com/office/drawing/2014/main" id="{8B1C4B4F-F92C-483D-9D3A-C813725F826B}"/>
                  </a:ext>
                </a:extLst>
              </p:cNvPr>
              <p:cNvSpPr txBox="1"/>
              <p:nvPr/>
            </p:nvSpPr>
            <p:spPr>
              <a:xfrm>
                <a:off x="9068863" y="2444482"/>
                <a:ext cx="1524000" cy="634530"/>
              </a:xfrm>
              <a:prstGeom prst="rect">
                <a:avLst/>
              </a:prstGeom>
              <a:noFill/>
            </p:spPr>
            <p:txBody>
              <a:bodyPr wrap="square" lIns="179259" tIns="143407" rIns="179259" bIns="143407" rtlCol="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2917">
                          <a:srgbClr val="002050"/>
                        </a:gs>
                        <a:gs pos="30000">
                          <a:srgbClr val="002050"/>
                        </a:gs>
                      </a:gsLst>
                      <a:lin ang="5400000" scaled="0"/>
                    </a:gradFill>
                    <a:effectLst/>
                    <a:uLnTx/>
                    <a:uFillTx/>
                    <a:latin typeface="Segoe UI Semilight"/>
                    <a:ea typeface="+mn-ea"/>
                    <a:cs typeface="+mn-cs"/>
                  </a:rPr>
                  <a:t>Azure</a:t>
                </a:r>
              </a:p>
            </p:txBody>
          </p:sp>
        </p:grpSp>
        <p:sp>
          <p:nvSpPr>
            <p:cNvPr id="13" name="Rectangle 12">
              <a:extLst>
                <a:ext uri="{FF2B5EF4-FFF2-40B4-BE49-F238E27FC236}">
                  <a16:creationId xmlns:a16="http://schemas.microsoft.com/office/drawing/2014/main" id="{E4714CE4-A96E-4A09-AF5D-49E7BECFC793}"/>
                </a:ext>
              </a:extLst>
            </p:cNvPr>
            <p:cNvSpPr/>
            <p:nvPr/>
          </p:nvSpPr>
          <p:spPr>
            <a:xfrm>
              <a:off x="10070150" y="3626378"/>
              <a:ext cx="804028" cy="286232"/>
            </a:xfrm>
            <a:prstGeom prst="rect">
              <a:avLst/>
            </a:prstGeom>
          </p:spPr>
          <p:txBody>
            <a:bodyPr wrap="square">
              <a:spAutoFit/>
            </a:bodyPr>
            <a:lstStyle/>
            <a:p>
              <a:pPr marL="0" marR="0" lvl="0" indent="0" algn="ctr" defTabSz="896043"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normalizeH="0" baseline="0" noProof="0" dirty="0">
                  <a:ln>
                    <a:noFill/>
                  </a:ln>
                  <a:solidFill>
                    <a:schemeClr val="accent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Linux</a:t>
              </a:r>
            </a:p>
          </p:txBody>
        </p:sp>
        <p:sp>
          <p:nvSpPr>
            <p:cNvPr id="14" name="Rectangle 13">
              <a:extLst>
                <a:ext uri="{FF2B5EF4-FFF2-40B4-BE49-F238E27FC236}">
                  <a16:creationId xmlns:a16="http://schemas.microsoft.com/office/drawing/2014/main" id="{BC44E8E5-6441-428D-B28D-F07181241BE8}"/>
                </a:ext>
              </a:extLst>
            </p:cNvPr>
            <p:cNvSpPr/>
            <p:nvPr/>
          </p:nvSpPr>
          <p:spPr>
            <a:xfrm>
              <a:off x="8846089" y="3543354"/>
              <a:ext cx="1192733" cy="480131"/>
            </a:xfrm>
            <a:prstGeom prst="rect">
              <a:avLst/>
            </a:prstGeom>
          </p:spPr>
          <p:txBody>
            <a:bodyPr wrap="square">
              <a:spAutoFit/>
            </a:bodyPr>
            <a:lstStyle/>
            <a:p>
              <a:pPr marL="0" marR="0" lvl="0" indent="0" algn="ctr" defTabSz="896043"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normalizeH="0" baseline="0" noProof="0" dirty="0">
                  <a:ln>
                    <a:noFill/>
                  </a:ln>
                  <a:solidFill>
                    <a:schemeClr val="accent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Windows Server</a:t>
              </a:r>
            </a:p>
          </p:txBody>
        </p:sp>
        <p:sp>
          <p:nvSpPr>
            <p:cNvPr id="21" name="building_7" title="Icon of a building with a curved section protruding from it">
              <a:extLst>
                <a:ext uri="{FF2B5EF4-FFF2-40B4-BE49-F238E27FC236}">
                  <a16:creationId xmlns:a16="http://schemas.microsoft.com/office/drawing/2014/main" id="{E6D60AB5-F7FF-44BF-970C-DD06FC5BE0AD}"/>
                </a:ext>
              </a:extLst>
            </p:cNvPr>
            <p:cNvSpPr>
              <a:spLocks noChangeAspect="1" noEditPoints="1"/>
            </p:cNvSpPr>
            <p:nvPr/>
          </p:nvSpPr>
          <p:spPr bwMode="auto">
            <a:xfrm>
              <a:off x="9458541" y="4448861"/>
              <a:ext cx="992668" cy="1124004"/>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31" name="Rectangle 30">
            <a:extLst>
              <a:ext uri="{FF2B5EF4-FFF2-40B4-BE49-F238E27FC236}">
                <a16:creationId xmlns:a16="http://schemas.microsoft.com/office/drawing/2014/main" id="{BF956333-A381-4547-9A29-93B7C4C9BC06}"/>
              </a:ext>
            </a:extLst>
          </p:cNvPr>
          <p:cNvSpPr/>
          <p:nvPr/>
        </p:nvSpPr>
        <p:spPr bwMode="auto">
          <a:xfrm>
            <a:off x="0" y="6052008"/>
            <a:ext cx="12192000" cy="65178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Semibold" panose="020B0702040204020203" pitchFamily="34" charset="0"/>
              </a:rPr>
              <a:t>Get started at no cost today: </a:t>
            </a: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Semibold" panose="020B0702040204020203" pitchFamily="34" charset="0"/>
                <a:hlinkClick r:id="rId3"/>
              </a:rPr>
              <a:t>https://aka.ms/azuremigrate</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Semibold" panose="020B0702040204020203"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Semibold" panose="020B0702040204020203" pitchFamily="34" charset="0"/>
            </a:endParaRPr>
          </a:p>
        </p:txBody>
      </p:sp>
      <p:sp>
        <p:nvSpPr>
          <p:cNvPr id="24" name="TextBox 23">
            <a:extLst>
              <a:ext uri="{FF2B5EF4-FFF2-40B4-BE49-F238E27FC236}">
                <a16:creationId xmlns:a16="http://schemas.microsoft.com/office/drawing/2014/main" id="{26D36F9B-478B-48F8-B255-9DD89931547E}"/>
              </a:ext>
            </a:extLst>
          </p:cNvPr>
          <p:cNvSpPr txBox="1"/>
          <p:nvPr/>
        </p:nvSpPr>
        <p:spPr>
          <a:xfrm>
            <a:off x="272893" y="2065798"/>
            <a:ext cx="7604168" cy="3121159"/>
          </a:xfrm>
          <a:prstGeom prst="rect">
            <a:avLst/>
          </a:prstGeom>
          <a:noFill/>
        </p:spPr>
        <p:txBody>
          <a:bodyPr wrap="square" lIns="179259" tIns="143407" rIns="179259" bIns="143407" rtlCol="0">
            <a:spAutoFit/>
          </a:bodyPr>
          <a:lstStyle/>
          <a:p>
            <a:pPr marR="0" lvl="0" algn="l" defTabSz="914192" rtl="0" eaLnBrk="1" fontAlgn="auto" latinLnBrk="0" hangingPunct="1">
              <a:lnSpc>
                <a:spcPct val="100000"/>
              </a:lnSpc>
              <a:spcBef>
                <a:spcPts val="600"/>
              </a:spcBef>
              <a:spcAft>
                <a:spcPts val="600"/>
              </a:spcAft>
              <a:buClrTx/>
              <a:buSzTx/>
              <a:tabLst/>
              <a:defRPr/>
            </a:pP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Easily </a:t>
            </a:r>
            <a:r>
              <a:rPr kumimoji="0" lang="en-US" sz="2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discover</a:t>
            </a: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VMware </a:t>
            </a:r>
            <a:r>
              <a:rPr kumimoji="0" lang="en-US" sz="2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VMs and applications</a:t>
            </a: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including rich service dependency maps</a:t>
            </a:r>
          </a:p>
          <a:p>
            <a:pPr marR="0" lvl="0" algn="l" defTabSz="914192" rtl="0" eaLnBrk="1" fontAlgn="auto" latinLnBrk="0" hangingPunct="1">
              <a:lnSpc>
                <a:spcPct val="100000"/>
              </a:lnSpc>
              <a:spcBef>
                <a:spcPts val="600"/>
              </a:spcBef>
              <a:spcAft>
                <a:spcPts val="600"/>
              </a:spcAft>
              <a:buClrTx/>
              <a:buSzTx/>
              <a:tabLst/>
              <a:defRPr/>
            </a:pP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Insightful workload </a:t>
            </a:r>
            <a:r>
              <a:rPr kumimoji="0" lang="en-US" sz="2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assessments</a:t>
            </a: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t>
            </a:r>
          </a:p>
          <a:p>
            <a:pPr marL="457112" marR="0" lvl="1" algn="l" defTabSz="914192" rtl="0" eaLnBrk="1" fontAlgn="auto" latinLnBrk="0" hangingPunct="1">
              <a:lnSpc>
                <a:spcPct val="100000"/>
              </a:lnSpc>
              <a:spcBef>
                <a:spcPts val="600"/>
              </a:spcBef>
              <a:spcAft>
                <a:spcPts val="600"/>
              </a:spcAft>
              <a:buClrTx/>
              <a:buSzTx/>
              <a:tabLst/>
              <a:defRPr/>
            </a:pPr>
            <a:r>
              <a:rPr kumimoji="0" lang="en-US"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Right-sized Azure resources based on utilization history</a:t>
            </a:r>
          </a:p>
          <a:p>
            <a:pPr marL="457112" marR="0" lvl="1" algn="l" defTabSz="914192" rtl="0" eaLnBrk="1" fontAlgn="auto" latinLnBrk="0" hangingPunct="1">
              <a:lnSpc>
                <a:spcPct val="100000"/>
              </a:lnSpc>
              <a:spcBef>
                <a:spcPts val="600"/>
              </a:spcBef>
              <a:spcAft>
                <a:spcPts val="600"/>
              </a:spcAft>
              <a:buClrTx/>
              <a:buSzTx/>
              <a:tabLst/>
              <a:defRPr/>
            </a:pPr>
            <a:r>
              <a:rPr kumimoji="0" lang="en-US"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Estimated monthly run costs in Azure </a:t>
            </a:r>
          </a:p>
          <a:p>
            <a:pPr marL="457112" marR="0" lvl="1" algn="l" defTabSz="914192" rtl="0" eaLnBrk="1" fontAlgn="auto" latinLnBrk="0" hangingPunct="1">
              <a:lnSpc>
                <a:spcPct val="100000"/>
              </a:lnSpc>
              <a:spcBef>
                <a:spcPts val="600"/>
              </a:spcBef>
              <a:spcAft>
                <a:spcPts val="600"/>
              </a:spcAft>
              <a:buClrTx/>
              <a:buSzTx/>
              <a:tabLst/>
              <a:defRPr/>
            </a:pPr>
            <a:r>
              <a:rPr kumimoji="0" lang="en-US"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Migration risks and recommended tools </a:t>
            </a:r>
          </a:p>
          <a:p>
            <a:pPr marR="0" lvl="0" algn="l" defTabSz="914192" rtl="0" eaLnBrk="1" fontAlgn="auto" latinLnBrk="0" hangingPunct="1">
              <a:lnSpc>
                <a:spcPct val="100000"/>
              </a:lnSpc>
              <a:spcBef>
                <a:spcPts val="600"/>
              </a:spcBef>
              <a:spcAft>
                <a:spcPts val="600"/>
              </a:spcAft>
              <a:buClrTx/>
              <a:buSzTx/>
              <a:tabLst/>
              <a:defRPr/>
            </a:pPr>
            <a:r>
              <a:rPr kumimoji="0" lang="en-US" sz="20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Hyper-V and physical environment assessment coming soon</a:t>
            </a:r>
          </a:p>
        </p:txBody>
      </p:sp>
    </p:spTree>
    <p:extLst>
      <p:ext uri="{BB962C8B-B14F-4D97-AF65-F5344CB8AC3E}">
        <p14:creationId xmlns:p14="http://schemas.microsoft.com/office/powerpoint/2010/main" val="2346677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400"/>
                                        <p:tgtEl>
                                          <p:spTgt spid="31"/>
                                        </p:tgtEl>
                                      </p:cBhvr>
                                    </p:animEffect>
                                  </p:childTnLst>
                                </p:cTn>
                              </p:par>
                              <p:par>
                                <p:cTn id="8" presetID="42" presetClass="path" presetSubtype="0" decel="100000" fill="hold" grpId="1" nodeType="withEffect">
                                  <p:stCondLst>
                                    <p:cond delay="500"/>
                                  </p:stCondLst>
                                  <p:childTnLst>
                                    <p:animMotion origin="layout" path="M 0 -1.11111E-6 L 0 0.0963 " pathEditMode="relative" rAng="0" ptsTypes="AA">
                                      <p:cBhvr>
                                        <p:cTn id="9" dur="700" spd="-100000" fill="hold"/>
                                        <p:tgtEl>
                                          <p:spTgt spid="31"/>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5C6203-2CE5-421B-9D46-C515CBF794EB}"/>
              </a:ext>
            </a:extLst>
          </p:cNvPr>
          <p:cNvSpPr/>
          <p:nvPr/>
        </p:nvSpPr>
        <p:spPr bwMode="auto">
          <a:xfrm>
            <a:off x="0" y="1644650"/>
            <a:ext cx="12192000" cy="40386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398ED8B-425F-4FFE-B722-E17CA9594BFD}"/>
              </a:ext>
            </a:extLst>
          </p:cNvPr>
          <p:cNvSpPr/>
          <p:nvPr/>
        </p:nvSpPr>
        <p:spPr bwMode="auto">
          <a:xfrm>
            <a:off x="-10394" y="6350"/>
            <a:ext cx="3429974"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FAF97055-EA94-47E1-9F58-FC7678780903}"/>
              </a:ext>
            </a:extLst>
          </p:cNvPr>
          <p:cNvSpPr txBox="1"/>
          <p:nvPr/>
        </p:nvSpPr>
        <p:spPr>
          <a:xfrm>
            <a:off x="1454093" y="967876"/>
            <a:ext cx="2103742"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Infrastructure </a:t>
            </a:r>
            <a:br>
              <a:rPr kumimoji="0" lang="en-US" sz="1800" b="0" i="0" u="none" strike="noStrike" kern="1200" cap="none" spc="0" normalizeH="0" baseline="0" noProof="0" dirty="0">
                <a:ln>
                  <a:noFill/>
                </a:ln>
                <a:solidFill>
                  <a:srgbClr val="FFFFFF"/>
                </a:solidFill>
                <a:effectLst/>
                <a:uLnTx/>
                <a:uFillTx/>
                <a:latin typeface="Segoe UI"/>
                <a:ea typeface="+mn-ea"/>
                <a:cs typeface="+mn-cs"/>
              </a:rPr>
            </a:br>
            <a:r>
              <a:rPr kumimoji="0" lang="en-US" sz="1800" b="0" i="0" u="none" strike="noStrike" kern="1200" cap="none" spc="0" normalizeH="0" baseline="0" noProof="0" dirty="0">
                <a:ln>
                  <a:noFill/>
                </a:ln>
                <a:solidFill>
                  <a:srgbClr val="FFFFFF"/>
                </a:solidFill>
                <a:effectLst/>
                <a:uLnTx/>
                <a:uFillTx/>
                <a:latin typeface="Segoe UI"/>
                <a:ea typeface="+mn-ea"/>
                <a:cs typeface="+mn-cs"/>
              </a:rPr>
              <a:t>for all workloads</a:t>
            </a:r>
          </a:p>
        </p:txBody>
      </p:sp>
      <p:cxnSp>
        <p:nvCxnSpPr>
          <p:cNvPr id="22" name="Straight Connector 21">
            <a:extLst>
              <a:ext uri="{FF2B5EF4-FFF2-40B4-BE49-F238E27FC236}">
                <a16:creationId xmlns:a16="http://schemas.microsoft.com/office/drawing/2014/main" id="{1334C4AD-3E05-4B92-9EE8-B4A98C1049C3}"/>
              </a:ext>
            </a:extLst>
          </p:cNvPr>
          <p:cNvCxnSpPr/>
          <p:nvPr/>
        </p:nvCxnSpPr>
        <p:spPr>
          <a:xfrm>
            <a:off x="1360856" y="1222423"/>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0FFCB81-97E0-4578-A665-89546C8D29FC}"/>
              </a:ext>
            </a:extLst>
          </p:cNvPr>
          <p:cNvSpPr txBox="1"/>
          <p:nvPr/>
        </p:nvSpPr>
        <p:spPr>
          <a:xfrm>
            <a:off x="1473776" y="3792677"/>
            <a:ext cx="1945804"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Secure &amp; </a:t>
            </a:r>
            <a:br>
              <a:rPr kumimoji="0" lang="en-US" sz="1800" b="0" i="0" u="none" strike="noStrike" kern="1200" cap="none" spc="0" normalizeH="0" baseline="0" noProof="0" dirty="0">
                <a:ln>
                  <a:noFill/>
                </a:ln>
                <a:solidFill>
                  <a:srgbClr val="FFFFFF"/>
                </a:solidFill>
                <a:effectLst/>
                <a:uLnTx/>
                <a:uFillTx/>
                <a:latin typeface="Segoe UI"/>
                <a:ea typeface="+mn-ea"/>
                <a:cs typeface="+mn-cs"/>
              </a:rPr>
            </a:br>
            <a:r>
              <a:rPr kumimoji="0" lang="en-US" sz="1800" b="0" i="0" u="none" strike="noStrike" kern="1200" cap="none" spc="0" normalizeH="0" baseline="0" noProof="0" dirty="0">
                <a:ln>
                  <a:noFill/>
                </a:ln>
                <a:solidFill>
                  <a:srgbClr val="FFFFFF"/>
                </a:solidFill>
                <a:effectLst/>
                <a:uLnTx/>
                <a:uFillTx/>
                <a:latin typeface="Segoe UI"/>
                <a:ea typeface="+mn-ea"/>
                <a:cs typeface="+mn-cs"/>
              </a:rPr>
              <a:t>well managed</a:t>
            </a:r>
          </a:p>
        </p:txBody>
      </p:sp>
      <p:cxnSp>
        <p:nvCxnSpPr>
          <p:cNvPr id="25" name="Straight Connector 24">
            <a:extLst>
              <a:ext uri="{FF2B5EF4-FFF2-40B4-BE49-F238E27FC236}">
                <a16:creationId xmlns:a16="http://schemas.microsoft.com/office/drawing/2014/main" id="{A3920CF4-2988-4B48-9C1E-0CC9A856D81B}"/>
              </a:ext>
            </a:extLst>
          </p:cNvPr>
          <p:cNvCxnSpPr/>
          <p:nvPr/>
        </p:nvCxnSpPr>
        <p:spPr>
          <a:xfrm>
            <a:off x="1360856" y="391710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1D65163-C0CE-4063-B803-A6FA3B40F4C1}"/>
              </a:ext>
            </a:extLst>
          </p:cNvPr>
          <p:cNvSpPr txBox="1"/>
          <p:nvPr/>
        </p:nvSpPr>
        <p:spPr>
          <a:xfrm>
            <a:off x="1414919" y="5350709"/>
            <a:ext cx="2004662"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Cost effective</a:t>
            </a:r>
          </a:p>
        </p:txBody>
      </p:sp>
      <p:cxnSp>
        <p:nvCxnSpPr>
          <p:cNvPr id="28" name="Straight Connector 27">
            <a:extLst>
              <a:ext uri="{FF2B5EF4-FFF2-40B4-BE49-F238E27FC236}">
                <a16:creationId xmlns:a16="http://schemas.microsoft.com/office/drawing/2014/main" id="{5DD1FD95-13AF-4F13-8A29-E8EE6CD6DE1A}"/>
              </a:ext>
            </a:extLst>
          </p:cNvPr>
          <p:cNvCxnSpPr/>
          <p:nvPr/>
        </p:nvCxnSpPr>
        <p:spPr>
          <a:xfrm>
            <a:off x="1360857" y="5348136"/>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money_2" title="Icon of a dollar sign with an arrow around it pointing clockwise">
            <a:extLst>
              <a:ext uri="{FF2B5EF4-FFF2-40B4-BE49-F238E27FC236}">
                <a16:creationId xmlns:a16="http://schemas.microsoft.com/office/drawing/2014/main" id="{E33930E4-D035-486A-B4BC-107C9FDA61A5}"/>
              </a:ext>
            </a:extLst>
          </p:cNvPr>
          <p:cNvSpPr>
            <a:spLocks noChangeAspect="1" noEditPoints="1"/>
          </p:cNvSpPr>
          <p:nvPr/>
        </p:nvSpPr>
        <p:spPr bwMode="auto">
          <a:xfrm>
            <a:off x="579910" y="5298619"/>
            <a:ext cx="616595" cy="65012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30" name="document_6" title="Icon of a document with a padlock in the lower right corner">
            <a:extLst>
              <a:ext uri="{FF2B5EF4-FFF2-40B4-BE49-F238E27FC236}">
                <a16:creationId xmlns:a16="http://schemas.microsoft.com/office/drawing/2014/main" id="{01FCC753-7A3D-4C2E-AB4A-AFC899AF1983}"/>
              </a:ext>
            </a:extLst>
          </p:cNvPr>
          <p:cNvSpPr>
            <a:spLocks noChangeAspect="1" noEditPoints="1"/>
          </p:cNvSpPr>
          <p:nvPr/>
        </p:nvSpPr>
        <p:spPr bwMode="auto">
          <a:xfrm>
            <a:off x="666014" y="3932871"/>
            <a:ext cx="444387" cy="555484"/>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1" name="Group 30">
            <a:extLst>
              <a:ext uri="{FF2B5EF4-FFF2-40B4-BE49-F238E27FC236}">
                <a16:creationId xmlns:a16="http://schemas.microsoft.com/office/drawing/2014/main" id="{3F36A6DC-39A2-4B7E-8BF1-28693380800D}"/>
              </a:ext>
            </a:extLst>
          </p:cNvPr>
          <p:cNvGrpSpPr/>
          <p:nvPr/>
        </p:nvGrpSpPr>
        <p:grpSpPr>
          <a:xfrm>
            <a:off x="501486" y="1244372"/>
            <a:ext cx="766134" cy="600609"/>
            <a:chOff x="4807116" y="2091494"/>
            <a:chExt cx="1435589" cy="1125425"/>
          </a:xfrm>
        </p:grpSpPr>
        <p:sp>
          <p:nvSpPr>
            <p:cNvPr id="32" name="network_3" title="Icon of a server connected to a network">
              <a:extLst>
                <a:ext uri="{FF2B5EF4-FFF2-40B4-BE49-F238E27FC236}">
                  <a16:creationId xmlns:a16="http://schemas.microsoft.com/office/drawing/2014/main" id="{1C386BC6-A152-46AB-9CE7-DA096936B692}"/>
                </a:ext>
              </a:extLst>
            </p:cNvPr>
            <p:cNvSpPr>
              <a:spLocks noChangeAspect="1" noEditPoints="1"/>
            </p:cNvSpPr>
            <p:nvPr/>
          </p:nvSpPr>
          <p:spPr bwMode="auto">
            <a:xfrm>
              <a:off x="4807116" y="20989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network_3" title="Icon of a server connected to a network">
              <a:extLst>
                <a:ext uri="{FF2B5EF4-FFF2-40B4-BE49-F238E27FC236}">
                  <a16:creationId xmlns:a16="http://schemas.microsoft.com/office/drawing/2014/main" id="{BBE1AC5E-06C7-4449-B3F0-710D51E96A1A}"/>
                </a:ext>
              </a:extLst>
            </p:cNvPr>
            <p:cNvSpPr>
              <a:spLocks noChangeAspect="1" noEditPoints="1"/>
            </p:cNvSpPr>
            <p:nvPr/>
          </p:nvSpPr>
          <p:spPr bwMode="auto">
            <a:xfrm>
              <a:off x="5658637" y="20914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network_3" title="Icon of a server connected to a network">
              <a:extLst>
                <a:ext uri="{FF2B5EF4-FFF2-40B4-BE49-F238E27FC236}">
                  <a16:creationId xmlns:a16="http://schemas.microsoft.com/office/drawing/2014/main" id="{5B6BDE0E-B653-4A31-8667-2A8A3A06E8DF}"/>
                </a:ext>
              </a:extLst>
            </p:cNvPr>
            <p:cNvSpPr>
              <a:spLocks noChangeAspect="1" noEditPoints="1"/>
            </p:cNvSpPr>
            <p:nvPr/>
          </p:nvSpPr>
          <p:spPr bwMode="auto">
            <a:xfrm rot="10800000">
              <a:off x="5231943" y="2610813"/>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8" name="Title 2">
            <a:extLst>
              <a:ext uri="{FF2B5EF4-FFF2-40B4-BE49-F238E27FC236}">
                <a16:creationId xmlns:a16="http://schemas.microsoft.com/office/drawing/2014/main" id="{77118357-C3B2-49E1-BE0D-4BEC2C92B93B}"/>
              </a:ext>
            </a:extLst>
          </p:cNvPr>
          <p:cNvSpPr>
            <a:spLocks noGrp="1"/>
          </p:cNvSpPr>
          <p:nvPr>
            <p:ph type="title"/>
          </p:nvPr>
        </p:nvSpPr>
        <p:spPr>
          <a:xfrm>
            <a:off x="269240" y="354826"/>
            <a:ext cx="11655840" cy="899665"/>
          </a:xfrm>
        </p:spPr>
        <p:txBody>
          <a:bodyPr/>
          <a:lstStyle/>
          <a:p>
            <a:r>
              <a:rPr lang="en-US" sz="3600" dirty="0">
                <a:solidFill>
                  <a:schemeClr val="accent1"/>
                </a:solidFill>
              </a:rPr>
              <a:t>Modern infrastructure foundations to begin your cloud journey</a:t>
            </a:r>
          </a:p>
        </p:txBody>
      </p:sp>
      <p:grpSp>
        <p:nvGrpSpPr>
          <p:cNvPr id="20" name="Group 19">
            <a:extLst>
              <a:ext uri="{FF2B5EF4-FFF2-40B4-BE49-F238E27FC236}">
                <a16:creationId xmlns:a16="http://schemas.microsoft.com/office/drawing/2014/main" id="{94A3D809-D8B4-45E5-912D-B0E9302A36A8}"/>
              </a:ext>
            </a:extLst>
          </p:cNvPr>
          <p:cNvGrpSpPr/>
          <p:nvPr/>
        </p:nvGrpSpPr>
        <p:grpSpPr>
          <a:xfrm>
            <a:off x="609953" y="2521467"/>
            <a:ext cx="555510" cy="659041"/>
            <a:chOff x="8531043" y="2315384"/>
            <a:chExt cx="624430" cy="740806"/>
          </a:xfrm>
        </p:grpSpPr>
        <p:sp>
          <p:nvSpPr>
            <p:cNvPr id="23" name="cloud">
              <a:extLst>
                <a:ext uri="{FF2B5EF4-FFF2-40B4-BE49-F238E27FC236}">
                  <a16:creationId xmlns:a16="http://schemas.microsoft.com/office/drawing/2014/main" id="{01E82C61-494E-4762-884D-12E384556F75}"/>
                </a:ext>
              </a:extLst>
            </p:cNvPr>
            <p:cNvSpPr>
              <a:spLocks noChangeAspect="1"/>
            </p:cNvSpPr>
            <p:nvPr/>
          </p:nvSpPr>
          <p:spPr bwMode="auto">
            <a:xfrm>
              <a:off x="8531043" y="2315384"/>
              <a:ext cx="624430" cy="39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chemeClr val="bg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sp>
          <p:nvSpPr>
            <p:cNvPr id="26" name="server">
              <a:extLst>
                <a:ext uri="{FF2B5EF4-FFF2-40B4-BE49-F238E27FC236}">
                  <a16:creationId xmlns:a16="http://schemas.microsoft.com/office/drawing/2014/main" id="{976A4E8D-EF5D-45E7-BB59-4699CF3A4442}"/>
                </a:ext>
              </a:extLst>
            </p:cNvPr>
            <p:cNvSpPr>
              <a:spLocks noChangeAspect="1" noEditPoints="1"/>
            </p:cNvSpPr>
            <p:nvPr/>
          </p:nvSpPr>
          <p:spPr bwMode="auto">
            <a:xfrm>
              <a:off x="8735923" y="2572791"/>
              <a:ext cx="214670" cy="4833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002050"/>
            </a:solidFill>
            <a:ln w="19050">
              <a:solidFill>
                <a:schemeClr val="bg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grpSp>
      <p:sp>
        <p:nvSpPr>
          <p:cNvPr id="35" name="TextBox 34">
            <a:extLst>
              <a:ext uri="{FF2B5EF4-FFF2-40B4-BE49-F238E27FC236}">
                <a16:creationId xmlns:a16="http://schemas.microsoft.com/office/drawing/2014/main" id="{73F96FA5-B255-411F-A657-81D03A31DB95}"/>
              </a:ext>
            </a:extLst>
          </p:cNvPr>
          <p:cNvSpPr txBox="1"/>
          <p:nvPr/>
        </p:nvSpPr>
        <p:spPr>
          <a:xfrm>
            <a:off x="1473776" y="2623587"/>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Hybrid</a:t>
            </a:r>
          </a:p>
        </p:txBody>
      </p:sp>
      <p:cxnSp>
        <p:nvCxnSpPr>
          <p:cNvPr id="36" name="Straight Connector 35">
            <a:extLst>
              <a:ext uri="{FF2B5EF4-FFF2-40B4-BE49-F238E27FC236}">
                <a16:creationId xmlns:a16="http://schemas.microsoft.com/office/drawing/2014/main" id="{36BFF641-9660-415B-9507-068DEBBA7666}"/>
              </a:ext>
            </a:extLst>
          </p:cNvPr>
          <p:cNvCxnSpPr/>
          <p:nvPr/>
        </p:nvCxnSpPr>
        <p:spPr>
          <a:xfrm>
            <a:off x="1369751" y="2609515"/>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55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065 0.00347 L 0.12968 0.29144 " pathEditMode="relative" rAng="0" ptsTypes="AA">
                                      <p:cBhvr>
                                        <p:cTn id="6" dur="2000" fill="hold"/>
                                        <p:tgtEl>
                                          <p:spTgt spid="31"/>
                                        </p:tgtEl>
                                        <p:attrNameLst>
                                          <p:attrName>ppt_x</p:attrName>
                                          <p:attrName>ppt_y</p:attrName>
                                        </p:attrNameLst>
                                      </p:cBhvr>
                                      <p:rCtr x="6445" y="14398"/>
                                    </p:animMotion>
                                  </p:childTnLst>
                                </p:cTn>
                              </p:par>
                              <p:par>
                                <p:cTn id="7" presetID="6" presetClass="emph" presetSubtype="0" fill="hold" nodeType="withEffect">
                                  <p:stCondLst>
                                    <p:cond delay="0"/>
                                  </p:stCondLst>
                                  <p:childTnLst>
                                    <p:animScale>
                                      <p:cBhvr>
                                        <p:cTn id="8" dur="2000" fill="hold"/>
                                        <p:tgtEl>
                                          <p:spTgt spid="31"/>
                                        </p:tgtEl>
                                      </p:cBhvr>
                                      <p:by x="150000" y="150000"/>
                                    </p:animScale>
                                  </p:childTnLst>
                                </p:cTn>
                              </p:par>
                              <p:par>
                                <p:cTn id="9" presetID="42" presetClass="path" presetSubtype="0" accel="50000" decel="50000" fill="hold" grpId="0" nodeType="withEffect">
                                  <p:stCondLst>
                                    <p:cond delay="0"/>
                                  </p:stCondLst>
                                  <p:childTnLst>
                                    <p:animMotion origin="layout" path="M 1.25E-6 7.40741E-7 L 0.00377 0.50255 " pathEditMode="relative" rAng="0" ptsTypes="AA">
                                      <p:cBhvr>
                                        <p:cTn id="10" dur="2000" fill="hold"/>
                                        <p:tgtEl>
                                          <p:spTgt spid="21"/>
                                        </p:tgtEl>
                                        <p:attrNameLst>
                                          <p:attrName>ppt_x</p:attrName>
                                          <p:attrName>ppt_y</p:attrName>
                                        </p:attrNameLst>
                                      </p:cBhvr>
                                      <p:rCtr x="182" y="25116"/>
                                    </p:animMotion>
                                  </p:childTnLst>
                                </p:cTn>
                              </p:par>
                              <p:par>
                                <p:cTn id="11" presetID="1" presetClass="exit" presetSubtype="0" fill="hold" nodeType="withEffect">
                                  <p:stCondLst>
                                    <p:cond delay="0"/>
                                  </p:stCondLst>
                                  <p:childTnLst>
                                    <p:set>
                                      <p:cBhvr>
                                        <p:cTn id="12" dur="1" fill="hold">
                                          <p:stCondLst>
                                            <p:cond delay="0"/>
                                          </p:stCondLst>
                                        </p:cTn>
                                        <p:tgtEl>
                                          <p:spTgt spid="22"/>
                                        </p:tgtEl>
                                        <p:attrNameLst>
                                          <p:attrName>style.visibility</p:attrName>
                                        </p:attrNameLst>
                                      </p:cBhvr>
                                      <p:to>
                                        <p:strVal val="hidden"/>
                                      </p:to>
                                    </p:set>
                                  </p:childTnLst>
                                </p:cTn>
                              </p:par>
                              <p:par>
                                <p:cTn id="13" presetID="42" presetClass="path" presetSubtype="0" accel="50000" decel="50000" fill="hold" nodeType="withEffect">
                                  <p:stCondLst>
                                    <p:cond delay="0"/>
                                  </p:stCondLst>
                                  <p:childTnLst>
                                    <p:animMotion origin="layout" path="M 3.54167E-6 7.40741E-7 L 0.32721 0.06759 " pathEditMode="relative" rAng="0" ptsTypes="AA">
                                      <p:cBhvr>
                                        <p:cTn id="14" dur="2000" fill="hold"/>
                                        <p:tgtEl>
                                          <p:spTgt spid="20"/>
                                        </p:tgtEl>
                                        <p:attrNameLst>
                                          <p:attrName>ppt_x</p:attrName>
                                          <p:attrName>ppt_y</p:attrName>
                                        </p:attrNameLst>
                                      </p:cBhvr>
                                      <p:rCtr x="16354" y="3380"/>
                                    </p:animMotion>
                                  </p:childTnLst>
                                </p:cTn>
                              </p:par>
                              <p:par>
                                <p:cTn id="15" presetID="6" presetClass="emph" presetSubtype="0" fill="hold" nodeType="withEffect">
                                  <p:stCondLst>
                                    <p:cond delay="0"/>
                                  </p:stCondLst>
                                  <p:childTnLst>
                                    <p:animScale>
                                      <p:cBhvr>
                                        <p:cTn id="16" dur="2000" fill="hold"/>
                                        <p:tgtEl>
                                          <p:spTgt spid="20"/>
                                        </p:tgtEl>
                                      </p:cBhvr>
                                      <p:by x="150000" y="150000"/>
                                    </p:animScale>
                                  </p:childTnLst>
                                </p:cTn>
                              </p:par>
                              <p:par>
                                <p:cTn id="17" presetID="42" presetClass="path" presetSubtype="0" accel="50000" decel="50000" fill="hold" grpId="0" nodeType="withEffect">
                                  <p:stCondLst>
                                    <p:cond delay="0"/>
                                  </p:stCondLst>
                                  <p:childTnLst>
                                    <p:animMotion origin="layout" path="M -1.04167E-6 4.44444E-6 L 0.22096 0.28217 " pathEditMode="relative" rAng="0" ptsTypes="AA">
                                      <p:cBhvr>
                                        <p:cTn id="18" dur="2000" fill="hold"/>
                                        <p:tgtEl>
                                          <p:spTgt spid="35"/>
                                        </p:tgtEl>
                                        <p:attrNameLst>
                                          <p:attrName>ppt_x</p:attrName>
                                          <p:attrName>ppt_y</p:attrName>
                                        </p:attrNameLst>
                                      </p:cBhvr>
                                      <p:rCtr x="11042" y="14097"/>
                                    </p:animMotion>
                                  </p:childTnLst>
                                </p:cTn>
                              </p:par>
                              <p:par>
                                <p:cTn id="19" presetID="1" presetClass="exit" presetSubtype="0" fill="hold" nodeType="withEffect">
                                  <p:stCondLst>
                                    <p:cond delay="0"/>
                                  </p:stCondLst>
                                  <p:childTnLst>
                                    <p:set>
                                      <p:cBhvr>
                                        <p:cTn id="20" dur="1" fill="hold">
                                          <p:stCondLst>
                                            <p:cond delay="0"/>
                                          </p:stCondLst>
                                        </p:cTn>
                                        <p:tgtEl>
                                          <p:spTgt spid="36"/>
                                        </p:tgtEl>
                                        <p:attrNameLst>
                                          <p:attrName>style.visibility</p:attrName>
                                        </p:attrNameLst>
                                      </p:cBhvr>
                                      <p:to>
                                        <p:strVal val="hidden"/>
                                      </p:to>
                                    </p:set>
                                  </p:childTnLst>
                                </p:cTn>
                              </p:par>
                              <p:par>
                                <p:cTn id="21" presetID="42" presetClass="path" presetSubtype="0" accel="50000" decel="50000" fill="hold" grpId="0" nodeType="withEffect">
                                  <p:stCondLst>
                                    <p:cond delay="0"/>
                                  </p:stCondLst>
                                  <p:childTnLst>
                                    <p:animMotion origin="layout" path="M 3.54167E-6 1.11111E-6 L 0.52721 -0.1382 " pathEditMode="relative" rAng="0" ptsTypes="AA">
                                      <p:cBhvr>
                                        <p:cTn id="22" dur="2000" fill="hold"/>
                                        <p:tgtEl>
                                          <p:spTgt spid="30"/>
                                        </p:tgtEl>
                                        <p:attrNameLst>
                                          <p:attrName>ppt_x</p:attrName>
                                          <p:attrName>ppt_y</p:attrName>
                                        </p:attrNameLst>
                                      </p:cBhvr>
                                      <p:rCtr x="26354" y="-6921"/>
                                    </p:animMotion>
                                  </p:childTnLst>
                                </p:cTn>
                              </p:par>
                              <p:par>
                                <p:cTn id="23" presetID="6" presetClass="emph" presetSubtype="0" fill="hold" grpId="1" nodeType="withEffect">
                                  <p:stCondLst>
                                    <p:cond delay="0"/>
                                  </p:stCondLst>
                                  <p:childTnLst>
                                    <p:animScale>
                                      <p:cBhvr>
                                        <p:cTn id="24" dur="2000" fill="hold"/>
                                        <p:tgtEl>
                                          <p:spTgt spid="30"/>
                                        </p:tgtEl>
                                      </p:cBhvr>
                                      <p:by x="150000" y="150000"/>
                                    </p:animScale>
                                  </p:childTnLst>
                                </p:cTn>
                              </p:par>
                              <p:par>
                                <p:cTn id="25" presetID="42" presetClass="path" presetSubtype="0" accel="50000" decel="50000" fill="hold" grpId="0" nodeType="withEffect">
                                  <p:stCondLst>
                                    <p:cond delay="0"/>
                                  </p:stCondLst>
                                  <p:childTnLst>
                                    <p:animMotion origin="layout" path="M -1.04167E-6 -4.81481E-6 L 0.4099 0.09075 " pathEditMode="relative" rAng="0" ptsTypes="AA">
                                      <p:cBhvr>
                                        <p:cTn id="26" dur="2000" fill="hold"/>
                                        <p:tgtEl>
                                          <p:spTgt spid="24"/>
                                        </p:tgtEl>
                                        <p:attrNameLst>
                                          <p:attrName>ppt_x</p:attrName>
                                          <p:attrName>ppt_y</p:attrName>
                                        </p:attrNameLst>
                                      </p:cBhvr>
                                      <p:rCtr x="20495" y="4537"/>
                                    </p:animMotion>
                                  </p:childTnLst>
                                </p:cTn>
                              </p:par>
                              <p:par>
                                <p:cTn id="27" presetID="1" presetClass="exit" presetSubtype="0" fill="hold" nodeType="withEffect">
                                  <p:stCondLst>
                                    <p:cond delay="0"/>
                                  </p:stCondLst>
                                  <p:childTnLst>
                                    <p:set>
                                      <p:cBhvr>
                                        <p:cTn id="28" dur="1" fill="hold">
                                          <p:stCondLst>
                                            <p:cond delay="0"/>
                                          </p:stCondLst>
                                        </p:cTn>
                                        <p:tgtEl>
                                          <p:spTgt spid="25"/>
                                        </p:tgtEl>
                                        <p:attrNameLst>
                                          <p:attrName>style.visibility</p:attrName>
                                        </p:attrNameLst>
                                      </p:cBhvr>
                                      <p:to>
                                        <p:strVal val="hidden"/>
                                      </p:to>
                                    </p:set>
                                  </p:childTnLst>
                                </p:cTn>
                              </p:par>
                              <p:par>
                                <p:cTn id="29" presetID="42" presetClass="path" presetSubtype="0" accel="50000" decel="50000" fill="hold" grpId="0" nodeType="withEffect">
                                  <p:stCondLst>
                                    <p:cond delay="0"/>
                                  </p:stCondLst>
                                  <p:childTnLst>
                                    <p:animMotion origin="layout" path="M 3.54167E-6 2.59259E-6 L 0.72721 -0.34422 " pathEditMode="relative" rAng="0" ptsTypes="AA">
                                      <p:cBhvr>
                                        <p:cTn id="30" dur="2000" fill="hold"/>
                                        <p:tgtEl>
                                          <p:spTgt spid="29"/>
                                        </p:tgtEl>
                                        <p:attrNameLst>
                                          <p:attrName>ppt_x</p:attrName>
                                          <p:attrName>ppt_y</p:attrName>
                                        </p:attrNameLst>
                                      </p:cBhvr>
                                      <p:rCtr x="36354" y="-17222"/>
                                    </p:animMotion>
                                  </p:childTnLst>
                                </p:cTn>
                              </p:par>
                              <p:par>
                                <p:cTn id="31" presetID="6" presetClass="emph" presetSubtype="0" fill="hold" grpId="1" nodeType="withEffect">
                                  <p:stCondLst>
                                    <p:cond delay="0"/>
                                  </p:stCondLst>
                                  <p:childTnLst>
                                    <p:animScale>
                                      <p:cBhvr>
                                        <p:cTn id="32" dur="2000" fill="hold"/>
                                        <p:tgtEl>
                                          <p:spTgt spid="29"/>
                                        </p:tgtEl>
                                      </p:cBhvr>
                                      <p:by x="150000" y="150000"/>
                                    </p:animScale>
                                  </p:childTnLst>
                                </p:cTn>
                              </p:par>
                              <p:par>
                                <p:cTn id="33" presetID="42" presetClass="path" presetSubtype="0" accel="50000" decel="50000" fill="hold" grpId="0" nodeType="withEffect">
                                  <p:stCondLst>
                                    <p:cond delay="0"/>
                                  </p:stCondLst>
                                  <p:childTnLst>
                                    <p:animMotion origin="layout" path="M 2.91667E-6 -7.40741E-7 L 0.61224 -0.13495 " pathEditMode="relative" rAng="0" ptsTypes="AA">
                                      <p:cBhvr>
                                        <p:cTn id="34" dur="2000" fill="hold"/>
                                        <p:tgtEl>
                                          <p:spTgt spid="27"/>
                                        </p:tgtEl>
                                        <p:attrNameLst>
                                          <p:attrName>ppt_x</p:attrName>
                                          <p:attrName>ppt_y</p:attrName>
                                        </p:attrNameLst>
                                      </p:cBhvr>
                                      <p:rCtr x="30612" y="-6759"/>
                                    </p:animMotion>
                                  </p:childTnLst>
                                </p:cTn>
                              </p:par>
                              <p:par>
                                <p:cTn id="35" presetID="1" presetClass="exit" presetSubtype="0" fill="hold" nodeType="withEffect">
                                  <p:stCondLst>
                                    <p:cond delay="0"/>
                                  </p:stCondLst>
                                  <p:childTnLst>
                                    <p:set>
                                      <p:cBhvr>
                                        <p:cTn id="36" dur="1" fill="hold">
                                          <p:stCondLst>
                                            <p:cond delay="0"/>
                                          </p:stCondLst>
                                        </p:cTn>
                                        <p:tgtEl>
                                          <p:spTgt spid="28"/>
                                        </p:tgtEl>
                                        <p:attrNameLst>
                                          <p:attrName>style.visibility</p:attrName>
                                        </p:attrNameLst>
                                      </p:cBhvr>
                                      <p:to>
                                        <p:strVal val="hidden"/>
                                      </p:to>
                                    </p:set>
                                  </p:childTnLst>
                                </p:cTn>
                              </p:par>
                              <p:par>
                                <p:cTn id="37" presetID="16" presetClass="exit" presetSubtype="26" fill="hold" grpId="0" nodeType="withEffect">
                                  <p:stCondLst>
                                    <p:cond delay="0"/>
                                  </p:stCondLst>
                                  <p:childTnLst>
                                    <p:animEffect transition="out" filter="barn(inHorizontal)">
                                      <p:cBhvr>
                                        <p:cTn id="38" dur="500"/>
                                        <p:tgtEl>
                                          <p:spTgt spid="19"/>
                                        </p:tgtEl>
                                      </p:cBhvr>
                                    </p:animEffect>
                                    <p:set>
                                      <p:cBhvr>
                                        <p:cTn id="39" dur="1" fill="hold">
                                          <p:stCondLst>
                                            <p:cond delay="499"/>
                                          </p:stCondLst>
                                        </p:cTn>
                                        <p:tgtEl>
                                          <p:spTgt spid="19"/>
                                        </p:tgtEl>
                                        <p:attrNameLst>
                                          <p:attrName>style.visibility</p:attrName>
                                        </p:attrNameLst>
                                      </p:cBhvr>
                                      <p:to>
                                        <p:strVal val="hidden"/>
                                      </p:to>
                                    </p:set>
                                  </p:childTnLst>
                                </p:cTn>
                              </p:par>
                              <p:par>
                                <p:cTn id="40" presetID="2" presetClass="entr" presetSubtype="8"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500" fill="hold"/>
                                        <p:tgtEl>
                                          <p:spTgt spid="2"/>
                                        </p:tgtEl>
                                        <p:attrNameLst>
                                          <p:attrName>ppt_x</p:attrName>
                                        </p:attrNameLst>
                                      </p:cBhvr>
                                      <p:tavLst>
                                        <p:tav tm="0">
                                          <p:val>
                                            <p:strVal val="0-#ppt_w/2"/>
                                          </p:val>
                                        </p:tav>
                                        <p:tav tm="100000">
                                          <p:val>
                                            <p:strVal val="#ppt_x"/>
                                          </p:val>
                                        </p:tav>
                                      </p:tavLst>
                                    </p:anim>
                                    <p:anim calcmode="lin" valueType="num">
                                      <p:cBhvr additive="base">
                                        <p:cTn id="43" dur="500" fill="hold"/>
                                        <p:tgtEl>
                                          <p:spTgt spid="2"/>
                                        </p:tgtEl>
                                        <p:attrNameLst>
                                          <p:attrName>ppt_y</p:attrName>
                                        </p:attrNameLst>
                                      </p:cBhvr>
                                      <p:tavLst>
                                        <p:tav tm="0">
                                          <p:val>
                                            <p:strVal val="#ppt_y"/>
                                          </p:val>
                                        </p:tav>
                                        <p:tav tm="100000">
                                          <p:val>
                                            <p:strVal val="#ppt_y"/>
                                          </p:val>
                                        </p:tav>
                                      </p:tavLst>
                                    </p:anim>
                                  </p:childTnLst>
                                </p:cTn>
                              </p:par>
                            </p:childTnLst>
                          </p:cTn>
                        </p:par>
                        <p:par>
                          <p:cTn id="44" fill="hold">
                            <p:stCondLst>
                              <p:cond delay="2000"/>
                            </p:stCondLst>
                            <p:childTnLst>
                              <p:par>
                                <p:cTn id="45" presetID="22" presetClass="entr" presetSubtype="8"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left)">
                                      <p:cBhvr>
                                        <p:cTn id="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animBg="1"/>
      <p:bldP spid="21" grpId="0"/>
      <p:bldP spid="24" grpId="0"/>
      <p:bldP spid="27" grpId="0"/>
      <p:bldP spid="29" grpId="0" animBg="1"/>
      <p:bldP spid="29" grpId="1" animBg="1"/>
      <p:bldP spid="30" grpId="0" animBg="1"/>
      <p:bldP spid="30" grpId="1" animBg="1"/>
      <p:bldP spid="38" grpId="0"/>
      <p:bldP spid="35"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A9DD34-9D24-402E-A3B2-3DF73BDF8DC5}"/>
              </a:ext>
            </a:extLst>
          </p:cNvPr>
          <p:cNvSpPr/>
          <p:nvPr/>
        </p:nvSpPr>
        <p:spPr bwMode="auto">
          <a:xfrm>
            <a:off x="0" y="2106930"/>
            <a:ext cx="12192000" cy="3200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8F15E30C-B39B-E54F-9164-EBB11F93A279}"/>
              </a:ext>
            </a:extLst>
          </p:cNvPr>
          <p:cNvSpPr/>
          <p:nvPr/>
        </p:nvSpPr>
        <p:spPr>
          <a:xfrm>
            <a:off x="318715" y="394525"/>
            <a:ext cx="8969664"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Secure, cost-effective and powerful</a:t>
            </a:r>
          </a:p>
        </p:txBody>
      </p:sp>
      <p:sp>
        <p:nvSpPr>
          <p:cNvPr id="3" name="Rectangle 2">
            <a:extLst>
              <a:ext uri="{FF2B5EF4-FFF2-40B4-BE49-F238E27FC236}">
                <a16:creationId xmlns:a16="http://schemas.microsoft.com/office/drawing/2014/main" id="{19D7D6FF-F3BF-0643-BA4E-CBE34184CE2F}"/>
              </a:ext>
            </a:extLst>
          </p:cNvPr>
          <p:cNvSpPr/>
          <p:nvPr/>
        </p:nvSpPr>
        <p:spPr>
          <a:xfrm>
            <a:off x="3590815" y="4045096"/>
            <a:ext cx="1656484" cy="55399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Networking</a:t>
            </a:r>
          </a:p>
        </p:txBody>
      </p:sp>
      <p:sp>
        <p:nvSpPr>
          <p:cNvPr id="13" name="Rectangle 12">
            <a:extLst>
              <a:ext uri="{FF2B5EF4-FFF2-40B4-BE49-F238E27FC236}">
                <a16:creationId xmlns:a16="http://schemas.microsoft.com/office/drawing/2014/main" id="{D56AD391-B752-D84F-A8C5-3FAFD22E550D}"/>
              </a:ext>
            </a:extLst>
          </p:cNvPr>
          <p:cNvSpPr/>
          <p:nvPr/>
        </p:nvSpPr>
        <p:spPr>
          <a:xfrm>
            <a:off x="879635" y="4045096"/>
            <a:ext cx="1428750" cy="553998"/>
          </a:xfrm>
          <a:prstGeom prst="rect">
            <a:avLst/>
          </a:prstGeom>
          <a:ln w="3175">
            <a:noFill/>
          </a:ln>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Compute</a:t>
            </a:r>
          </a:p>
        </p:txBody>
      </p:sp>
      <p:sp>
        <p:nvSpPr>
          <p:cNvPr id="2" name="Rectangle 1">
            <a:extLst>
              <a:ext uri="{FF2B5EF4-FFF2-40B4-BE49-F238E27FC236}">
                <a16:creationId xmlns:a16="http://schemas.microsoft.com/office/drawing/2014/main" id="{8E4C24D6-3B2B-1C48-AF25-BFFA0051EF3D}"/>
              </a:ext>
            </a:extLst>
          </p:cNvPr>
          <p:cNvSpPr/>
          <p:nvPr/>
        </p:nvSpPr>
        <p:spPr>
          <a:xfrm>
            <a:off x="6529729" y="4045096"/>
            <a:ext cx="1185981" cy="553998"/>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Storage</a:t>
            </a:r>
          </a:p>
        </p:txBody>
      </p:sp>
      <p:sp>
        <p:nvSpPr>
          <p:cNvPr id="9" name="Org_ECA6" title="Icon of three boxes in a bracket chart">
            <a:extLst>
              <a:ext uri="{FF2B5EF4-FFF2-40B4-BE49-F238E27FC236}">
                <a16:creationId xmlns:a16="http://schemas.microsoft.com/office/drawing/2014/main" id="{7B47FD57-76B5-D04C-A11C-630880213ABB}"/>
              </a:ext>
            </a:extLst>
          </p:cNvPr>
          <p:cNvSpPr>
            <a:spLocks noChangeAspect="1" noEditPoints="1"/>
          </p:cNvSpPr>
          <p:nvPr/>
        </p:nvSpPr>
        <p:spPr bwMode="auto">
          <a:xfrm>
            <a:off x="4099172" y="2879034"/>
            <a:ext cx="639769" cy="64008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globe_6" title="Icon of a monitor in front of a sphere made of lines">
            <a:extLst>
              <a:ext uri="{FF2B5EF4-FFF2-40B4-BE49-F238E27FC236}">
                <a16:creationId xmlns:a16="http://schemas.microsoft.com/office/drawing/2014/main" id="{2032B9A9-58CC-BE42-97C6-789A1406968C}"/>
              </a:ext>
            </a:extLst>
          </p:cNvPr>
          <p:cNvSpPr>
            <a:spLocks noChangeAspect="1" noEditPoints="1"/>
          </p:cNvSpPr>
          <p:nvPr/>
        </p:nvSpPr>
        <p:spPr bwMode="auto">
          <a:xfrm>
            <a:off x="1390721" y="2809754"/>
            <a:ext cx="597506" cy="64008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43118731-69C3-2A41-8C57-59F29498C97B}"/>
              </a:ext>
            </a:extLst>
          </p:cNvPr>
          <p:cNvSpPr>
            <a:spLocks noChangeAspect="1" noEditPoints="1"/>
          </p:cNvSpPr>
          <p:nvPr/>
        </p:nvSpPr>
        <p:spPr bwMode="auto">
          <a:xfrm>
            <a:off x="6849886" y="2913405"/>
            <a:ext cx="492430" cy="6400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15" name="document_6" title="Icon of a document with a padlock in the lower right corner">
            <a:extLst>
              <a:ext uri="{FF2B5EF4-FFF2-40B4-BE49-F238E27FC236}">
                <a16:creationId xmlns:a16="http://schemas.microsoft.com/office/drawing/2014/main" id="{0FFA87CD-D923-4449-B80D-031B87C7BB28}"/>
              </a:ext>
            </a:extLst>
          </p:cNvPr>
          <p:cNvSpPr>
            <a:spLocks noChangeAspect="1" noEditPoints="1"/>
          </p:cNvSpPr>
          <p:nvPr/>
        </p:nvSpPr>
        <p:spPr bwMode="auto">
          <a:xfrm>
            <a:off x="9793261" y="2852456"/>
            <a:ext cx="554588" cy="693235"/>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9BEB7902-CAC7-4638-9383-3BAF7F8B1F4B}"/>
              </a:ext>
            </a:extLst>
          </p:cNvPr>
          <p:cNvSpPr/>
          <p:nvPr/>
        </p:nvSpPr>
        <p:spPr>
          <a:xfrm>
            <a:off x="8998140" y="4045096"/>
            <a:ext cx="2144831"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Security and Management</a:t>
            </a:r>
          </a:p>
        </p:txBody>
      </p:sp>
      <p:sp>
        <p:nvSpPr>
          <p:cNvPr id="6" name="Rectangle 5">
            <a:extLst>
              <a:ext uri="{FF2B5EF4-FFF2-40B4-BE49-F238E27FC236}">
                <a16:creationId xmlns:a16="http://schemas.microsoft.com/office/drawing/2014/main" id="{6B365050-A9D2-4941-8DB8-7F0A4396AE64}"/>
              </a:ext>
            </a:extLst>
          </p:cNvPr>
          <p:cNvSpPr/>
          <p:nvPr/>
        </p:nvSpPr>
        <p:spPr bwMode="auto">
          <a:xfrm>
            <a:off x="318715" y="2325858"/>
            <a:ext cx="8252529" cy="2672862"/>
          </a:xfrm>
          <a:prstGeom prst="rect">
            <a:avLst/>
          </a:prstGeom>
          <a:noFill/>
          <a:ln>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896874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E9DEB182-9B17-426C-9039-7FFBEA510F6F}"/>
              </a:ext>
            </a:extLst>
          </p:cNvPr>
          <p:cNvSpPr/>
          <p:nvPr/>
        </p:nvSpPr>
        <p:spPr bwMode="auto">
          <a:xfrm>
            <a:off x="0" y="2106930"/>
            <a:ext cx="12192000" cy="32004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84029F22-9F9D-4EFD-B9E8-5F723D915A6A}"/>
              </a:ext>
            </a:extLst>
          </p:cNvPr>
          <p:cNvSpPr/>
          <p:nvPr/>
        </p:nvSpPr>
        <p:spPr>
          <a:xfrm>
            <a:off x="0" y="0"/>
            <a:ext cx="12192000" cy="15463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09A2B2-E7CB-4E57-A574-02D843260440}"/>
              </a:ext>
            </a:extLst>
          </p:cNvPr>
          <p:cNvSpPr>
            <a:spLocks noGrp="1"/>
          </p:cNvSpPr>
          <p:nvPr>
            <p:ph type="title"/>
          </p:nvPr>
        </p:nvSpPr>
        <p:spPr/>
        <p:txBody>
          <a:bodyPr/>
          <a:lstStyle/>
          <a:p>
            <a:r>
              <a:rPr lang="en-US">
                <a:solidFill>
                  <a:srgbClr val="0078D7"/>
                </a:solidFill>
              </a:rPr>
              <a:t>Compute</a:t>
            </a:r>
          </a:p>
        </p:txBody>
      </p:sp>
      <p:sp>
        <p:nvSpPr>
          <p:cNvPr id="6" name="Rectangle 5">
            <a:extLst>
              <a:ext uri="{FF2B5EF4-FFF2-40B4-BE49-F238E27FC236}">
                <a16:creationId xmlns:a16="http://schemas.microsoft.com/office/drawing/2014/main" id="{9905B350-2E33-5D46-B84D-BD96BB3E88BD}"/>
              </a:ext>
            </a:extLst>
          </p:cNvPr>
          <p:cNvSpPr/>
          <p:nvPr/>
        </p:nvSpPr>
        <p:spPr>
          <a:xfrm>
            <a:off x="338869" y="1097870"/>
            <a:ext cx="8660603"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Azure compute provides online processing time and hosting environments </a:t>
            </a:r>
            <a:br>
              <a:rPr kumimoji="0" lang="en-US" sz="20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br>
            <a:r>
              <a:rPr kumimoji="0" lang="en-US" sz="20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for running applications in the cloud via virtual machines.</a:t>
            </a:r>
          </a:p>
        </p:txBody>
      </p:sp>
      <p:grpSp>
        <p:nvGrpSpPr>
          <p:cNvPr id="9" name="Group 8">
            <a:extLst>
              <a:ext uri="{FF2B5EF4-FFF2-40B4-BE49-F238E27FC236}">
                <a16:creationId xmlns:a16="http://schemas.microsoft.com/office/drawing/2014/main" id="{7B310F2C-C7C8-4A60-BF33-7F256AF3C647}"/>
              </a:ext>
            </a:extLst>
          </p:cNvPr>
          <p:cNvGrpSpPr/>
          <p:nvPr/>
        </p:nvGrpSpPr>
        <p:grpSpPr>
          <a:xfrm>
            <a:off x="1374080" y="2654848"/>
            <a:ext cx="1150137" cy="2056017"/>
            <a:chOff x="1374080" y="2654848"/>
            <a:chExt cx="1150137" cy="2056017"/>
          </a:xfrm>
          <a:solidFill>
            <a:srgbClr val="0078D7"/>
          </a:solidFill>
        </p:grpSpPr>
        <p:sp>
          <p:nvSpPr>
            <p:cNvPr id="71" name="Rectangle 70">
              <a:extLst>
                <a:ext uri="{FF2B5EF4-FFF2-40B4-BE49-F238E27FC236}">
                  <a16:creationId xmlns:a16="http://schemas.microsoft.com/office/drawing/2014/main" id="{CD77FFC0-9C64-478D-BCA0-B3DDEF43FC91}"/>
                </a:ext>
              </a:extLst>
            </p:cNvPr>
            <p:cNvSpPr/>
            <p:nvPr/>
          </p:nvSpPr>
          <p:spPr bwMode="auto">
            <a:xfrm>
              <a:off x="1374080" y="4042006"/>
              <a:ext cx="1150137" cy="66885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0" fontAlgn="base" latinLnBrk="0" hangingPunct="0">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Virtual Machines</a:t>
              </a:r>
            </a:p>
          </p:txBody>
        </p:sp>
        <p:sp>
          <p:nvSpPr>
            <p:cNvPr id="38" name="Freeform: Shape 58">
              <a:extLst>
                <a:ext uri="{FF2B5EF4-FFF2-40B4-BE49-F238E27FC236}">
                  <a16:creationId xmlns:a16="http://schemas.microsoft.com/office/drawing/2014/main" id="{E6578644-B3F4-8944-A95D-78FE22383182}"/>
                </a:ext>
              </a:extLst>
            </p:cNvPr>
            <p:cNvSpPr/>
            <p:nvPr/>
          </p:nvSpPr>
          <p:spPr bwMode="auto">
            <a:xfrm>
              <a:off x="1560770" y="2654848"/>
              <a:ext cx="776757" cy="380851"/>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grp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39" name="server">
              <a:extLst>
                <a:ext uri="{FF2B5EF4-FFF2-40B4-BE49-F238E27FC236}">
                  <a16:creationId xmlns:a16="http://schemas.microsoft.com/office/drawing/2014/main" id="{8538395A-6E17-EC4B-A7A1-7255DF99A39E}"/>
                </a:ext>
              </a:extLst>
            </p:cNvPr>
            <p:cNvSpPr>
              <a:spLocks noChangeAspect="1" noEditPoints="1"/>
            </p:cNvSpPr>
            <p:nvPr/>
          </p:nvSpPr>
          <p:spPr bwMode="auto">
            <a:xfrm>
              <a:off x="1776839" y="2955676"/>
              <a:ext cx="344619" cy="58148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grpFill/>
            <a:ln w="19050">
              <a:solidFill>
                <a:schemeClr val="bg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grpSp>
      <p:grpSp>
        <p:nvGrpSpPr>
          <p:cNvPr id="8" name="Group 7">
            <a:extLst>
              <a:ext uri="{FF2B5EF4-FFF2-40B4-BE49-F238E27FC236}">
                <a16:creationId xmlns:a16="http://schemas.microsoft.com/office/drawing/2014/main" id="{AA0D504B-FE1C-4683-BD9C-4887643E1BBF}"/>
              </a:ext>
            </a:extLst>
          </p:cNvPr>
          <p:cNvGrpSpPr/>
          <p:nvPr/>
        </p:nvGrpSpPr>
        <p:grpSpPr>
          <a:xfrm>
            <a:off x="3743066" y="2654848"/>
            <a:ext cx="2055963" cy="1880977"/>
            <a:chOff x="3241768" y="2654848"/>
            <a:chExt cx="2055963" cy="1880977"/>
          </a:xfrm>
          <a:solidFill>
            <a:srgbClr val="0078D7"/>
          </a:solidFill>
        </p:grpSpPr>
        <p:sp>
          <p:nvSpPr>
            <p:cNvPr id="85" name="Rectangle 84">
              <a:extLst>
                <a:ext uri="{FF2B5EF4-FFF2-40B4-BE49-F238E27FC236}">
                  <a16:creationId xmlns:a16="http://schemas.microsoft.com/office/drawing/2014/main" id="{B68EAAA6-49D4-47BD-A017-A2F6A295C182}"/>
                </a:ext>
              </a:extLst>
            </p:cNvPr>
            <p:cNvSpPr/>
            <p:nvPr/>
          </p:nvSpPr>
          <p:spPr bwMode="auto">
            <a:xfrm>
              <a:off x="3241768" y="4042006"/>
              <a:ext cx="2055963" cy="493819"/>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0" fontAlgn="base" latinLnBrk="0" hangingPunct="0">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Virtual Machine </a:t>
              </a:r>
              <a:br>
                <a:rPr kumimoji="0" lang="en-US" sz="16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6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Scale Sets</a:t>
              </a:r>
            </a:p>
          </p:txBody>
        </p:sp>
        <p:grpSp>
          <p:nvGrpSpPr>
            <p:cNvPr id="3" name="Group 2">
              <a:extLst>
                <a:ext uri="{FF2B5EF4-FFF2-40B4-BE49-F238E27FC236}">
                  <a16:creationId xmlns:a16="http://schemas.microsoft.com/office/drawing/2014/main" id="{3BE73BDE-5825-4CC4-A786-9541B467CC4A}"/>
                </a:ext>
              </a:extLst>
            </p:cNvPr>
            <p:cNvGrpSpPr/>
            <p:nvPr/>
          </p:nvGrpSpPr>
          <p:grpSpPr>
            <a:xfrm>
              <a:off x="3804887" y="2654848"/>
              <a:ext cx="1011206" cy="882313"/>
              <a:chOff x="6928884" y="2797969"/>
              <a:chExt cx="838384" cy="731520"/>
            </a:xfrm>
            <a:grpFill/>
          </p:grpSpPr>
          <p:grpSp>
            <p:nvGrpSpPr>
              <p:cNvPr id="51" name="Group 50">
                <a:extLst>
                  <a:ext uri="{FF2B5EF4-FFF2-40B4-BE49-F238E27FC236}">
                    <a16:creationId xmlns:a16="http://schemas.microsoft.com/office/drawing/2014/main" id="{4A41E5F5-B2EA-B74C-9C27-AB691847966C}"/>
                  </a:ext>
                </a:extLst>
              </p:cNvPr>
              <p:cNvGrpSpPr>
                <a:grpSpLocks noChangeAspect="1"/>
              </p:cNvGrpSpPr>
              <p:nvPr/>
            </p:nvGrpSpPr>
            <p:grpSpPr>
              <a:xfrm>
                <a:off x="6928884" y="2797969"/>
                <a:ext cx="644004" cy="731520"/>
                <a:chOff x="5295431" y="2099789"/>
                <a:chExt cx="1156842" cy="1479184"/>
              </a:xfrm>
              <a:grpFill/>
            </p:grpSpPr>
            <p:sp>
              <p:nvSpPr>
                <p:cNvPr id="52" name="Freeform: Shape 58">
                  <a:extLst>
                    <a:ext uri="{FF2B5EF4-FFF2-40B4-BE49-F238E27FC236}">
                      <a16:creationId xmlns:a16="http://schemas.microsoft.com/office/drawing/2014/main" id="{D4970928-5E71-394E-B3D2-4D0972F0E88D}"/>
                    </a:ext>
                  </a:extLst>
                </p:cNvPr>
                <p:cNvSpPr/>
                <p:nvPr/>
              </p:nvSpPr>
              <p:spPr bwMode="auto">
                <a:xfrm>
                  <a:off x="5295431" y="2099789"/>
                  <a:ext cx="1156842" cy="63849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grp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53" name="server">
                  <a:extLst>
                    <a:ext uri="{FF2B5EF4-FFF2-40B4-BE49-F238E27FC236}">
                      <a16:creationId xmlns:a16="http://schemas.microsoft.com/office/drawing/2014/main" id="{5768CE99-F449-A844-B947-0D761C800988}"/>
                    </a:ext>
                  </a:extLst>
                </p:cNvPr>
                <p:cNvSpPr>
                  <a:spLocks noChangeAspect="1" noEditPoints="1"/>
                </p:cNvSpPr>
                <p:nvPr/>
              </p:nvSpPr>
              <p:spPr bwMode="auto">
                <a:xfrm>
                  <a:off x="5617228" y="2604123"/>
                  <a:ext cx="513249" cy="97485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grpFill/>
                <a:ln w="19050">
                  <a:solidFill>
                    <a:schemeClr val="bg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grpSp>
          <p:sp>
            <p:nvSpPr>
              <p:cNvPr id="56" name="server">
                <a:extLst>
                  <a:ext uri="{FF2B5EF4-FFF2-40B4-BE49-F238E27FC236}">
                    <a16:creationId xmlns:a16="http://schemas.microsoft.com/office/drawing/2014/main" id="{8BB2C0DE-5443-FE44-8383-677864CB2749}"/>
                  </a:ext>
                </a:extLst>
              </p:cNvPr>
              <p:cNvSpPr>
                <a:spLocks noChangeAspect="1" noEditPoints="1"/>
              </p:cNvSpPr>
              <p:nvPr/>
            </p:nvSpPr>
            <p:spPr bwMode="auto">
              <a:xfrm>
                <a:off x="7287167" y="2955849"/>
                <a:ext cx="285721" cy="48210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grpFill/>
              <a:ln w="19050">
                <a:solidFill>
                  <a:schemeClr val="bg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sp>
            <p:nvSpPr>
              <p:cNvPr id="58" name="server">
                <a:extLst>
                  <a:ext uri="{FF2B5EF4-FFF2-40B4-BE49-F238E27FC236}">
                    <a16:creationId xmlns:a16="http://schemas.microsoft.com/office/drawing/2014/main" id="{BF82735A-712F-4D43-83D6-FB0ABD943D0D}"/>
                  </a:ext>
                </a:extLst>
              </p:cNvPr>
              <p:cNvSpPr>
                <a:spLocks noChangeAspect="1" noEditPoints="1"/>
              </p:cNvSpPr>
              <p:nvPr/>
            </p:nvSpPr>
            <p:spPr bwMode="auto">
              <a:xfrm>
                <a:off x="7481547" y="2836256"/>
                <a:ext cx="285721" cy="48210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grpFill/>
              <a:ln w="19050">
                <a:solidFill>
                  <a:schemeClr val="bg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light"/>
                  <a:ea typeface="+mn-ea"/>
                  <a:cs typeface="Segoe UI" pitchFamily="34" charset="0"/>
                </a:endParaRPr>
              </a:p>
            </p:txBody>
          </p:sp>
        </p:grpSp>
      </p:grpSp>
      <p:grpSp>
        <p:nvGrpSpPr>
          <p:cNvPr id="10" name="Group 9">
            <a:extLst>
              <a:ext uri="{FF2B5EF4-FFF2-40B4-BE49-F238E27FC236}">
                <a16:creationId xmlns:a16="http://schemas.microsoft.com/office/drawing/2014/main" id="{A8E86EFF-BA8E-4DA8-9EBF-E2BE608FD4C1}"/>
              </a:ext>
            </a:extLst>
          </p:cNvPr>
          <p:cNvGrpSpPr/>
          <p:nvPr/>
        </p:nvGrpSpPr>
        <p:grpSpPr>
          <a:xfrm>
            <a:off x="9816133" y="2725055"/>
            <a:ext cx="882483" cy="1666881"/>
            <a:chOff x="9816133" y="2725055"/>
            <a:chExt cx="882483" cy="1666881"/>
          </a:xfrm>
          <a:solidFill>
            <a:srgbClr val="0078D7"/>
          </a:solidFill>
        </p:grpSpPr>
        <p:sp>
          <p:nvSpPr>
            <p:cNvPr id="24" name="Rectangle 23">
              <a:extLst>
                <a:ext uri="{FF2B5EF4-FFF2-40B4-BE49-F238E27FC236}">
                  <a16:creationId xmlns:a16="http://schemas.microsoft.com/office/drawing/2014/main" id="{4BD56DA9-40FF-4FA6-A0DC-D4C69A819C46}"/>
                </a:ext>
              </a:extLst>
            </p:cNvPr>
            <p:cNvSpPr/>
            <p:nvPr/>
          </p:nvSpPr>
          <p:spPr bwMode="auto">
            <a:xfrm>
              <a:off x="9816133" y="4042006"/>
              <a:ext cx="882483" cy="349930"/>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0" fontAlgn="base" latinLnBrk="0" hangingPunct="0">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Disks</a:t>
              </a:r>
            </a:p>
          </p:txBody>
        </p:sp>
        <p:sp>
          <p:nvSpPr>
            <p:cNvPr id="25" name="StorageOptical_E958" title="Icon of a hard disk">
              <a:extLst>
                <a:ext uri="{FF2B5EF4-FFF2-40B4-BE49-F238E27FC236}">
                  <a16:creationId xmlns:a16="http://schemas.microsoft.com/office/drawing/2014/main" id="{992C0387-7062-41A7-9247-ED0433B55087}"/>
                </a:ext>
              </a:extLst>
            </p:cNvPr>
            <p:cNvSpPr>
              <a:spLocks noChangeAspect="1" noEditPoints="1"/>
            </p:cNvSpPr>
            <p:nvPr/>
          </p:nvSpPr>
          <p:spPr bwMode="auto">
            <a:xfrm>
              <a:off x="9886515" y="2725055"/>
              <a:ext cx="741719" cy="74189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grpFill/>
            <a:ln w="19050"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2EC167F6-8D65-42AD-9E42-DDCAA749CC52}"/>
              </a:ext>
            </a:extLst>
          </p:cNvPr>
          <p:cNvGrpSpPr/>
          <p:nvPr/>
        </p:nvGrpSpPr>
        <p:grpSpPr>
          <a:xfrm>
            <a:off x="7017878" y="2716811"/>
            <a:ext cx="1579407" cy="1830492"/>
            <a:chOff x="6158097" y="2716811"/>
            <a:chExt cx="1579407" cy="1830492"/>
          </a:xfrm>
          <a:solidFill>
            <a:srgbClr val="0078D7"/>
          </a:solidFill>
        </p:grpSpPr>
        <p:sp>
          <p:nvSpPr>
            <p:cNvPr id="23" name="Rectangle 22">
              <a:extLst>
                <a:ext uri="{FF2B5EF4-FFF2-40B4-BE49-F238E27FC236}">
                  <a16:creationId xmlns:a16="http://schemas.microsoft.com/office/drawing/2014/main" id="{7A952BA7-F838-4157-A930-982F8D9EAF0B}"/>
                </a:ext>
              </a:extLst>
            </p:cNvPr>
            <p:cNvSpPr/>
            <p:nvPr/>
          </p:nvSpPr>
          <p:spPr bwMode="auto">
            <a:xfrm>
              <a:off x="6158097" y="4042006"/>
              <a:ext cx="1579407" cy="50529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293" rtl="0" eaLnBrk="0" fontAlgn="base" latinLnBrk="0" hangingPunct="0">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Availability Sets</a:t>
              </a:r>
            </a:p>
          </p:txBody>
        </p:sp>
        <p:grpSp>
          <p:nvGrpSpPr>
            <p:cNvPr id="26" name="Group 25">
              <a:extLst>
                <a:ext uri="{FF2B5EF4-FFF2-40B4-BE49-F238E27FC236}">
                  <a16:creationId xmlns:a16="http://schemas.microsoft.com/office/drawing/2014/main" id="{FB409DDB-6AD0-4DF7-AF4B-DE86A7D9C594}"/>
                </a:ext>
              </a:extLst>
            </p:cNvPr>
            <p:cNvGrpSpPr/>
            <p:nvPr/>
          </p:nvGrpSpPr>
          <p:grpSpPr>
            <a:xfrm>
              <a:off x="6287561" y="2716811"/>
              <a:ext cx="1377968" cy="758387"/>
              <a:chOff x="239546" y="3704916"/>
              <a:chExt cx="1002103" cy="574200"/>
            </a:xfrm>
            <a:grpFill/>
          </p:grpSpPr>
          <p:sp>
            <p:nvSpPr>
              <p:cNvPr id="27" name="monitor" title="Icon of a monitor">
                <a:extLst>
                  <a:ext uri="{FF2B5EF4-FFF2-40B4-BE49-F238E27FC236}">
                    <a16:creationId xmlns:a16="http://schemas.microsoft.com/office/drawing/2014/main" id="{406DEC8B-B72A-4FBE-9F7E-29F64089D4A2}"/>
                  </a:ext>
                </a:extLst>
              </p:cNvPr>
              <p:cNvSpPr>
                <a:spLocks noChangeAspect="1" noEditPoints="1"/>
              </p:cNvSpPr>
              <p:nvPr/>
            </p:nvSpPr>
            <p:spPr bwMode="auto">
              <a:xfrm>
                <a:off x="784449" y="3709475"/>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monitor" title="Icon of a monitor">
                <a:extLst>
                  <a:ext uri="{FF2B5EF4-FFF2-40B4-BE49-F238E27FC236}">
                    <a16:creationId xmlns:a16="http://schemas.microsoft.com/office/drawing/2014/main" id="{5C6C5E33-D78B-4CFD-B6CA-74F96F38423B}"/>
                  </a:ext>
                </a:extLst>
              </p:cNvPr>
              <p:cNvSpPr>
                <a:spLocks noChangeAspect="1" noEditPoints="1"/>
              </p:cNvSpPr>
              <p:nvPr/>
            </p:nvSpPr>
            <p:spPr bwMode="auto">
              <a:xfrm>
                <a:off x="239546" y="3704916"/>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monitor" title="Icon of a monitor">
                <a:extLst>
                  <a:ext uri="{FF2B5EF4-FFF2-40B4-BE49-F238E27FC236}">
                    <a16:creationId xmlns:a16="http://schemas.microsoft.com/office/drawing/2014/main" id="{20CE25CE-115C-4C05-8E75-50D8641B9209}"/>
                  </a:ext>
                </a:extLst>
              </p:cNvPr>
              <p:cNvSpPr>
                <a:spLocks noChangeAspect="1" noEditPoints="1"/>
              </p:cNvSpPr>
              <p:nvPr/>
            </p:nvSpPr>
            <p:spPr bwMode="auto">
              <a:xfrm>
                <a:off x="498665" y="3928721"/>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sq">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276691772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9A2B2-E7CB-4E57-A574-02D843260440}"/>
              </a:ext>
            </a:extLst>
          </p:cNvPr>
          <p:cNvSpPr>
            <a:spLocks noGrp="1"/>
          </p:cNvSpPr>
          <p:nvPr>
            <p:ph type="title" idx="4294967295"/>
          </p:nvPr>
        </p:nvSpPr>
        <p:spPr>
          <a:xfrm>
            <a:off x="3536949" y="2926611"/>
            <a:ext cx="8112126" cy="728663"/>
          </a:xfrm>
        </p:spPr>
        <p:txBody>
          <a:bodyPr/>
          <a:lstStyle/>
          <a:p>
            <a:r>
              <a:rPr lang="en-US">
                <a:solidFill>
                  <a:schemeClr val="accent3"/>
                </a:solidFill>
              </a:rPr>
              <a:t>Compute</a:t>
            </a:r>
          </a:p>
        </p:txBody>
      </p:sp>
      <p:sp>
        <p:nvSpPr>
          <p:cNvPr id="7" name="globe_6" title="Icon of a monitor in front of a sphere made of lines">
            <a:extLst>
              <a:ext uri="{FF2B5EF4-FFF2-40B4-BE49-F238E27FC236}">
                <a16:creationId xmlns:a16="http://schemas.microsoft.com/office/drawing/2014/main" id="{03CFC904-F1EC-4324-9944-7E8C2916E3EA}"/>
              </a:ext>
            </a:extLst>
          </p:cNvPr>
          <p:cNvSpPr>
            <a:spLocks noChangeAspect="1" noEditPoints="1"/>
          </p:cNvSpPr>
          <p:nvPr/>
        </p:nvSpPr>
        <p:spPr bwMode="auto">
          <a:xfrm>
            <a:off x="1873250" y="2769047"/>
            <a:ext cx="1122588" cy="1202575"/>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3338433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9BB4-BA6D-423B-9B7A-AE3CBF7E2A33}"/>
              </a:ext>
            </a:extLst>
          </p:cNvPr>
          <p:cNvSpPr>
            <a:spLocks noGrp="1"/>
          </p:cNvSpPr>
          <p:nvPr>
            <p:ph type="title"/>
          </p:nvPr>
        </p:nvSpPr>
        <p:spPr/>
        <p:txBody>
          <a:bodyPr/>
          <a:lstStyle/>
          <a:p>
            <a:r>
              <a:rPr lang="en-US" sz="4400">
                <a:solidFill>
                  <a:srgbClr val="0078D7"/>
                </a:solidFill>
                <a:latin typeface="Segoe UI Light" panose="020B0502040204020203" pitchFamily="34" charset="0"/>
                <a:cs typeface="Segoe UI Light" panose="020B0502040204020203" pitchFamily="34" charset="0"/>
              </a:rPr>
              <a:t>Compute options for all types of apps</a:t>
            </a:r>
          </a:p>
        </p:txBody>
      </p:sp>
      <p:grpSp>
        <p:nvGrpSpPr>
          <p:cNvPr id="5" name="Group 4">
            <a:extLst>
              <a:ext uri="{FF2B5EF4-FFF2-40B4-BE49-F238E27FC236}">
                <a16:creationId xmlns:a16="http://schemas.microsoft.com/office/drawing/2014/main" id="{BD715E5E-2E69-431B-A2AC-E72C30DC5A17}"/>
              </a:ext>
            </a:extLst>
          </p:cNvPr>
          <p:cNvGrpSpPr/>
          <p:nvPr/>
        </p:nvGrpSpPr>
        <p:grpSpPr>
          <a:xfrm>
            <a:off x="397679" y="1770871"/>
            <a:ext cx="11396642" cy="4395325"/>
            <a:chOff x="357957" y="2184390"/>
            <a:chExt cx="11396642" cy="4395325"/>
          </a:xfrm>
        </p:grpSpPr>
        <p:grpSp>
          <p:nvGrpSpPr>
            <p:cNvPr id="67" name="Group 66">
              <a:extLst>
                <a:ext uri="{FF2B5EF4-FFF2-40B4-BE49-F238E27FC236}">
                  <a16:creationId xmlns:a16="http://schemas.microsoft.com/office/drawing/2014/main" id="{0AC73AD0-FD95-44E5-A746-FF09FFD8DCF9}"/>
                </a:ext>
              </a:extLst>
            </p:cNvPr>
            <p:cNvGrpSpPr/>
            <p:nvPr/>
          </p:nvGrpSpPr>
          <p:grpSpPr>
            <a:xfrm>
              <a:off x="2679010" y="2186848"/>
              <a:ext cx="1542705" cy="1175755"/>
              <a:chOff x="3475683" y="1763123"/>
              <a:chExt cx="1573639" cy="1199332"/>
            </a:xfrm>
          </p:grpSpPr>
          <p:grpSp>
            <p:nvGrpSpPr>
              <p:cNvPr id="64" name="Group 63">
                <a:extLst>
                  <a:ext uri="{FF2B5EF4-FFF2-40B4-BE49-F238E27FC236}">
                    <a16:creationId xmlns:a16="http://schemas.microsoft.com/office/drawing/2014/main" id="{D904902D-B27A-4D20-A3B3-3D6586CE5CA0}"/>
                  </a:ext>
                </a:extLst>
              </p:cNvPr>
              <p:cNvGrpSpPr/>
              <p:nvPr/>
            </p:nvGrpSpPr>
            <p:grpSpPr>
              <a:xfrm>
                <a:off x="4026292" y="2332372"/>
                <a:ext cx="679598" cy="520840"/>
                <a:chOff x="3489019" y="2410376"/>
                <a:chExt cx="932004" cy="714281"/>
              </a:xfrm>
            </p:grpSpPr>
            <p:sp>
              <p:nvSpPr>
                <p:cNvPr id="15" name="monitor">
                  <a:extLst>
                    <a:ext uri="{FF2B5EF4-FFF2-40B4-BE49-F238E27FC236}">
                      <a16:creationId xmlns:a16="http://schemas.microsoft.com/office/drawing/2014/main" id="{A383DF45-0E1E-43CD-BA80-1E2FFE98AEF8}"/>
                    </a:ext>
                  </a:extLst>
                </p:cNvPr>
                <p:cNvSpPr>
                  <a:spLocks noChangeAspect="1" noEditPoints="1"/>
                </p:cNvSpPr>
                <p:nvPr/>
              </p:nvSpPr>
              <p:spPr bwMode="auto">
                <a:xfrm>
                  <a:off x="3489019" y="2410376"/>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6" name="TextBox 15">
                  <a:extLst>
                    <a:ext uri="{FF2B5EF4-FFF2-40B4-BE49-F238E27FC236}">
                      <a16:creationId xmlns:a16="http://schemas.microsoft.com/office/drawing/2014/main" id="{3148D175-EA1E-4B74-BD70-8EC4BD935E14}"/>
                    </a:ext>
                  </a:extLst>
                </p:cNvPr>
                <p:cNvSpPr txBox="1"/>
                <p:nvPr/>
              </p:nvSpPr>
              <p:spPr>
                <a:xfrm>
                  <a:off x="3888571" y="2554739"/>
                  <a:ext cx="170426" cy="303807"/>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B</a:t>
                  </a:r>
                </a:p>
              </p:txBody>
            </p:sp>
          </p:grpSp>
          <p:sp>
            <p:nvSpPr>
              <p:cNvPr id="102" name="Rectangle 101">
                <a:extLst>
                  <a:ext uri="{FF2B5EF4-FFF2-40B4-BE49-F238E27FC236}">
                    <a16:creationId xmlns:a16="http://schemas.microsoft.com/office/drawing/2014/main" id="{6740A7D8-FBC3-4CA4-A5DD-E7931BACAF04}"/>
                  </a:ext>
                </a:extLst>
              </p:cNvPr>
              <p:cNvSpPr/>
              <p:nvPr/>
            </p:nvSpPr>
            <p:spPr bwMode="auto">
              <a:xfrm>
                <a:off x="3608738" y="1984725"/>
                <a:ext cx="1440584"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Rectangle 103">
                <a:extLst>
                  <a:ext uri="{FF2B5EF4-FFF2-40B4-BE49-F238E27FC236}">
                    <a16:creationId xmlns:a16="http://schemas.microsoft.com/office/drawing/2014/main" id="{9F2628C5-279D-46B7-AAF2-B8C90EBAE288}"/>
                  </a:ext>
                </a:extLst>
              </p:cNvPr>
              <p:cNvSpPr/>
              <p:nvPr/>
            </p:nvSpPr>
            <p:spPr bwMode="auto">
              <a:xfrm>
                <a:off x="3898852" y="1817266"/>
                <a:ext cx="971904" cy="338416"/>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Burstable</a:t>
                </a:r>
              </a:p>
            </p:txBody>
          </p:sp>
          <p:grpSp>
            <p:nvGrpSpPr>
              <p:cNvPr id="17" name="Group 16">
                <a:extLst>
                  <a:ext uri="{FF2B5EF4-FFF2-40B4-BE49-F238E27FC236}">
                    <a16:creationId xmlns:a16="http://schemas.microsoft.com/office/drawing/2014/main" id="{DC42C1AF-A841-4974-8FFB-84C1E34C4951}"/>
                  </a:ext>
                </a:extLst>
              </p:cNvPr>
              <p:cNvGrpSpPr/>
              <p:nvPr/>
            </p:nvGrpSpPr>
            <p:grpSpPr>
              <a:xfrm>
                <a:off x="3475683" y="1763123"/>
                <a:ext cx="443204" cy="443204"/>
                <a:chOff x="3433906" y="1801744"/>
                <a:chExt cx="365962" cy="365962"/>
              </a:xfrm>
            </p:grpSpPr>
            <p:sp>
              <p:nvSpPr>
                <p:cNvPr id="112" name="Oval 111">
                  <a:extLst>
                    <a:ext uri="{FF2B5EF4-FFF2-40B4-BE49-F238E27FC236}">
                      <a16:creationId xmlns:a16="http://schemas.microsoft.com/office/drawing/2014/main" id="{97F79F7F-F90F-40F0-9C47-BED48C20720D}"/>
                    </a:ext>
                  </a:extLst>
                </p:cNvPr>
                <p:cNvSpPr/>
                <p:nvPr/>
              </p:nvSpPr>
              <p:spPr bwMode="auto">
                <a:xfrm>
                  <a:off x="3433906" y="1801744"/>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MiniExpand_E93A">
                  <a:extLst>
                    <a:ext uri="{FF2B5EF4-FFF2-40B4-BE49-F238E27FC236}">
                      <a16:creationId xmlns:a16="http://schemas.microsoft.com/office/drawing/2014/main" id="{82421175-79F9-4A8A-A42E-50D57CEB0829}"/>
                    </a:ext>
                  </a:extLst>
                </p:cNvPr>
                <p:cNvSpPr>
                  <a:spLocks noChangeAspect="1" noEditPoints="1"/>
                </p:cNvSpPr>
                <p:nvPr/>
              </p:nvSpPr>
              <p:spPr bwMode="auto">
                <a:xfrm>
                  <a:off x="3527578" y="1909127"/>
                  <a:ext cx="178618" cy="151196"/>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5875"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68" name="Group 67">
              <a:extLst>
                <a:ext uri="{FF2B5EF4-FFF2-40B4-BE49-F238E27FC236}">
                  <a16:creationId xmlns:a16="http://schemas.microsoft.com/office/drawing/2014/main" id="{E2B54E01-E4F7-4765-9416-578984E8AEDC}"/>
                </a:ext>
              </a:extLst>
            </p:cNvPr>
            <p:cNvGrpSpPr/>
            <p:nvPr/>
          </p:nvGrpSpPr>
          <p:grpSpPr>
            <a:xfrm>
              <a:off x="357958" y="2186848"/>
              <a:ext cx="2139004" cy="1174672"/>
              <a:chOff x="1126308" y="1763123"/>
              <a:chExt cx="2181896" cy="1198227"/>
            </a:xfrm>
          </p:grpSpPr>
          <p:sp>
            <p:nvSpPr>
              <p:cNvPr id="9" name="Rectangle 8">
                <a:extLst>
                  <a:ext uri="{FF2B5EF4-FFF2-40B4-BE49-F238E27FC236}">
                    <a16:creationId xmlns:a16="http://schemas.microsoft.com/office/drawing/2014/main" id="{68517F6A-6867-48EB-8AAA-A74F57CA8AC3}"/>
                  </a:ext>
                </a:extLst>
              </p:cNvPr>
              <p:cNvSpPr/>
              <p:nvPr/>
            </p:nvSpPr>
            <p:spPr bwMode="auto">
              <a:xfrm>
                <a:off x="1235575" y="1983620"/>
                <a:ext cx="2072629"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Rectangle 104">
                <a:extLst>
                  <a:ext uri="{FF2B5EF4-FFF2-40B4-BE49-F238E27FC236}">
                    <a16:creationId xmlns:a16="http://schemas.microsoft.com/office/drawing/2014/main" id="{940D0A4E-1357-411B-A7D6-B4C2DF7FBC99}"/>
                  </a:ext>
                </a:extLst>
              </p:cNvPr>
              <p:cNvSpPr/>
              <p:nvPr/>
            </p:nvSpPr>
            <p:spPr bwMode="auto">
              <a:xfrm>
                <a:off x="1582518" y="1800639"/>
                <a:ext cx="1032661" cy="337311"/>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Entry level</a:t>
                </a:r>
              </a:p>
            </p:txBody>
          </p:sp>
          <p:grpSp>
            <p:nvGrpSpPr>
              <p:cNvPr id="13" name="Group 12">
                <a:extLst>
                  <a:ext uri="{FF2B5EF4-FFF2-40B4-BE49-F238E27FC236}">
                    <a16:creationId xmlns:a16="http://schemas.microsoft.com/office/drawing/2014/main" id="{FFED0EA7-E5B4-488F-ABDE-665C844E297D}"/>
                  </a:ext>
                </a:extLst>
              </p:cNvPr>
              <p:cNvGrpSpPr/>
              <p:nvPr/>
            </p:nvGrpSpPr>
            <p:grpSpPr>
              <a:xfrm>
                <a:off x="1457286" y="2332382"/>
                <a:ext cx="679586" cy="520830"/>
                <a:chOff x="1107905" y="1985997"/>
                <a:chExt cx="865583" cy="663377"/>
              </a:xfrm>
            </p:grpSpPr>
            <p:sp>
              <p:nvSpPr>
                <p:cNvPr id="3" name="monitor">
                  <a:extLst>
                    <a:ext uri="{FF2B5EF4-FFF2-40B4-BE49-F238E27FC236}">
                      <a16:creationId xmlns:a16="http://schemas.microsoft.com/office/drawing/2014/main" id="{81FF4470-CB54-4E8E-845A-523E71D0BFFE}"/>
                    </a:ext>
                  </a:extLst>
                </p:cNvPr>
                <p:cNvSpPr>
                  <a:spLocks noChangeAspect="1" noEditPoints="1"/>
                </p:cNvSpPr>
                <p:nvPr/>
              </p:nvSpPr>
              <p:spPr bwMode="auto">
                <a:xfrm>
                  <a:off x="1107905"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 name="TextBox 6">
                  <a:extLst>
                    <a:ext uri="{FF2B5EF4-FFF2-40B4-BE49-F238E27FC236}">
                      <a16:creationId xmlns:a16="http://schemas.microsoft.com/office/drawing/2014/main" id="{BBC94484-E00B-4E8B-B1B4-41F264079F76}"/>
                    </a:ext>
                  </a:extLst>
                </p:cNvPr>
                <p:cNvSpPr txBox="1"/>
                <p:nvPr/>
              </p:nvSpPr>
              <p:spPr>
                <a:xfrm>
                  <a:off x="1436533" y="2120073"/>
                  <a:ext cx="174944" cy="282161"/>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a:t>
                  </a:r>
                </a:p>
              </p:txBody>
            </p:sp>
          </p:grpSp>
          <p:grpSp>
            <p:nvGrpSpPr>
              <p:cNvPr id="14" name="Group 13">
                <a:extLst>
                  <a:ext uri="{FF2B5EF4-FFF2-40B4-BE49-F238E27FC236}">
                    <a16:creationId xmlns:a16="http://schemas.microsoft.com/office/drawing/2014/main" id="{DB71AF20-F95B-4649-9B43-02FA9FC8FB0B}"/>
                  </a:ext>
                </a:extLst>
              </p:cNvPr>
              <p:cNvGrpSpPr/>
              <p:nvPr/>
            </p:nvGrpSpPr>
            <p:grpSpPr>
              <a:xfrm>
                <a:off x="2396839" y="2332382"/>
                <a:ext cx="679586" cy="520830"/>
                <a:chOff x="2294035" y="1985997"/>
                <a:chExt cx="865583" cy="663377"/>
              </a:xfrm>
            </p:grpSpPr>
            <p:sp>
              <p:nvSpPr>
                <p:cNvPr id="10" name="monitor">
                  <a:extLst>
                    <a:ext uri="{FF2B5EF4-FFF2-40B4-BE49-F238E27FC236}">
                      <a16:creationId xmlns:a16="http://schemas.microsoft.com/office/drawing/2014/main" id="{84913259-4BC5-4144-B5AC-BFBC3BAD0393}"/>
                    </a:ext>
                  </a:extLst>
                </p:cNvPr>
                <p:cNvSpPr>
                  <a:spLocks noChangeAspect="1" noEditPoints="1"/>
                </p:cNvSpPr>
                <p:nvPr/>
              </p:nvSpPr>
              <p:spPr bwMode="auto">
                <a:xfrm>
                  <a:off x="2294035"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2" name="TextBox 11">
                  <a:extLst>
                    <a:ext uri="{FF2B5EF4-FFF2-40B4-BE49-F238E27FC236}">
                      <a16:creationId xmlns:a16="http://schemas.microsoft.com/office/drawing/2014/main" id="{50095600-5976-4C52-8384-E0C5591378A1}"/>
                    </a:ext>
                  </a:extLst>
                </p:cNvPr>
                <p:cNvSpPr txBox="1"/>
                <p:nvPr/>
              </p:nvSpPr>
              <p:spPr>
                <a:xfrm>
                  <a:off x="2486122" y="2120073"/>
                  <a:ext cx="448441" cy="282161"/>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Av2</a:t>
                  </a:r>
                </a:p>
              </p:txBody>
            </p:sp>
          </p:grpSp>
          <p:grpSp>
            <p:nvGrpSpPr>
              <p:cNvPr id="21" name="Group 20">
                <a:extLst>
                  <a:ext uri="{FF2B5EF4-FFF2-40B4-BE49-F238E27FC236}">
                    <a16:creationId xmlns:a16="http://schemas.microsoft.com/office/drawing/2014/main" id="{3D8510E8-339F-4CE6-8B34-54C83D10E636}"/>
                  </a:ext>
                </a:extLst>
              </p:cNvPr>
              <p:cNvGrpSpPr/>
              <p:nvPr/>
            </p:nvGrpSpPr>
            <p:grpSpPr>
              <a:xfrm>
                <a:off x="1126308" y="1763123"/>
                <a:ext cx="449062" cy="449062"/>
                <a:chOff x="1069967" y="1804673"/>
                <a:chExt cx="365962" cy="365962"/>
              </a:xfrm>
            </p:grpSpPr>
            <p:sp>
              <p:nvSpPr>
                <p:cNvPr id="4" name="Oval 3">
                  <a:extLst>
                    <a:ext uri="{FF2B5EF4-FFF2-40B4-BE49-F238E27FC236}">
                      <a16:creationId xmlns:a16="http://schemas.microsoft.com/office/drawing/2014/main" id="{0FC62282-704A-4626-AEB2-2DBB417EB877}"/>
                    </a:ext>
                  </a:extLst>
                </p:cNvPr>
                <p:cNvSpPr/>
                <p:nvPr/>
              </p:nvSpPr>
              <p:spPr bwMode="auto">
                <a:xfrm>
                  <a:off x="1069967" y="1804673"/>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7" name="desktop">
                  <a:extLst>
                    <a:ext uri="{FF2B5EF4-FFF2-40B4-BE49-F238E27FC236}">
                      <a16:creationId xmlns:a16="http://schemas.microsoft.com/office/drawing/2014/main" id="{AD1FB475-2458-4267-8F5A-67E51A2FC77E}"/>
                    </a:ext>
                  </a:extLst>
                </p:cNvPr>
                <p:cNvSpPr>
                  <a:spLocks noChangeAspect="1" noEditPoints="1"/>
                </p:cNvSpPr>
                <p:nvPr/>
              </p:nvSpPr>
              <p:spPr bwMode="auto">
                <a:xfrm>
                  <a:off x="1166574" y="1902690"/>
                  <a:ext cx="172749" cy="16992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66" name="Group 65">
              <a:extLst>
                <a:ext uri="{FF2B5EF4-FFF2-40B4-BE49-F238E27FC236}">
                  <a16:creationId xmlns:a16="http://schemas.microsoft.com/office/drawing/2014/main" id="{54960795-3629-4C80-97D5-4C31085B3587}"/>
                </a:ext>
              </a:extLst>
            </p:cNvPr>
            <p:cNvGrpSpPr/>
            <p:nvPr/>
          </p:nvGrpSpPr>
          <p:grpSpPr>
            <a:xfrm>
              <a:off x="4403762" y="2186848"/>
              <a:ext cx="3180585" cy="1174672"/>
              <a:chOff x="5233109" y="1763123"/>
              <a:chExt cx="3244362" cy="1198227"/>
            </a:xfrm>
          </p:grpSpPr>
          <p:grpSp>
            <p:nvGrpSpPr>
              <p:cNvPr id="18" name="Group 17">
                <a:extLst>
                  <a:ext uri="{FF2B5EF4-FFF2-40B4-BE49-F238E27FC236}">
                    <a16:creationId xmlns:a16="http://schemas.microsoft.com/office/drawing/2014/main" id="{585DD1D6-1340-4682-AD8F-2FAA0C0A7BBE}"/>
                  </a:ext>
                </a:extLst>
              </p:cNvPr>
              <p:cNvGrpSpPr/>
              <p:nvPr/>
            </p:nvGrpSpPr>
            <p:grpSpPr>
              <a:xfrm>
                <a:off x="5574596" y="2330359"/>
                <a:ext cx="679584" cy="520830"/>
                <a:chOff x="5177200" y="1985997"/>
                <a:chExt cx="865582" cy="663377"/>
              </a:xfrm>
            </p:grpSpPr>
            <p:sp>
              <p:nvSpPr>
                <p:cNvPr id="19" name="monitor">
                  <a:extLst>
                    <a:ext uri="{FF2B5EF4-FFF2-40B4-BE49-F238E27FC236}">
                      <a16:creationId xmlns:a16="http://schemas.microsoft.com/office/drawing/2014/main" id="{56242792-DDB6-4506-AEFB-E0C47DC99598}"/>
                    </a:ext>
                  </a:extLst>
                </p:cNvPr>
                <p:cNvSpPr>
                  <a:spLocks noChangeAspect="1" noEditPoints="1"/>
                </p:cNvSpPr>
                <p:nvPr/>
              </p:nvSpPr>
              <p:spPr bwMode="auto">
                <a:xfrm>
                  <a:off x="5177200" y="198599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 name="TextBox 19">
                  <a:extLst>
                    <a:ext uri="{FF2B5EF4-FFF2-40B4-BE49-F238E27FC236}">
                      <a16:creationId xmlns:a16="http://schemas.microsoft.com/office/drawing/2014/main" id="{E309D138-D0E2-4BA2-8FB1-0767FE402B0D}"/>
                    </a:ext>
                  </a:extLst>
                </p:cNvPr>
                <p:cNvSpPr txBox="1"/>
                <p:nvPr/>
              </p:nvSpPr>
              <p:spPr>
                <a:xfrm>
                  <a:off x="5516270" y="2120336"/>
                  <a:ext cx="187440" cy="282161"/>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a:t>
                  </a:r>
                </a:p>
              </p:txBody>
            </p:sp>
          </p:grpSp>
          <p:grpSp>
            <p:nvGrpSpPr>
              <p:cNvPr id="22" name="Group 21">
                <a:extLst>
                  <a:ext uri="{FF2B5EF4-FFF2-40B4-BE49-F238E27FC236}">
                    <a16:creationId xmlns:a16="http://schemas.microsoft.com/office/drawing/2014/main" id="{2958AC20-D7E7-4FE8-B06A-206134DC4F9F}"/>
                  </a:ext>
                </a:extLst>
              </p:cNvPr>
              <p:cNvGrpSpPr/>
              <p:nvPr/>
            </p:nvGrpSpPr>
            <p:grpSpPr>
              <a:xfrm>
                <a:off x="6573713" y="2330359"/>
                <a:ext cx="679584" cy="520830"/>
                <a:chOff x="6375635" y="1985997"/>
                <a:chExt cx="865582" cy="663377"/>
              </a:xfrm>
            </p:grpSpPr>
            <p:sp>
              <p:nvSpPr>
                <p:cNvPr id="24" name="monitor">
                  <a:extLst>
                    <a:ext uri="{FF2B5EF4-FFF2-40B4-BE49-F238E27FC236}">
                      <a16:creationId xmlns:a16="http://schemas.microsoft.com/office/drawing/2014/main" id="{6DB41D9F-05E5-45A8-94F3-0828691BA6AC}"/>
                    </a:ext>
                  </a:extLst>
                </p:cNvPr>
                <p:cNvSpPr>
                  <a:spLocks noChangeAspect="1" noEditPoints="1"/>
                </p:cNvSpPr>
                <p:nvPr/>
              </p:nvSpPr>
              <p:spPr bwMode="auto">
                <a:xfrm>
                  <a:off x="6375635" y="198599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5" name="TextBox 24">
                  <a:extLst>
                    <a:ext uri="{FF2B5EF4-FFF2-40B4-BE49-F238E27FC236}">
                      <a16:creationId xmlns:a16="http://schemas.microsoft.com/office/drawing/2014/main" id="{49582746-CFC8-4FB1-92E9-8EC7071192AD}"/>
                    </a:ext>
                  </a:extLst>
                </p:cNvPr>
                <p:cNvSpPr txBox="1"/>
                <p:nvPr/>
              </p:nvSpPr>
              <p:spPr>
                <a:xfrm>
                  <a:off x="6575166" y="2120336"/>
                  <a:ext cx="466521" cy="282161"/>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Dv2</a:t>
                  </a:r>
                </a:p>
              </p:txBody>
            </p:sp>
          </p:grpSp>
          <p:grpSp>
            <p:nvGrpSpPr>
              <p:cNvPr id="23" name="Group 22">
                <a:extLst>
                  <a:ext uri="{FF2B5EF4-FFF2-40B4-BE49-F238E27FC236}">
                    <a16:creationId xmlns:a16="http://schemas.microsoft.com/office/drawing/2014/main" id="{1A3E49A0-9CC0-4F57-AB6A-3BF0ACD9506F}"/>
                  </a:ext>
                </a:extLst>
              </p:cNvPr>
              <p:cNvGrpSpPr/>
              <p:nvPr/>
            </p:nvGrpSpPr>
            <p:grpSpPr>
              <a:xfrm>
                <a:off x="7572813" y="2330361"/>
                <a:ext cx="679600" cy="520840"/>
                <a:chOff x="7574071" y="1985997"/>
                <a:chExt cx="865603" cy="663392"/>
              </a:xfrm>
            </p:grpSpPr>
            <p:sp>
              <p:nvSpPr>
                <p:cNvPr id="36" name="monitor">
                  <a:extLst>
                    <a:ext uri="{FF2B5EF4-FFF2-40B4-BE49-F238E27FC236}">
                      <a16:creationId xmlns:a16="http://schemas.microsoft.com/office/drawing/2014/main" id="{F3CED334-B258-4C7F-BF4D-6B6B25048A27}"/>
                    </a:ext>
                  </a:extLst>
                </p:cNvPr>
                <p:cNvSpPr>
                  <a:spLocks noChangeAspect="1" noEditPoints="1"/>
                </p:cNvSpPr>
                <p:nvPr/>
              </p:nvSpPr>
              <p:spPr bwMode="auto">
                <a:xfrm>
                  <a:off x="7574071" y="1985997"/>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7" name="TextBox 36">
                  <a:extLst>
                    <a:ext uri="{FF2B5EF4-FFF2-40B4-BE49-F238E27FC236}">
                      <a16:creationId xmlns:a16="http://schemas.microsoft.com/office/drawing/2014/main" id="{CA6A53CC-AD81-4AAE-879D-E13E60DEB430}"/>
                    </a:ext>
                  </a:extLst>
                </p:cNvPr>
                <p:cNvSpPr txBox="1"/>
                <p:nvPr/>
              </p:nvSpPr>
              <p:spPr>
                <a:xfrm>
                  <a:off x="7773611" y="2120336"/>
                  <a:ext cx="466521" cy="282162"/>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Dv3</a:t>
                  </a:r>
                </a:p>
              </p:txBody>
            </p:sp>
          </p:grpSp>
          <p:sp>
            <p:nvSpPr>
              <p:cNvPr id="115" name="Rectangle 114">
                <a:extLst>
                  <a:ext uri="{FF2B5EF4-FFF2-40B4-BE49-F238E27FC236}">
                    <a16:creationId xmlns:a16="http://schemas.microsoft.com/office/drawing/2014/main" id="{6EF36271-476A-44A1-8AA0-92DCD3C2446E}"/>
                  </a:ext>
                </a:extLst>
              </p:cNvPr>
              <p:cNvSpPr/>
              <p:nvPr/>
            </p:nvSpPr>
            <p:spPr bwMode="auto">
              <a:xfrm>
                <a:off x="5355008" y="1983620"/>
                <a:ext cx="3122463"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6" name="Rectangle 115">
                <a:extLst>
                  <a:ext uri="{FF2B5EF4-FFF2-40B4-BE49-F238E27FC236}">
                    <a16:creationId xmlns:a16="http://schemas.microsoft.com/office/drawing/2014/main" id="{3C53D8A9-3E85-4A0B-88D3-13606B9D9960}"/>
                  </a:ext>
                </a:extLst>
              </p:cNvPr>
              <p:cNvSpPr/>
              <p:nvPr/>
            </p:nvSpPr>
            <p:spPr bwMode="auto">
              <a:xfrm>
                <a:off x="5683807" y="1800639"/>
                <a:ext cx="1469378" cy="337311"/>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General Purpose</a:t>
                </a:r>
              </a:p>
            </p:txBody>
          </p:sp>
          <p:grpSp>
            <p:nvGrpSpPr>
              <p:cNvPr id="34" name="Group 33">
                <a:extLst>
                  <a:ext uri="{FF2B5EF4-FFF2-40B4-BE49-F238E27FC236}">
                    <a16:creationId xmlns:a16="http://schemas.microsoft.com/office/drawing/2014/main" id="{884611A7-9B36-4D07-AE29-FCC88280169D}"/>
                  </a:ext>
                </a:extLst>
              </p:cNvPr>
              <p:cNvGrpSpPr/>
              <p:nvPr/>
            </p:nvGrpSpPr>
            <p:grpSpPr>
              <a:xfrm>
                <a:off x="5233109" y="1763123"/>
                <a:ext cx="448056" cy="448056"/>
                <a:chOff x="5233109" y="1763123"/>
                <a:chExt cx="448056" cy="448056"/>
              </a:xfrm>
            </p:grpSpPr>
            <p:sp>
              <p:nvSpPr>
                <p:cNvPr id="121" name="Oval 120">
                  <a:extLst>
                    <a:ext uri="{FF2B5EF4-FFF2-40B4-BE49-F238E27FC236}">
                      <a16:creationId xmlns:a16="http://schemas.microsoft.com/office/drawing/2014/main" id="{D6EAF9BB-3A60-4C2D-8497-79AA874DDFC9}"/>
                    </a:ext>
                  </a:extLst>
                </p:cNvPr>
                <p:cNvSpPr/>
                <p:nvPr/>
              </p:nvSpPr>
              <p:spPr bwMode="auto">
                <a:xfrm>
                  <a:off x="5233109" y="1763123"/>
                  <a:ext cx="448056" cy="448056"/>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server">
                  <a:extLst>
                    <a:ext uri="{FF2B5EF4-FFF2-40B4-BE49-F238E27FC236}">
                      <a16:creationId xmlns:a16="http://schemas.microsoft.com/office/drawing/2014/main" id="{98EACE0D-57D7-4115-A466-C308BF587AC6}"/>
                    </a:ext>
                  </a:extLst>
                </p:cNvPr>
                <p:cNvSpPr>
                  <a:spLocks noChangeAspect="1" noEditPoints="1"/>
                </p:cNvSpPr>
                <p:nvPr/>
              </p:nvSpPr>
              <p:spPr bwMode="auto">
                <a:xfrm>
                  <a:off x="5394324" y="1867847"/>
                  <a:ext cx="125626" cy="23860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47" name="Group 46">
              <a:extLst>
                <a:ext uri="{FF2B5EF4-FFF2-40B4-BE49-F238E27FC236}">
                  <a16:creationId xmlns:a16="http://schemas.microsoft.com/office/drawing/2014/main" id="{B4DD40A4-F906-4E1F-BCCF-0F89FA4CC8D7}"/>
                </a:ext>
              </a:extLst>
            </p:cNvPr>
            <p:cNvGrpSpPr/>
            <p:nvPr/>
          </p:nvGrpSpPr>
          <p:grpSpPr>
            <a:xfrm>
              <a:off x="10700553" y="2721060"/>
              <a:ext cx="666225" cy="510592"/>
              <a:chOff x="4318388" y="3898203"/>
              <a:chExt cx="865582" cy="663377"/>
            </a:xfrm>
          </p:grpSpPr>
          <p:sp>
            <p:nvSpPr>
              <p:cNvPr id="44" name="monitor">
                <a:extLst>
                  <a:ext uri="{FF2B5EF4-FFF2-40B4-BE49-F238E27FC236}">
                    <a16:creationId xmlns:a16="http://schemas.microsoft.com/office/drawing/2014/main" id="{92EE50BD-4391-4FC6-A05C-B53DB0351007}"/>
                  </a:ext>
                </a:extLst>
              </p:cNvPr>
              <p:cNvSpPr>
                <a:spLocks noChangeAspect="1" noEditPoints="1"/>
              </p:cNvSpPr>
              <p:nvPr/>
            </p:nvSpPr>
            <p:spPr bwMode="auto">
              <a:xfrm>
                <a:off x="431838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45" name="TextBox 44">
                <a:extLst>
                  <a:ext uri="{FF2B5EF4-FFF2-40B4-BE49-F238E27FC236}">
                    <a16:creationId xmlns:a16="http://schemas.microsoft.com/office/drawing/2014/main" id="{97B8C29E-CE57-47B4-9DFC-3F16989AA250}"/>
                  </a:ext>
                </a:extLst>
              </p:cNvPr>
              <p:cNvSpPr txBox="1"/>
              <p:nvPr/>
            </p:nvSpPr>
            <p:spPr>
              <a:xfrm>
                <a:off x="4687655" y="4032282"/>
                <a:ext cx="127044" cy="282161"/>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L</a:t>
                </a:r>
              </a:p>
            </p:txBody>
          </p:sp>
        </p:grpSp>
        <p:sp>
          <p:nvSpPr>
            <p:cNvPr id="134" name="Rectangle 133">
              <a:extLst>
                <a:ext uri="{FF2B5EF4-FFF2-40B4-BE49-F238E27FC236}">
                  <a16:creationId xmlns:a16="http://schemas.microsoft.com/office/drawing/2014/main" id="{828783BF-6685-4705-8CDD-236A0B796D6E}"/>
                </a:ext>
              </a:extLst>
            </p:cNvPr>
            <p:cNvSpPr/>
            <p:nvPr/>
          </p:nvSpPr>
          <p:spPr bwMode="auto">
            <a:xfrm>
              <a:off x="10327533" y="2403010"/>
              <a:ext cx="1412265" cy="95851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5" name="Rectangle 134">
              <a:extLst>
                <a:ext uri="{FF2B5EF4-FFF2-40B4-BE49-F238E27FC236}">
                  <a16:creationId xmlns:a16="http://schemas.microsoft.com/office/drawing/2014/main" id="{F75E9CEA-670A-4C33-B9D8-BA3C5900D7DB}"/>
                </a:ext>
              </a:extLst>
            </p:cNvPr>
            <p:cNvSpPr/>
            <p:nvPr/>
          </p:nvSpPr>
          <p:spPr bwMode="auto">
            <a:xfrm>
              <a:off x="10546315" y="2231156"/>
              <a:ext cx="1111490" cy="331763"/>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Storage Optimized</a:t>
              </a:r>
            </a:p>
          </p:txBody>
        </p:sp>
        <p:grpSp>
          <p:nvGrpSpPr>
            <p:cNvPr id="38" name="Group 37">
              <a:extLst>
                <a:ext uri="{FF2B5EF4-FFF2-40B4-BE49-F238E27FC236}">
                  <a16:creationId xmlns:a16="http://schemas.microsoft.com/office/drawing/2014/main" id="{295AA07A-D7BA-4A0A-91F6-55B54C70494D}"/>
                </a:ext>
              </a:extLst>
            </p:cNvPr>
            <p:cNvGrpSpPr/>
            <p:nvPr/>
          </p:nvGrpSpPr>
          <p:grpSpPr>
            <a:xfrm>
              <a:off x="10208359" y="2223626"/>
              <a:ext cx="439248" cy="439248"/>
              <a:chOff x="3750357" y="3629439"/>
              <a:chExt cx="365962" cy="365962"/>
            </a:xfrm>
          </p:grpSpPr>
          <p:sp>
            <p:nvSpPr>
              <p:cNvPr id="136" name="Oval 135">
                <a:extLst>
                  <a:ext uri="{FF2B5EF4-FFF2-40B4-BE49-F238E27FC236}">
                    <a16:creationId xmlns:a16="http://schemas.microsoft.com/office/drawing/2014/main" id="{FE382D44-BC93-4AAD-81B1-1FD7F4C534FC}"/>
                  </a:ext>
                </a:extLst>
              </p:cNvPr>
              <p:cNvSpPr/>
              <p:nvPr/>
            </p:nvSpPr>
            <p:spPr bwMode="auto">
              <a:xfrm>
                <a:off x="3750357" y="3629439"/>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1" name="Database_EFC7">
                <a:extLst>
                  <a:ext uri="{FF2B5EF4-FFF2-40B4-BE49-F238E27FC236}">
                    <a16:creationId xmlns:a16="http://schemas.microsoft.com/office/drawing/2014/main" id="{BD0E1A88-3565-4348-9740-584CEE44ECA5}"/>
                  </a:ext>
                </a:extLst>
              </p:cNvPr>
              <p:cNvSpPr>
                <a:spLocks noChangeAspect="1" noEditPoints="1"/>
              </p:cNvSpPr>
              <p:nvPr/>
            </p:nvSpPr>
            <p:spPr bwMode="auto">
              <a:xfrm>
                <a:off x="3848100" y="3704428"/>
                <a:ext cx="164345" cy="21362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27" name="Group 26">
              <a:extLst>
                <a:ext uri="{FF2B5EF4-FFF2-40B4-BE49-F238E27FC236}">
                  <a16:creationId xmlns:a16="http://schemas.microsoft.com/office/drawing/2014/main" id="{2CA3873C-251D-43CB-8092-F100931A879E}"/>
                </a:ext>
              </a:extLst>
            </p:cNvPr>
            <p:cNvGrpSpPr/>
            <p:nvPr/>
          </p:nvGrpSpPr>
          <p:grpSpPr>
            <a:xfrm>
              <a:off x="8139448" y="2736919"/>
              <a:ext cx="666227" cy="510591"/>
              <a:chOff x="8994248" y="1985997"/>
              <a:chExt cx="865583" cy="663377"/>
            </a:xfrm>
          </p:grpSpPr>
          <p:sp>
            <p:nvSpPr>
              <p:cNvPr id="28" name="monitor">
                <a:extLst>
                  <a:ext uri="{FF2B5EF4-FFF2-40B4-BE49-F238E27FC236}">
                    <a16:creationId xmlns:a16="http://schemas.microsoft.com/office/drawing/2014/main" id="{B808A0B6-74C9-444F-B9E6-5DDC2B01E4B2}"/>
                  </a:ext>
                </a:extLst>
              </p:cNvPr>
              <p:cNvSpPr>
                <a:spLocks noChangeAspect="1" noEditPoints="1"/>
              </p:cNvSpPr>
              <p:nvPr/>
            </p:nvSpPr>
            <p:spPr bwMode="auto">
              <a:xfrm>
                <a:off x="8994248"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9" name="TextBox 28">
                <a:extLst>
                  <a:ext uri="{FF2B5EF4-FFF2-40B4-BE49-F238E27FC236}">
                    <a16:creationId xmlns:a16="http://schemas.microsoft.com/office/drawing/2014/main" id="{3C8ECDA9-1E28-4DC0-BF58-80D2FD66B69C}"/>
                  </a:ext>
                </a:extLst>
              </p:cNvPr>
              <p:cNvSpPr txBox="1"/>
              <p:nvPr/>
            </p:nvSpPr>
            <p:spPr>
              <a:xfrm>
                <a:off x="9361437" y="2120336"/>
                <a:ext cx="131209" cy="282161"/>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a:t>
                </a:r>
              </a:p>
            </p:txBody>
          </p:sp>
        </p:grpSp>
        <p:grpSp>
          <p:nvGrpSpPr>
            <p:cNvPr id="31" name="Group 30">
              <a:extLst>
                <a:ext uri="{FF2B5EF4-FFF2-40B4-BE49-F238E27FC236}">
                  <a16:creationId xmlns:a16="http://schemas.microsoft.com/office/drawing/2014/main" id="{038D76D2-A35B-4A90-80FA-81CD0D5F454E}"/>
                </a:ext>
              </a:extLst>
            </p:cNvPr>
            <p:cNvGrpSpPr/>
            <p:nvPr/>
          </p:nvGrpSpPr>
          <p:grpSpPr>
            <a:xfrm>
              <a:off x="9118923" y="2736919"/>
              <a:ext cx="666227" cy="510591"/>
              <a:chOff x="10201320" y="1985997"/>
              <a:chExt cx="865583" cy="663377"/>
            </a:xfrm>
          </p:grpSpPr>
          <p:sp>
            <p:nvSpPr>
              <p:cNvPr id="152" name="monitor">
                <a:extLst>
                  <a:ext uri="{FF2B5EF4-FFF2-40B4-BE49-F238E27FC236}">
                    <a16:creationId xmlns:a16="http://schemas.microsoft.com/office/drawing/2014/main" id="{19A06945-45C9-4E08-A4AA-0A77C4FCF18E}"/>
                  </a:ext>
                </a:extLst>
              </p:cNvPr>
              <p:cNvSpPr>
                <a:spLocks noChangeAspect="1" noEditPoints="1"/>
              </p:cNvSpPr>
              <p:nvPr/>
            </p:nvSpPr>
            <p:spPr bwMode="auto">
              <a:xfrm>
                <a:off x="10201320"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53" name="TextBox 152">
                <a:extLst>
                  <a:ext uri="{FF2B5EF4-FFF2-40B4-BE49-F238E27FC236}">
                    <a16:creationId xmlns:a16="http://schemas.microsoft.com/office/drawing/2014/main" id="{BC5F8690-4543-4E54-8ED5-D75F52B2C864}"/>
                  </a:ext>
                </a:extLst>
              </p:cNvPr>
              <p:cNvSpPr txBox="1"/>
              <p:nvPr/>
            </p:nvSpPr>
            <p:spPr>
              <a:xfrm>
                <a:off x="10428966" y="2120336"/>
                <a:ext cx="410287" cy="282161"/>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Fv2</a:t>
                </a:r>
              </a:p>
            </p:txBody>
          </p:sp>
        </p:grpSp>
        <p:sp>
          <p:nvSpPr>
            <p:cNvPr id="127" name="Rectangle 126">
              <a:extLst>
                <a:ext uri="{FF2B5EF4-FFF2-40B4-BE49-F238E27FC236}">
                  <a16:creationId xmlns:a16="http://schemas.microsoft.com/office/drawing/2014/main" id="{DAD5FE71-B8D1-4559-999C-6CFF6B862AB9}"/>
                </a:ext>
              </a:extLst>
            </p:cNvPr>
            <p:cNvSpPr/>
            <p:nvPr/>
          </p:nvSpPr>
          <p:spPr bwMode="auto">
            <a:xfrm>
              <a:off x="7890108" y="2396574"/>
              <a:ext cx="2136204" cy="95851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9" name="Rectangle 128">
              <a:extLst>
                <a:ext uri="{FF2B5EF4-FFF2-40B4-BE49-F238E27FC236}">
                  <a16:creationId xmlns:a16="http://schemas.microsoft.com/office/drawing/2014/main" id="{BD389A05-45CD-4B62-AE70-9F1EA294C508}"/>
                </a:ext>
              </a:extLst>
            </p:cNvPr>
            <p:cNvSpPr/>
            <p:nvPr/>
          </p:nvSpPr>
          <p:spPr bwMode="auto">
            <a:xfrm>
              <a:off x="8113339" y="2205125"/>
              <a:ext cx="1768186" cy="330680"/>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Compute Intensive</a:t>
              </a:r>
            </a:p>
          </p:txBody>
        </p:sp>
        <p:grpSp>
          <p:nvGrpSpPr>
            <p:cNvPr id="26" name="Group 25">
              <a:extLst>
                <a:ext uri="{FF2B5EF4-FFF2-40B4-BE49-F238E27FC236}">
                  <a16:creationId xmlns:a16="http://schemas.microsoft.com/office/drawing/2014/main" id="{79F2E164-1D23-466B-8DCA-B076BA33E6A6}"/>
                </a:ext>
              </a:extLst>
            </p:cNvPr>
            <p:cNvGrpSpPr/>
            <p:nvPr/>
          </p:nvGrpSpPr>
          <p:grpSpPr>
            <a:xfrm>
              <a:off x="7766394" y="2184390"/>
              <a:ext cx="439248" cy="439248"/>
              <a:chOff x="8646073" y="1794074"/>
              <a:chExt cx="365962" cy="365962"/>
            </a:xfrm>
          </p:grpSpPr>
          <p:sp>
            <p:nvSpPr>
              <p:cNvPr id="130" name="Oval 129">
                <a:extLst>
                  <a:ext uri="{FF2B5EF4-FFF2-40B4-BE49-F238E27FC236}">
                    <a16:creationId xmlns:a16="http://schemas.microsoft.com/office/drawing/2014/main" id="{66F3CBEB-30BF-45EB-8CB8-B573606CA363}"/>
                  </a:ext>
                </a:extLst>
              </p:cNvPr>
              <p:cNvSpPr/>
              <p:nvPr/>
            </p:nvSpPr>
            <p:spPr bwMode="auto">
              <a:xfrm>
                <a:off x="8646073" y="1794074"/>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0" name="binary">
                <a:extLst>
                  <a:ext uri="{FF2B5EF4-FFF2-40B4-BE49-F238E27FC236}">
                    <a16:creationId xmlns:a16="http://schemas.microsoft.com/office/drawing/2014/main" id="{49E98904-35EE-4941-9BD2-C04390ABC0BB}"/>
                  </a:ext>
                </a:extLst>
              </p:cNvPr>
              <p:cNvSpPr>
                <a:spLocks noChangeAspect="1" noEditPoints="1"/>
              </p:cNvSpPr>
              <p:nvPr/>
            </p:nvSpPr>
            <p:spPr bwMode="auto">
              <a:xfrm>
                <a:off x="8737505" y="1897903"/>
                <a:ext cx="185773" cy="16041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63" name="Group 62">
              <a:extLst>
                <a:ext uri="{FF2B5EF4-FFF2-40B4-BE49-F238E27FC236}">
                  <a16:creationId xmlns:a16="http://schemas.microsoft.com/office/drawing/2014/main" id="{A2465405-8CA1-46EF-89A3-0883CECAC1C2}"/>
                </a:ext>
              </a:extLst>
            </p:cNvPr>
            <p:cNvGrpSpPr/>
            <p:nvPr/>
          </p:nvGrpSpPr>
          <p:grpSpPr>
            <a:xfrm>
              <a:off x="357957" y="4767350"/>
              <a:ext cx="3207635" cy="1122079"/>
              <a:chOff x="291247" y="3629439"/>
              <a:chExt cx="3271955" cy="1144579"/>
            </a:xfrm>
          </p:grpSpPr>
          <p:grpSp>
            <p:nvGrpSpPr>
              <p:cNvPr id="59" name="Group 58">
                <a:extLst>
                  <a:ext uri="{FF2B5EF4-FFF2-40B4-BE49-F238E27FC236}">
                    <a16:creationId xmlns:a16="http://schemas.microsoft.com/office/drawing/2014/main" id="{7552689F-398A-4C0B-90A4-9A3BDC6EFAF9}"/>
                  </a:ext>
                </a:extLst>
              </p:cNvPr>
              <p:cNvGrpSpPr/>
              <p:nvPr/>
            </p:nvGrpSpPr>
            <p:grpSpPr>
              <a:xfrm>
                <a:off x="675267" y="4142148"/>
                <a:ext cx="679584" cy="520830"/>
                <a:chOff x="482514" y="3898203"/>
                <a:chExt cx="865582" cy="663377"/>
              </a:xfrm>
            </p:grpSpPr>
            <p:sp>
              <p:nvSpPr>
                <p:cNvPr id="32" name="monitor">
                  <a:extLst>
                    <a:ext uri="{FF2B5EF4-FFF2-40B4-BE49-F238E27FC236}">
                      <a16:creationId xmlns:a16="http://schemas.microsoft.com/office/drawing/2014/main" id="{67B3E0F9-F6E1-48FC-9AB7-BCBE0CBB1303}"/>
                    </a:ext>
                  </a:extLst>
                </p:cNvPr>
                <p:cNvSpPr>
                  <a:spLocks noChangeAspect="1" noEditPoints="1"/>
                </p:cNvSpPr>
                <p:nvPr/>
              </p:nvSpPr>
              <p:spPr bwMode="auto">
                <a:xfrm>
                  <a:off x="482514"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3" name="TextBox 32">
                  <a:extLst>
                    <a:ext uri="{FF2B5EF4-FFF2-40B4-BE49-F238E27FC236}">
                      <a16:creationId xmlns:a16="http://schemas.microsoft.com/office/drawing/2014/main" id="{8A24A3FF-73CB-45F7-9F4E-3AC3FBB7F6C5}"/>
                    </a:ext>
                  </a:extLst>
                </p:cNvPr>
                <p:cNvSpPr txBox="1"/>
                <p:nvPr/>
              </p:nvSpPr>
              <p:spPr>
                <a:xfrm>
                  <a:off x="824709" y="4032282"/>
                  <a:ext cx="181194" cy="282161"/>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G</a:t>
                  </a:r>
                </a:p>
              </p:txBody>
            </p:sp>
          </p:grpSp>
          <p:grpSp>
            <p:nvGrpSpPr>
              <p:cNvPr id="55" name="Group 54">
                <a:extLst>
                  <a:ext uri="{FF2B5EF4-FFF2-40B4-BE49-F238E27FC236}">
                    <a16:creationId xmlns:a16="http://schemas.microsoft.com/office/drawing/2014/main" id="{2A1ABE4F-D979-41EF-8F67-7494BA8FE962}"/>
                  </a:ext>
                </a:extLst>
              </p:cNvPr>
              <p:cNvGrpSpPr/>
              <p:nvPr/>
            </p:nvGrpSpPr>
            <p:grpSpPr>
              <a:xfrm>
                <a:off x="1674368" y="4142138"/>
                <a:ext cx="679600" cy="520840"/>
                <a:chOff x="1681172" y="3898203"/>
                <a:chExt cx="865603" cy="663392"/>
              </a:xfrm>
            </p:grpSpPr>
            <p:sp>
              <p:nvSpPr>
                <p:cNvPr id="52" name="monitor">
                  <a:extLst>
                    <a:ext uri="{FF2B5EF4-FFF2-40B4-BE49-F238E27FC236}">
                      <a16:creationId xmlns:a16="http://schemas.microsoft.com/office/drawing/2014/main" id="{D62E81F8-1D14-41A6-AE4D-E2321E618F42}"/>
                    </a:ext>
                  </a:extLst>
                </p:cNvPr>
                <p:cNvSpPr>
                  <a:spLocks noChangeAspect="1" noEditPoints="1"/>
                </p:cNvSpPr>
                <p:nvPr/>
              </p:nvSpPr>
              <p:spPr bwMode="auto">
                <a:xfrm>
                  <a:off x="1681172"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3" name="TextBox 52">
                  <a:extLst>
                    <a:ext uri="{FF2B5EF4-FFF2-40B4-BE49-F238E27FC236}">
                      <a16:creationId xmlns:a16="http://schemas.microsoft.com/office/drawing/2014/main" id="{97357997-FB45-4009-ADD9-7CF39EFBF2B7}"/>
                    </a:ext>
                  </a:extLst>
                </p:cNvPr>
                <p:cNvSpPr txBox="1"/>
                <p:nvPr/>
              </p:nvSpPr>
              <p:spPr>
                <a:xfrm>
                  <a:off x="1888421" y="4032282"/>
                  <a:ext cx="414454" cy="282162"/>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Ev3</a:t>
                  </a:r>
                </a:p>
              </p:txBody>
            </p:sp>
          </p:grpSp>
          <p:grpSp>
            <p:nvGrpSpPr>
              <p:cNvPr id="51" name="Group 50">
                <a:extLst>
                  <a:ext uri="{FF2B5EF4-FFF2-40B4-BE49-F238E27FC236}">
                    <a16:creationId xmlns:a16="http://schemas.microsoft.com/office/drawing/2014/main" id="{E716E407-1F7F-48D1-AA44-B6BA56F75702}"/>
                  </a:ext>
                </a:extLst>
              </p:cNvPr>
              <p:cNvGrpSpPr/>
              <p:nvPr/>
            </p:nvGrpSpPr>
            <p:grpSpPr>
              <a:xfrm>
                <a:off x="2673484" y="4142138"/>
                <a:ext cx="679600" cy="520840"/>
                <a:chOff x="2901150" y="3898203"/>
                <a:chExt cx="865603" cy="663392"/>
              </a:xfrm>
            </p:grpSpPr>
            <p:sp>
              <p:nvSpPr>
                <p:cNvPr id="56" name="monitor">
                  <a:extLst>
                    <a:ext uri="{FF2B5EF4-FFF2-40B4-BE49-F238E27FC236}">
                      <a16:creationId xmlns:a16="http://schemas.microsoft.com/office/drawing/2014/main" id="{0F25C13F-B53A-459A-B813-12B27311D442}"/>
                    </a:ext>
                  </a:extLst>
                </p:cNvPr>
                <p:cNvSpPr>
                  <a:spLocks noChangeAspect="1" noEditPoints="1"/>
                </p:cNvSpPr>
                <p:nvPr/>
              </p:nvSpPr>
              <p:spPr bwMode="auto">
                <a:xfrm>
                  <a:off x="2901150"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7" name="TextBox 56">
                  <a:extLst>
                    <a:ext uri="{FF2B5EF4-FFF2-40B4-BE49-F238E27FC236}">
                      <a16:creationId xmlns:a16="http://schemas.microsoft.com/office/drawing/2014/main" id="{6EC9F048-6131-4032-B838-FAEF7EFAE49F}"/>
                    </a:ext>
                  </a:extLst>
                </p:cNvPr>
                <p:cNvSpPr txBox="1"/>
                <p:nvPr/>
              </p:nvSpPr>
              <p:spPr>
                <a:xfrm>
                  <a:off x="3202193" y="4032282"/>
                  <a:ext cx="241590" cy="282162"/>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a:t>
                  </a:r>
                </a:p>
              </p:txBody>
            </p:sp>
          </p:grpSp>
          <p:pic>
            <p:nvPicPr>
              <p:cNvPr id="76" name="Picture 75">
                <a:extLst>
                  <a:ext uri="{FF2B5EF4-FFF2-40B4-BE49-F238E27FC236}">
                    <a16:creationId xmlns:a16="http://schemas.microsoft.com/office/drawing/2014/main" id="{C71CE0F8-681A-4675-82A5-E381688EC7AE}"/>
                  </a:ext>
                </a:extLst>
              </p:cNvPr>
              <p:cNvPicPr>
                <a:picLocks noChangeAspect="1"/>
              </p:cNvPicPr>
              <p:nvPr/>
            </p:nvPicPr>
            <p:blipFill>
              <a:blip r:embed="rId3"/>
              <a:stretch>
                <a:fillRect/>
              </a:stretch>
            </p:blipFill>
            <p:spPr>
              <a:xfrm>
                <a:off x="2488680" y="3996020"/>
                <a:ext cx="416315" cy="416315"/>
              </a:xfrm>
              <a:prstGeom prst="rect">
                <a:avLst/>
              </a:prstGeom>
            </p:spPr>
          </p:pic>
          <p:sp>
            <p:nvSpPr>
              <p:cNvPr id="131" name="Rectangle 130">
                <a:extLst>
                  <a:ext uri="{FF2B5EF4-FFF2-40B4-BE49-F238E27FC236}">
                    <a16:creationId xmlns:a16="http://schemas.microsoft.com/office/drawing/2014/main" id="{0EF9302D-C5BF-44FB-A10C-DD373E86C0BE}"/>
                  </a:ext>
                </a:extLst>
              </p:cNvPr>
              <p:cNvSpPr/>
              <p:nvPr/>
            </p:nvSpPr>
            <p:spPr bwMode="auto">
              <a:xfrm>
                <a:off x="387148" y="3796288"/>
                <a:ext cx="3176054"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B04C2F78-6194-4E1B-AAB1-3069119D9BEF}"/>
                  </a:ext>
                </a:extLst>
              </p:cNvPr>
              <p:cNvSpPr/>
              <p:nvPr/>
            </p:nvSpPr>
            <p:spPr bwMode="auto">
              <a:xfrm>
                <a:off x="735504" y="3646527"/>
                <a:ext cx="1760243" cy="337311"/>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Memory Optimized</a:t>
                </a:r>
              </a:p>
            </p:txBody>
          </p:sp>
          <p:grpSp>
            <p:nvGrpSpPr>
              <p:cNvPr id="30" name="Group 29">
                <a:extLst>
                  <a:ext uri="{FF2B5EF4-FFF2-40B4-BE49-F238E27FC236}">
                    <a16:creationId xmlns:a16="http://schemas.microsoft.com/office/drawing/2014/main" id="{5F285FE2-CA5F-4465-9B2C-D2D329970A62}"/>
                  </a:ext>
                </a:extLst>
              </p:cNvPr>
              <p:cNvGrpSpPr/>
              <p:nvPr/>
            </p:nvGrpSpPr>
            <p:grpSpPr>
              <a:xfrm>
                <a:off x="291247" y="3629439"/>
                <a:ext cx="448056" cy="448056"/>
                <a:chOff x="282369" y="3629439"/>
                <a:chExt cx="365962" cy="365962"/>
              </a:xfrm>
            </p:grpSpPr>
            <p:sp>
              <p:nvSpPr>
                <p:cNvPr id="133" name="Oval 132">
                  <a:extLst>
                    <a:ext uri="{FF2B5EF4-FFF2-40B4-BE49-F238E27FC236}">
                      <a16:creationId xmlns:a16="http://schemas.microsoft.com/office/drawing/2014/main" id="{2EE734FA-91E7-4ABD-BBAC-D07E5485C166}"/>
                    </a:ext>
                  </a:extLst>
                </p:cNvPr>
                <p:cNvSpPr/>
                <p:nvPr/>
              </p:nvSpPr>
              <p:spPr bwMode="auto">
                <a:xfrm>
                  <a:off x="282369" y="3629439"/>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4" name="chip">
                  <a:extLst>
                    <a:ext uri="{FF2B5EF4-FFF2-40B4-BE49-F238E27FC236}">
                      <a16:creationId xmlns:a16="http://schemas.microsoft.com/office/drawing/2014/main" id="{CB163C25-5B49-4D40-95EF-E75AA013BAAD}"/>
                    </a:ext>
                  </a:extLst>
                </p:cNvPr>
                <p:cNvSpPr>
                  <a:spLocks noChangeAspect="1" noEditPoints="1"/>
                </p:cNvSpPr>
                <p:nvPr/>
              </p:nvSpPr>
              <p:spPr bwMode="auto">
                <a:xfrm>
                  <a:off x="375762" y="3720981"/>
                  <a:ext cx="179177" cy="18287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pic>
            <p:nvPicPr>
              <p:cNvPr id="75" name="Picture 74">
                <a:extLst>
                  <a:ext uri="{FF2B5EF4-FFF2-40B4-BE49-F238E27FC236}">
                    <a16:creationId xmlns:a16="http://schemas.microsoft.com/office/drawing/2014/main" id="{D5F7493B-6971-4B62-BD4B-3803B86B65AA}"/>
                  </a:ext>
                </a:extLst>
              </p:cNvPr>
              <p:cNvPicPr>
                <a:picLocks noChangeAspect="1"/>
              </p:cNvPicPr>
              <p:nvPr/>
            </p:nvPicPr>
            <p:blipFill>
              <a:blip r:embed="rId3"/>
              <a:stretch>
                <a:fillRect/>
              </a:stretch>
            </p:blipFill>
            <p:spPr>
              <a:xfrm>
                <a:off x="1498991" y="3996020"/>
                <a:ext cx="416315" cy="416315"/>
              </a:xfrm>
              <a:prstGeom prst="rect">
                <a:avLst/>
              </a:prstGeom>
            </p:spPr>
          </p:pic>
        </p:grpSp>
        <p:grpSp>
          <p:nvGrpSpPr>
            <p:cNvPr id="43" name="Group 42">
              <a:extLst>
                <a:ext uri="{FF2B5EF4-FFF2-40B4-BE49-F238E27FC236}">
                  <a16:creationId xmlns:a16="http://schemas.microsoft.com/office/drawing/2014/main" id="{C23D4DFA-8FF9-4012-8FA9-F44AE2DD9983}"/>
                </a:ext>
              </a:extLst>
            </p:cNvPr>
            <p:cNvGrpSpPr/>
            <p:nvPr/>
          </p:nvGrpSpPr>
          <p:grpSpPr>
            <a:xfrm>
              <a:off x="4113858" y="5268969"/>
              <a:ext cx="666225" cy="510592"/>
              <a:chOff x="6142928" y="4501551"/>
              <a:chExt cx="931982" cy="714265"/>
            </a:xfrm>
          </p:grpSpPr>
          <p:sp>
            <p:nvSpPr>
              <p:cNvPr id="40" name="monitor">
                <a:extLst>
                  <a:ext uri="{FF2B5EF4-FFF2-40B4-BE49-F238E27FC236}">
                    <a16:creationId xmlns:a16="http://schemas.microsoft.com/office/drawing/2014/main" id="{A67C15BD-ACF8-4700-9B6C-F41AC773D3C0}"/>
                  </a:ext>
                </a:extLst>
              </p:cNvPr>
              <p:cNvSpPr>
                <a:spLocks noChangeAspect="1" noEditPoints="1"/>
              </p:cNvSpPr>
              <p:nvPr/>
            </p:nvSpPr>
            <p:spPr bwMode="auto">
              <a:xfrm>
                <a:off x="6142928"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41" name="TextBox 40">
                <a:extLst>
                  <a:ext uri="{FF2B5EF4-FFF2-40B4-BE49-F238E27FC236}">
                    <a16:creationId xmlns:a16="http://schemas.microsoft.com/office/drawing/2014/main" id="{E01B3162-5AFB-49E2-8465-E9F25E73C3D4}"/>
                  </a:ext>
                </a:extLst>
              </p:cNvPr>
              <p:cNvSpPr txBox="1"/>
              <p:nvPr/>
            </p:nvSpPr>
            <p:spPr>
              <a:xfrm>
                <a:off x="6413824" y="4645916"/>
                <a:ext cx="390187" cy="303805"/>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t>
                </a:r>
              </a:p>
            </p:txBody>
          </p:sp>
        </p:grpSp>
        <p:grpSp>
          <p:nvGrpSpPr>
            <p:cNvPr id="39" name="Group 38">
              <a:extLst>
                <a:ext uri="{FF2B5EF4-FFF2-40B4-BE49-F238E27FC236}">
                  <a16:creationId xmlns:a16="http://schemas.microsoft.com/office/drawing/2014/main" id="{86D9069F-D831-44B2-8DDF-86F5237C69A3}"/>
                </a:ext>
              </a:extLst>
            </p:cNvPr>
            <p:cNvGrpSpPr/>
            <p:nvPr/>
          </p:nvGrpSpPr>
          <p:grpSpPr>
            <a:xfrm>
              <a:off x="6077561" y="5273041"/>
              <a:ext cx="666225" cy="510592"/>
              <a:chOff x="7745277" y="4501551"/>
              <a:chExt cx="931982" cy="714265"/>
            </a:xfrm>
          </p:grpSpPr>
          <p:sp>
            <p:nvSpPr>
              <p:cNvPr id="148" name="monitor">
                <a:extLst>
                  <a:ext uri="{FF2B5EF4-FFF2-40B4-BE49-F238E27FC236}">
                    <a16:creationId xmlns:a16="http://schemas.microsoft.com/office/drawing/2014/main" id="{C8397FB3-A1F8-4668-89D1-84EC851B53D3}"/>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49" name="TextBox 148">
                <a:extLst>
                  <a:ext uri="{FF2B5EF4-FFF2-40B4-BE49-F238E27FC236}">
                    <a16:creationId xmlns:a16="http://schemas.microsoft.com/office/drawing/2014/main" id="{579AF27F-F66B-497A-9E4E-378FAAB21B47}"/>
                  </a:ext>
                </a:extLst>
              </p:cNvPr>
              <p:cNvSpPr txBox="1"/>
              <p:nvPr/>
            </p:nvSpPr>
            <p:spPr>
              <a:xfrm>
                <a:off x="8013932" y="4645916"/>
                <a:ext cx="394672" cy="303805"/>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a:t>
                </a:r>
              </a:p>
            </p:txBody>
          </p:sp>
        </p:grpSp>
        <p:grpSp>
          <p:nvGrpSpPr>
            <p:cNvPr id="96" name="Group 95">
              <a:extLst>
                <a:ext uri="{FF2B5EF4-FFF2-40B4-BE49-F238E27FC236}">
                  <a16:creationId xmlns:a16="http://schemas.microsoft.com/office/drawing/2014/main" id="{A179898E-E34B-4A92-AA56-15265D888197}"/>
                </a:ext>
              </a:extLst>
            </p:cNvPr>
            <p:cNvGrpSpPr/>
            <p:nvPr/>
          </p:nvGrpSpPr>
          <p:grpSpPr>
            <a:xfrm>
              <a:off x="7052285" y="5268969"/>
              <a:ext cx="666225" cy="510592"/>
              <a:chOff x="7745277" y="4501551"/>
              <a:chExt cx="931982" cy="714265"/>
            </a:xfrm>
          </p:grpSpPr>
          <p:sp>
            <p:nvSpPr>
              <p:cNvPr id="98" name="monitor">
                <a:extLst>
                  <a:ext uri="{FF2B5EF4-FFF2-40B4-BE49-F238E27FC236}">
                    <a16:creationId xmlns:a16="http://schemas.microsoft.com/office/drawing/2014/main" id="{2E405A3D-F214-443B-8C86-6A5F635A3A64}"/>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99" name="TextBox 98">
                <a:extLst>
                  <a:ext uri="{FF2B5EF4-FFF2-40B4-BE49-F238E27FC236}">
                    <a16:creationId xmlns:a16="http://schemas.microsoft.com/office/drawing/2014/main" id="{EFEE8AD0-AFF2-44CF-9327-F6D83C181BFE}"/>
                  </a:ext>
                </a:extLst>
              </p:cNvPr>
              <p:cNvSpPr txBox="1"/>
              <p:nvPr/>
            </p:nvSpPr>
            <p:spPr>
              <a:xfrm>
                <a:off x="8002721" y="4645916"/>
                <a:ext cx="417096" cy="303805"/>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a:t>
                </a:r>
              </a:p>
            </p:txBody>
          </p:sp>
        </p:grpSp>
        <p:grpSp>
          <p:nvGrpSpPr>
            <p:cNvPr id="89" name="Group 88">
              <a:extLst>
                <a:ext uri="{FF2B5EF4-FFF2-40B4-BE49-F238E27FC236}">
                  <a16:creationId xmlns:a16="http://schemas.microsoft.com/office/drawing/2014/main" id="{FFE5EA73-43F9-457F-B22A-A1BF5A3CD2A5}"/>
                </a:ext>
              </a:extLst>
            </p:cNvPr>
            <p:cNvGrpSpPr/>
            <p:nvPr/>
          </p:nvGrpSpPr>
          <p:grpSpPr>
            <a:xfrm>
              <a:off x="5106525" y="5268969"/>
              <a:ext cx="666225" cy="510592"/>
              <a:chOff x="7745277" y="4501551"/>
              <a:chExt cx="931982" cy="714265"/>
            </a:xfrm>
          </p:grpSpPr>
          <p:sp>
            <p:nvSpPr>
              <p:cNvPr id="90" name="monitor">
                <a:extLst>
                  <a:ext uri="{FF2B5EF4-FFF2-40B4-BE49-F238E27FC236}">
                    <a16:creationId xmlns:a16="http://schemas.microsoft.com/office/drawing/2014/main" id="{BEC4D020-19A3-45F2-BB21-74FC2D62B2D8}"/>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94" name="TextBox 93">
                <a:extLst>
                  <a:ext uri="{FF2B5EF4-FFF2-40B4-BE49-F238E27FC236}">
                    <a16:creationId xmlns:a16="http://schemas.microsoft.com/office/drawing/2014/main" id="{764E0ACC-61DD-48B8-8739-6A15A2DF2034}"/>
                  </a:ext>
                </a:extLst>
              </p:cNvPr>
              <p:cNvSpPr txBox="1"/>
              <p:nvPr/>
            </p:nvSpPr>
            <p:spPr>
              <a:xfrm>
                <a:off x="7865935" y="4645916"/>
                <a:ext cx="690672" cy="303805"/>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NCv2</a:t>
                </a:r>
              </a:p>
            </p:txBody>
          </p:sp>
        </p:grpSp>
        <p:sp>
          <p:nvSpPr>
            <p:cNvPr id="137" name="Rectangle 136">
              <a:extLst>
                <a:ext uri="{FF2B5EF4-FFF2-40B4-BE49-F238E27FC236}">
                  <a16:creationId xmlns:a16="http://schemas.microsoft.com/office/drawing/2014/main" id="{373A0F89-E22E-459F-955E-A37C1BC834E0}"/>
                </a:ext>
              </a:extLst>
            </p:cNvPr>
            <p:cNvSpPr/>
            <p:nvPr/>
          </p:nvSpPr>
          <p:spPr bwMode="auto">
            <a:xfrm>
              <a:off x="3897713" y="4930919"/>
              <a:ext cx="4030988" cy="1648796"/>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8" name="Rectangle 137">
              <a:extLst>
                <a:ext uri="{FF2B5EF4-FFF2-40B4-BE49-F238E27FC236}">
                  <a16:creationId xmlns:a16="http://schemas.microsoft.com/office/drawing/2014/main" id="{A40093AA-A97A-4CAE-8DAE-D4390136D362}"/>
                </a:ext>
              </a:extLst>
            </p:cNvPr>
            <p:cNvSpPr/>
            <p:nvPr/>
          </p:nvSpPr>
          <p:spPr bwMode="auto">
            <a:xfrm>
              <a:off x="4208243" y="4774972"/>
              <a:ext cx="1613792" cy="330680"/>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Graphics Intensive</a:t>
              </a:r>
            </a:p>
          </p:txBody>
        </p:sp>
        <p:grpSp>
          <p:nvGrpSpPr>
            <p:cNvPr id="42" name="Group 41">
              <a:extLst>
                <a:ext uri="{FF2B5EF4-FFF2-40B4-BE49-F238E27FC236}">
                  <a16:creationId xmlns:a16="http://schemas.microsoft.com/office/drawing/2014/main" id="{91694E46-4455-4486-A1C6-431896B423E8}"/>
                </a:ext>
              </a:extLst>
            </p:cNvPr>
            <p:cNvGrpSpPr/>
            <p:nvPr/>
          </p:nvGrpSpPr>
          <p:grpSpPr>
            <a:xfrm>
              <a:off x="3769836" y="4751535"/>
              <a:ext cx="439248" cy="439248"/>
              <a:chOff x="6171198" y="3604950"/>
              <a:chExt cx="365962" cy="365962"/>
            </a:xfrm>
          </p:grpSpPr>
          <p:sp>
            <p:nvSpPr>
              <p:cNvPr id="139" name="Oval 138">
                <a:extLst>
                  <a:ext uri="{FF2B5EF4-FFF2-40B4-BE49-F238E27FC236}">
                    <a16:creationId xmlns:a16="http://schemas.microsoft.com/office/drawing/2014/main" id="{29713A58-62C5-49ED-A3CC-52A92A2A0B5C}"/>
                  </a:ext>
                </a:extLst>
              </p:cNvPr>
              <p:cNvSpPr/>
              <p:nvPr/>
            </p:nvSpPr>
            <p:spPr bwMode="auto">
              <a:xfrm>
                <a:off x="6171198" y="3604950"/>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5" name="PhotoCollection_E7AA">
                <a:extLst>
                  <a:ext uri="{FF2B5EF4-FFF2-40B4-BE49-F238E27FC236}">
                    <a16:creationId xmlns:a16="http://schemas.microsoft.com/office/drawing/2014/main" id="{E8131ADA-6A4F-48DA-801D-162642A29FF8}"/>
                  </a:ext>
                </a:extLst>
              </p:cNvPr>
              <p:cNvSpPr>
                <a:spLocks noChangeAspect="1" noEditPoints="1"/>
              </p:cNvSpPr>
              <p:nvPr/>
            </p:nvSpPr>
            <p:spPr bwMode="auto">
              <a:xfrm>
                <a:off x="6248767" y="3707389"/>
                <a:ext cx="210824" cy="161085"/>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35" name="Group 34">
              <a:extLst>
                <a:ext uri="{FF2B5EF4-FFF2-40B4-BE49-F238E27FC236}">
                  <a16:creationId xmlns:a16="http://schemas.microsoft.com/office/drawing/2014/main" id="{51D82792-1672-43E6-85B0-87A18FFD6748}"/>
                </a:ext>
              </a:extLst>
            </p:cNvPr>
            <p:cNvGrpSpPr/>
            <p:nvPr/>
          </p:nvGrpSpPr>
          <p:grpSpPr>
            <a:xfrm>
              <a:off x="8699244" y="5269980"/>
              <a:ext cx="666225" cy="510592"/>
              <a:chOff x="10648898" y="3898203"/>
              <a:chExt cx="865582" cy="663377"/>
            </a:xfrm>
          </p:grpSpPr>
          <p:sp>
            <p:nvSpPr>
              <p:cNvPr id="48" name="monitor">
                <a:extLst>
                  <a:ext uri="{FF2B5EF4-FFF2-40B4-BE49-F238E27FC236}">
                    <a16:creationId xmlns:a16="http://schemas.microsoft.com/office/drawing/2014/main" id="{17264BFB-5F0C-438A-A2F9-3631239BF5FC}"/>
                  </a:ext>
                </a:extLst>
              </p:cNvPr>
              <p:cNvSpPr>
                <a:spLocks noChangeAspect="1" noEditPoints="1"/>
              </p:cNvSpPr>
              <p:nvPr/>
            </p:nvSpPr>
            <p:spPr bwMode="auto">
              <a:xfrm>
                <a:off x="1064889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49" name="TextBox 48">
                <a:extLst>
                  <a:ext uri="{FF2B5EF4-FFF2-40B4-BE49-F238E27FC236}">
                    <a16:creationId xmlns:a16="http://schemas.microsoft.com/office/drawing/2014/main" id="{FBE6CE31-D8DD-4A10-9CC8-D7815FDCFE84}"/>
                  </a:ext>
                </a:extLst>
              </p:cNvPr>
              <p:cNvSpPr txBox="1"/>
              <p:nvPr/>
            </p:nvSpPr>
            <p:spPr>
              <a:xfrm>
                <a:off x="10985885" y="4032282"/>
                <a:ext cx="191606" cy="282161"/>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a:t>
                </a:r>
              </a:p>
            </p:txBody>
          </p:sp>
        </p:grpSp>
        <p:sp>
          <p:nvSpPr>
            <p:cNvPr id="140" name="Rectangle 139">
              <a:extLst>
                <a:ext uri="{FF2B5EF4-FFF2-40B4-BE49-F238E27FC236}">
                  <a16:creationId xmlns:a16="http://schemas.microsoft.com/office/drawing/2014/main" id="{1A0B5ADC-F2CC-46BB-8C3E-17EBFF91BB0C}"/>
                </a:ext>
              </a:extLst>
            </p:cNvPr>
            <p:cNvSpPr/>
            <p:nvPr/>
          </p:nvSpPr>
          <p:spPr bwMode="auto">
            <a:xfrm>
              <a:off x="8251051" y="4930919"/>
              <a:ext cx="1562611" cy="952709"/>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310A8B0B-B5A0-41F6-8BF6-D9EE52AA85A2}"/>
                </a:ext>
              </a:extLst>
            </p:cNvPr>
            <p:cNvSpPr/>
            <p:nvPr/>
          </p:nvSpPr>
          <p:spPr bwMode="auto">
            <a:xfrm>
              <a:off x="8485259" y="4545777"/>
              <a:ext cx="1237158" cy="680012"/>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High Performance Computing</a:t>
              </a:r>
            </a:p>
          </p:txBody>
        </p:sp>
        <p:grpSp>
          <p:nvGrpSpPr>
            <p:cNvPr id="46" name="Group 45">
              <a:extLst>
                <a:ext uri="{FF2B5EF4-FFF2-40B4-BE49-F238E27FC236}">
                  <a16:creationId xmlns:a16="http://schemas.microsoft.com/office/drawing/2014/main" id="{5CDE32C4-026E-4E62-8E5A-0A84C30A83E5}"/>
                </a:ext>
              </a:extLst>
            </p:cNvPr>
            <p:cNvGrpSpPr/>
            <p:nvPr/>
          </p:nvGrpSpPr>
          <p:grpSpPr>
            <a:xfrm>
              <a:off x="8131877" y="4751535"/>
              <a:ext cx="439248" cy="439248"/>
              <a:chOff x="10597494" y="3613307"/>
              <a:chExt cx="365962" cy="365962"/>
            </a:xfrm>
          </p:grpSpPr>
          <p:sp>
            <p:nvSpPr>
              <p:cNvPr id="142" name="Oval 141">
                <a:extLst>
                  <a:ext uri="{FF2B5EF4-FFF2-40B4-BE49-F238E27FC236}">
                    <a16:creationId xmlns:a16="http://schemas.microsoft.com/office/drawing/2014/main" id="{AB96351C-E266-4535-80E7-7F999A99E57B}"/>
                  </a:ext>
                </a:extLst>
              </p:cNvPr>
              <p:cNvSpPr/>
              <p:nvPr/>
            </p:nvSpPr>
            <p:spPr bwMode="auto">
              <a:xfrm>
                <a:off x="10597494" y="3613307"/>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6" name="LightningBolt_E945">
                <a:extLst>
                  <a:ext uri="{FF2B5EF4-FFF2-40B4-BE49-F238E27FC236}">
                    <a16:creationId xmlns:a16="http://schemas.microsoft.com/office/drawing/2014/main" id="{CE3DB5B6-6A67-44DF-847D-497C5A479C76}"/>
                  </a:ext>
                </a:extLst>
              </p:cNvPr>
              <p:cNvSpPr>
                <a:spLocks noChangeAspect="1"/>
              </p:cNvSpPr>
              <p:nvPr/>
            </p:nvSpPr>
            <p:spPr bwMode="auto">
              <a:xfrm>
                <a:off x="10703682" y="3689125"/>
                <a:ext cx="153587" cy="21432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7ACF25C7-D4FD-4A0E-8DAD-0B235EE3ECB4}"/>
                </a:ext>
              </a:extLst>
            </p:cNvPr>
            <p:cNvGrpSpPr/>
            <p:nvPr/>
          </p:nvGrpSpPr>
          <p:grpSpPr>
            <a:xfrm>
              <a:off x="9991475" y="4699941"/>
              <a:ext cx="1763124" cy="1183687"/>
              <a:chOff x="10191825" y="4376569"/>
              <a:chExt cx="1798478" cy="1207422"/>
            </a:xfrm>
          </p:grpSpPr>
          <p:grpSp>
            <p:nvGrpSpPr>
              <p:cNvPr id="61" name="Group 60">
                <a:extLst>
                  <a:ext uri="{FF2B5EF4-FFF2-40B4-BE49-F238E27FC236}">
                    <a16:creationId xmlns:a16="http://schemas.microsoft.com/office/drawing/2014/main" id="{000903FB-CFD8-45F0-A2C4-61FFCE347BB1}"/>
                  </a:ext>
                </a:extLst>
              </p:cNvPr>
              <p:cNvGrpSpPr/>
              <p:nvPr/>
            </p:nvGrpSpPr>
            <p:grpSpPr>
              <a:xfrm>
                <a:off x="10820931" y="4945353"/>
                <a:ext cx="679584" cy="520830"/>
                <a:chOff x="5869960" y="5545901"/>
                <a:chExt cx="679584" cy="520830"/>
              </a:xfrm>
            </p:grpSpPr>
            <p:sp>
              <p:nvSpPr>
                <p:cNvPr id="111" name="monitor">
                  <a:extLst>
                    <a:ext uri="{FF2B5EF4-FFF2-40B4-BE49-F238E27FC236}">
                      <a16:creationId xmlns:a16="http://schemas.microsoft.com/office/drawing/2014/main" id="{1379313F-4AAD-491A-9F67-5FFB7FBC24BB}"/>
                    </a:ext>
                  </a:extLst>
                </p:cNvPr>
                <p:cNvSpPr>
                  <a:spLocks noChangeAspect="1" noEditPoints="1"/>
                </p:cNvSpPr>
                <p:nvPr/>
              </p:nvSpPr>
              <p:spPr bwMode="auto">
                <a:xfrm>
                  <a:off x="5869960" y="5545901"/>
                  <a:ext cx="679584" cy="5208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92" name="TextBox 91">
                  <a:extLst>
                    <a:ext uri="{FF2B5EF4-FFF2-40B4-BE49-F238E27FC236}">
                      <a16:creationId xmlns:a16="http://schemas.microsoft.com/office/drawing/2014/main" id="{516B2FAA-2B8E-47CE-B17B-432CBCDF48A8}"/>
                    </a:ext>
                  </a:extLst>
                </p:cNvPr>
                <p:cNvSpPr txBox="1"/>
                <p:nvPr/>
              </p:nvSpPr>
              <p:spPr>
                <a:xfrm>
                  <a:off x="6060810" y="5784177"/>
                  <a:ext cx="452047" cy="166199"/>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1" i="0" u="none" strike="noStrike" kern="1200" cap="none" spc="0" normalizeH="0" baseline="0" noProof="0">
                      <a:ln>
                        <a:noFill/>
                      </a:ln>
                      <a:gradFill>
                        <a:gsLst>
                          <a:gs pos="2917">
                            <a:srgbClr val="353535"/>
                          </a:gs>
                          <a:gs pos="30000">
                            <a:srgbClr val="353535"/>
                          </a:gs>
                        </a:gsLst>
                        <a:lin ang="5400000" scaled="0"/>
                      </a:gradFill>
                      <a:effectLst/>
                      <a:uLnTx/>
                      <a:uFillTx/>
                      <a:latin typeface="Segoe Pro Display" panose="020B0502040504020203" pitchFamily="34" charset="0"/>
                      <a:ea typeface="+mn-ea"/>
                      <a:cs typeface="+mn-cs"/>
                    </a:rPr>
                    <a:t>HANA</a:t>
                  </a:r>
                </a:p>
              </p:txBody>
            </p:sp>
            <p:pic>
              <p:nvPicPr>
                <p:cNvPr id="91" name="Picture 90">
                  <a:extLst>
                    <a:ext uri="{FF2B5EF4-FFF2-40B4-BE49-F238E27FC236}">
                      <a16:creationId xmlns:a16="http://schemas.microsoft.com/office/drawing/2014/main" id="{9221AE02-5304-4C08-8EA3-6097D1B68732}"/>
                    </a:ext>
                  </a:extLst>
                </p:cNvPr>
                <p:cNvPicPr>
                  <a:picLocks noChangeAspect="1"/>
                </p:cNvPicPr>
                <p:nvPr/>
              </p:nvPicPr>
              <p:blipFill>
                <a:blip r:embed="rId4">
                  <a:duotone>
                    <a:prstClr val="black"/>
                    <a:schemeClr val="accent5">
                      <a:tint val="45000"/>
                      <a:satMod val="400000"/>
                    </a:schemeClr>
                  </a:duotone>
                  <a:lum bright="-40000" contrast="-20000"/>
                </a:blip>
                <a:stretch>
                  <a:fillRect/>
                </a:stretch>
              </p:blipFill>
              <p:spPr>
                <a:xfrm>
                  <a:off x="5882976" y="5557562"/>
                  <a:ext cx="454324" cy="224640"/>
                </a:xfrm>
                <a:prstGeom prst="rect">
                  <a:avLst/>
                </a:prstGeom>
              </p:spPr>
            </p:pic>
          </p:grpSp>
          <p:sp>
            <p:nvSpPr>
              <p:cNvPr id="143" name="Rectangle 142">
                <a:extLst>
                  <a:ext uri="{FF2B5EF4-FFF2-40B4-BE49-F238E27FC236}">
                    <a16:creationId xmlns:a16="http://schemas.microsoft.com/office/drawing/2014/main" id="{2D9A3EA9-4BE5-466F-9555-F576EA515941}"/>
                  </a:ext>
                </a:extLst>
              </p:cNvPr>
              <p:cNvSpPr/>
              <p:nvPr/>
            </p:nvSpPr>
            <p:spPr bwMode="auto">
              <a:xfrm>
                <a:off x="10331144" y="4606261"/>
                <a:ext cx="1659159"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CE1A12F1-4D4F-4DFA-8B7D-AFD35EBB6602}"/>
                  </a:ext>
                </a:extLst>
              </p:cNvPr>
              <p:cNvSpPr/>
              <p:nvPr/>
            </p:nvSpPr>
            <p:spPr bwMode="auto">
              <a:xfrm>
                <a:off x="10539833" y="4376569"/>
                <a:ext cx="1330683" cy="516817"/>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Purpose-built SAP HANA</a:t>
                </a:r>
              </a:p>
            </p:txBody>
          </p:sp>
          <p:grpSp>
            <p:nvGrpSpPr>
              <p:cNvPr id="50" name="Group 49">
                <a:extLst>
                  <a:ext uri="{FF2B5EF4-FFF2-40B4-BE49-F238E27FC236}">
                    <a16:creationId xmlns:a16="http://schemas.microsoft.com/office/drawing/2014/main" id="{157EABF0-E004-472D-8921-AA8DB6D2FDAE}"/>
                  </a:ext>
                </a:extLst>
              </p:cNvPr>
              <p:cNvGrpSpPr/>
              <p:nvPr/>
            </p:nvGrpSpPr>
            <p:grpSpPr>
              <a:xfrm>
                <a:off x="10191825" y="4423280"/>
                <a:ext cx="448056" cy="448056"/>
                <a:chOff x="5303955" y="5210715"/>
                <a:chExt cx="365962" cy="365962"/>
              </a:xfrm>
            </p:grpSpPr>
            <p:sp>
              <p:nvSpPr>
                <p:cNvPr id="145" name="Oval 144">
                  <a:extLst>
                    <a:ext uri="{FF2B5EF4-FFF2-40B4-BE49-F238E27FC236}">
                      <a16:creationId xmlns:a16="http://schemas.microsoft.com/office/drawing/2014/main" id="{135E046B-A8BB-469F-B208-E845631AFB58}"/>
                    </a:ext>
                  </a:extLst>
                </p:cNvPr>
                <p:cNvSpPr/>
                <p:nvPr/>
              </p:nvSpPr>
              <p:spPr bwMode="auto">
                <a:xfrm>
                  <a:off x="5303955" y="5210715"/>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Browser_4">
                  <a:extLst>
                    <a:ext uri="{FF2B5EF4-FFF2-40B4-BE49-F238E27FC236}">
                      <a16:creationId xmlns:a16="http://schemas.microsoft.com/office/drawing/2014/main" id="{45F40AE8-3482-47E9-8EFF-3971BDE1290C}"/>
                    </a:ext>
                  </a:extLst>
                </p:cNvPr>
                <p:cNvSpPr>
                  <a:spLocks noChangeAspect="1" noEditPoints="1"/>
                </p:cNvSpPr>
                <p:nvPr/>
              </p:nvSpPr>
              <p:spPr bwMode="auto">
                <a:xfrm>
                  <a:off x="5374611" y="5317724"/>
                  <a:ext cx="206714" cy="152982"/>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120" name="Group 119">
              <a:extLst>
                <a:ext uri="{FF2B5EF4-FFF2-40B4-BE49-F238E27FC236}">
                  <a16:creationId xmlns:a16="http://schemas.microsoft.com/office/drawing/2014/main" id="{724B8B61-385E-4EE4-B4BF-512FD2FBD428}"/>
                </a:ext>
              </a:extLst>
            </p:cNvPr>
            <p:cNvGrpSpPr/>
            <p:nvPr/>
          </p:nvGrpSpPr>
          <p:grpSpPr>
            <a:xfrm>
              <a:off x="5106525" y="5914121"/>
              <a:ext cx="666225" cy="510592"/>
              <a:chOff x="7745277" y="4501551"/>
              <a:chExt cx="931982" cy="714265"/>
            </a:xfrm>
          </p:grpSpPr>
          <p:sp>
            <p:nvSpPr>
              <p:cNvPr id="123" name="monitor">
                <a:extLst>
                  <a:ext uri="{FF2B5EF4-FFF2-40B4-BE49-F238E27FC236}">
                    <a16:creationId xmlns:a16="http://schemas.microsoft.com/office/drawing/2014/main" id="{D57B8330-7F3B-419F-94AE-1626B4310006}"/>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24" name="TextBox 123">
                <a:extLst>
                  <a:ext uri="{FF2B5EF4-FFF2-40B4-BE49-F238E27FC236}">
                    <a16:creationId xmlns:a16="http://schemas.microsoft.com/office/drawing/2014/main" id="{A1660B41-3728-415F-AE3D-F81284ED95BE}"/>
                  </a:ext>
                </a:extLst>
              </p:cNvPr>
              <p:cNvSpPr txBox="1"/>
              <p:nvPr/>
            </p:nvSpPr>
            <p:spPr>
              <a:xfrm>
                <a:off x="7865935" y="4645916"/>
                <a:ext cx="690672" cy="303805"/>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NCv3</a:t>
                </a:r>
              </a:p>
            </p:txBody>
          </p:sp>
        </p:grpSp>
        <p:grpSp>
          <p:nvGrpSpPr>
            <p:cNvPr id="125" name="Group 124">
              <a:extLst>
                <a:ext uri="{FF2B5EF4-FFF2-40B4-BE49-F238E27FC236}">
                  <a16:creationId xmlns:a16="http://schemas.microsoft.com/office/drawing/2014/main" id="{02BBFFCB-1988-4DE9-BB9C-A9C12D0A6705}"/>
                </a:ext>
              </a:extLst>
            </p:cNvPr>
            <p:cNvGrpSpPr/>
            <p:nvPr/>
          </p:nvGrpSpPr>
          <p:grpSpPr>
            <a:xfrm>
              <a:off x="7055882" y="5899621"/>
              <a:ext cx="666225" cy="510592"/>
              <a:chOff x="7745277" y="4501551"/>
              <a:chExt cx="931982" cy="714265"/>
            </a:xfrm>
          </p:grpSpPr>
          <p:sp>
            <p:nvSpPr>
              <p:cNvPr id="128" name="monitor">
                <a:extLst>
                  <a:ext uri="{FF2B5EF4-FFF2-40B4-BE49-F238E27FC236}">
                    <a16:creationId xmlns:a16="http://schemas.microsoft.com/office/drawing/2014/main" id="{340E48D0-A503-4546-A776-9B0073B3AD4D}"/>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58" name="TextBox 157">
                <a:extLst>
                  <a:ext uri="{FF2B5EF4-FFF2-40B4-BE49-F238E27FC236}">
                    <a16:creationId xmlns:a16="http://schemas.microsoft.com/office/drawing/2014/main" id="{C657BA14-C068-4F45-AD61-29E07F4ED879}"/>
                  </a:ext>
                </a:extLst>
              </p:cNvPr>
              <p:cNvSpPr txBox="1"/>
              <p:nvPr/>
            </p:nvSpPr>
            <p:spPr>
              <a:xfrm>
                <a:off x="7852479" y="4645916"/>
                <a:ext cx="717581" cy="303805"/>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sp>
          <p:nvSpPr>
            <p:cNvPr id="159" name="TextBox 158">
              <a:extLst>
                <a:ext uri="{FF2B5EF4-FFF2-40B4-BE49-F238E27FC236}">
                  <a16:creationId xmlns:a16="http://schemas.microsoft.com/office/drawing/2014/main" id="{AFB73CD5-3FDF-45A4-8818-68182038EDB9}"/>
                </a:ext>
              </a:extLst>
            </p:cNvPr>
            <p:cNvSpPr txBox="1"/>
            <p:nvPr/>
          </p:nvSpPr>
          <p:spPr>
            <a:xfrm>
              <a:off x="6943487" y="6420634"/>
              <a:ext cx="843180" cy="138499"/>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(coming soon)</a:t>
              </a:r>
            </a:p>
          </p:txBody>
        </p:sp>
        <p:grpSp>
          <p:nvGrpSpPr>
            <p:cNvPr id="160" name="Group 159">
              <a:extLst>
                <a:ext uri="{FF2B5EF4-FFF2-40B4-BE49-F238E27FC236}">
                  <a16:creationId xmlns:a16="http://schemas.microsoft.com/office/drawing/2014/main" id="{67E55462-AFCA-4D0D-B14A-385507B92037}"/>
                </a:ext>
              </a:extLst>
            </p:cNvPr>
            <p:cNvGrpSpPr/>
            <p:nvPr/>
          </p:nvGrpSpPr>
          <p:grpSpPr>
            <a:xfrm>
              <a:off x="6119953" y="5892048"/>
              <a:ext cx="666225" cy="510592"/>
              <a:chOff x="7745277" y="4501551"/>
              <a:chExt cx="931982" cy="714265"/>
            </a:xfrm>
          </p:grpSpPr>
          <p:sp>
            <p:nvSpPr>
              <p:cNvPr id="161" name="monitor">
                <a:extLst>
                  <a:ext uri="{FF2B5EF4-FFF2-40B4-BE49-F238E27FC236}">
                    <a16:creationId xmlns:a16="http://schemas.microsoft.com/office/drawing/2014/main" id="{5B41F83C-38ED-49C6-BC3D-18A13891C70B}"/>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62" name="TextBox 161">
                <a:extLst>
                  <a:ext uri="{FF2B5EF4-FFF2-40B4-BE49-F238E27FC236}">
                    <a16:creationId xmlns:a16="http://schemas.microsoft.com/office/drawing/2014/main" id="{CB263E0C-17A1-4A13-ACE2-1F4E8F700B3D}"/>
                  </a:ext>
                </a:extLst>
              </p:cNvPr>
              <p:cNvSpPr txBox="1"/>
              <p:nvPr/>
            </p:nvSpPr>
            <p:spPr>
              <a:xfrm>
                <a:off x="7863690" y="4645916"/>
                <a:ext cx="695157" cy="303805"/>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NVv2</a:t>
                </a:r>
              </a:p>
            </p:txBody>
          </p:sp>
        </p:grpSp>
        <p:sp>
          <p:nvSpPr>
            <p:cNvPr id="163" name="TextBox 162">
              <a:extLst>
                <a:ext uri="{FF2B5EF4-FFF2-40B4-BE49-F238E27FC236}">
                  <a16:creationId xmlns:a16="http://schemas.microsoft.com/office/drawing/2014/main" id="{F0F38ED6-73A7-420C-ABF4-4A03F36777D2}"/>
                </a:ext>
              </a:extLst>
            </p:cNvPr>
            <p:cNvSpPr txBox="1"/>
            <p:nvPr/>
          </p:nvSpPr>
          <p:spPr>
            <a:xfrm>
              <a:off x="6029247" y="6420634"/>
              <a:ext cx="843180" cy="138499"/>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(coming soon)</a:t>
              </a:r>
            </a:p>
          </p:txBody>
        </p:sp>
      </p:grpSp>
    </p:spTree>
    <p:extLst>
      <p:ext uri="{BB962C8B-B14F-4D97-AF65-F5344CB8AC3E}">
        <p14:creationId xmlns:p14="http://schemas.microsoft.com/office/powerpoint/2010/main" val="1801032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3.6048E-6 -1.87926E-6 L 0.07161 -1.87926E-6 " pathEditMode="relative" rAng="0" ptsTypes="AA">
                                      <p:cBhvr>
                                        <p:cTn id="9" dur="750" spd="-100000" fill="hold"/>
                                        <p:tgtEl>
                                          <p:spTgt spid="2"/>
                                        </p:tgtEl>
                                        <p:attrNameLst>
                                          <p:attrName>ppt_x</p:attrName>
                                          <p:attrName>ppt_y</p:attrName>
                                        </p:attrNameLst>
                                      </p:cBhvr>
                                      <p:rCtr x="35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Freeform: Shape 67">
            <a:extLst>
              <a:ext uri="{FF2B5EF4-FFF2-40B4-BE49-F238E27FC236}">
                <a16:creationId xmlns:a16="http://schemas.microsoft.com/office/drawing/2014/main" id="{1DFFB456-3B81-4E57-8415-F09E903D47EF}"/>
              </a:ext>
            </a:extLst>
          </p:cNvPr>
          <p:cNvSpPr/>
          <p:nvPr/>
        </p:nvSpPr>
        <p:spPr bwMode="auto">
          <a:xfrm flipV="1">
            <a:off x="3566934" y="2902422"/>
            <a:ext cx="207792" cy="88512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9" name="Freeform: Shape 168">
            <a:extLst>
              <a:ext uri="{FF2B5EF4-FFF2-40B4-BE49-F238E27FC236}">
                <a16:creationId xmlns:a16="http://schemas.microsoft.com/office/drawing/2014/main" id="{C7AE45DE-EA10-46DE-AA05-B9454D2F226D}"/>
              </a:ext>
            </a:extLst>
          </p:cNvPr>
          <p:cNvSpPr/>
          <p:nvPr/>
        </p:nvSpPr>
        <p:spPr bwMode="auto">
          <a:xfrm flipV="1">
            <a:off x="9477248" y="2898927"/>
            <a:ext cx="207792" cy="88512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72" name="Group 71">
            <a:extLst>
              <a:ext uri="{FF2B5EF4-FFF2-40B4-BE49-F238E27FC236}">
                <a16:creationId xmlns:a16="http://schemas.microsoft.com/office/drawing/2014/main" id="{720ADAC3-FEBA-4190-A2B1-42DEB3247CFC}"/>
              </a:ext>
            </a:extLst>
          </p:cNvPr>
          <p:cNvGrpSpPr/>
          <p:nvPr/>
        </p:nvGrpSpPr>
        <p:grpSpPr>
          <a:xfrm>
            <a:off x="2679010" y="3225201"/>
            <a:ext cx="1542705" cy="1175755"/>
            <a:chOff x="3475683" y="1763123"/>
            <a:chExt cx="1573639" cy="1199332"/>
          </a:xfrm>
        </p:grpSpPr>
        <p:grpSp>
          <p:nvGrpSpPr>
            <p:cNvPr id="122" name="Group 121">
              <a:extLst>
                <a:ext uri="{FF2B5EF4-FFF2-40B4-BE49-F238E27FC236}">
                  <a16:creationId xmlns:a16="http://schemas.microsoft.com/office/drawing/2014/main" id="{0E247B76-E50C-4788-9A9B-798D9133DA45}"/>
                </a:ext>
              </a:extLst>
            </p:cNvPr>
            <p:cNvGrpSpPr/>
            <p:nvPr/>
          </p:nvGrpSpPr>
          <p:grpSpPr>
            <a:xfrm>
              <a:off x="4026292" y="2332372"/>
              <a:ext cx="679598" cy="520840"/>
              <a:chOff x="3489019" y="2410376"/>
              <a:chExt cx="932004" cy="714281"/>
            </a:xfrm>
          </p:grpSpPr>
          <p:sp>
            <p:nvSpPr>
              <p:cNvPr id="129" name="monitor">
                <a:extLst>
                  <a:ext uri="{FF2B5EF4-FFF2-40B4-BE49-F238E27FC236}">
                    <a16:creationId xmlns:a16="http://schemas.microsoft.com/office/drawing/2014/main" id="{F784C508-CC93-4EB5-B688-DDFABDE1141A}"/>
                  </a:ext>
                </a:extLst>
              </p:cNvPr>
              <p:cNvSpPr>
                <a:spLocks noChangeAspect="1" noEditPoints="1"/>
              </p:cNvSpPr>
              <p:nvPr/>
            </p:nvSpPr>
            <p:spPr bwMode="auto">
              <a:xfrm>
                <a:off x="3489019" y="2410376"/>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30" name="TextBox 129">
                <a:extLst>
                  <a:ext uri="{FF2B5EF4-FFF2-40B4-BE49-F238E27FC236}">
                    <a16:creationId xmlns:a16="http://schemas.microsoft.com/office/drawing/2014/main" id="{D803546B-27FB-4456-9651-F257DB4CFE02}"/>
                  </a:ext>
                </a:extLst>
              </p:cNvPr>
              <p:cNvSpPr txBox="1"/>
              <p:nvPr/>
            </p:nvSpPr>
            <p:spPr>
              <a:xfrm>
                <a:off x="3888571" y="2554739"/>
                <a:ext cx="170426" cy="303807"/>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B</a:t>
                </a:r>
              </a:p>
            </p:txBody>
          </p:sp>
        </p:grpSp>
        <p:sp>
          <p:nvSpPr>
            <p:cNvPr id="123" name="Rectangle 122">
              <a:extLst>
                <a:ext uri="{FF2B5EF4-FFF2-40B4-BE49-F238E27FC236}">
                  <a16:creationId xmlns:a16="http://schemas.microsoft.com/office/drawing/2014/main" id="{7786D777-4176-41C3-9179-327E87D91077}"/>
                </a:ext>
              </a:extLst>
            </p:cNvPr>
            <p:cNvSpPr/>
            <p:nvPr/>
          </p:nvSpPr>
          <p:spPr bwMode="auto">
            <a:xfrm>
              <a:off x="3608738" y="1984725"/>
              <a:ext cx="1440584"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4" name="Rectangle 123">
              <a:extLst>
                <a:ext uri="{FF2B5EF4-FFF2-40B4-BE49-F238E27FC236}">
                  <a16:creationId xmlns:a16="http://schemas.microsoft.com/office/drawing/2014/main" id="{6C7E2091-AB4F-4474-A0A4-D72B53B8A2C9}"/>
                </a:ext>
              </a:extLst>
            </p:cNvPr>
            <p:cNvSpPr/>
            <p:nvPr/>
          </p:nvSpPr>
          <p:spPr bwMode="auto">
            <a:xfrm>
              <a:off x="3898852" y="1817266"/>
              <a:ext cx="971904" cy="338416"/>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Burstable</a:t>
              </a:r>
            </a:p>
          </p:txBody>
        </p:sp>
        <p:grpSp>
          <p:nvGrpSpPr>
            <p:cNvPr id="125" name="Group 124">
              <a:extLst>
                <a:ext uri="{FF2B5EF4-FFF2-40B4-BE49-F238E27FC236}">
                  <a16:creationId xmlns:a16="http://schemas.microsoft.com/office/drawing/2014/main" id="{904CD093-4625-4465-A390-4C0A96FDDA6C}"/>
                </a:ext>
              </a:extLst>
            </p:cNvPr>
            <p:cNvGrpSpPr/>
            <p:nvPr/>
          </p:nvGrpSpPr>
          <p:grpSpPr>
            <a:xfrm>
              <a:off x="3475683" y="1763123"/>
              <a:ext cx="443204" cy="443204"/>
              <a:chOff x="3433906" y="1801744"/>
              <a:chExt cx="365962" cy="365962"/>
            </a:xfrm>
          </p:grpSpPr>
          <p:sp>
            <p:nvSpPr>
              <p:cNvPr id="127" name="Oval 126">
                <a:extLst>
                  <a:ext uri="{FF2B5EF4-FFF2-40B4-BE49-F238E27FC236}">
                    <a16:creationId xmlns:a16="http://schemas.microsoft.com/office/drawing/2014/main" id="{EF083388-7899-4B4C-BAA0-AA87944241BA}"/>
                  </a:ext>
                </a:extLst>
              </p:cNvPr>
              <p:cNvSpPr/>
              <p:nvPr/>
            </p:nvSpPr>
            <p:spPr bwMode="auto">
              <a:xfrm>
                <a:off x="3433906" y="1801744"/>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8" name="MiniExpand_E93A">
                <a:extLst>
                  <a:ext uri="{FF2B5EF4-FFF2-40B4-BE49-F238E27FC236}">
                    <a16:creationId xmlns:a16="http://schemas.microsoft.com/office/drawing/2014/main" id="{30A908D1-8997-4CCF-B557-0279A02F08B3}"/>
                  </a:ext>
                </a:extLst>
              </p:cNvPr>
              <p:cNvSpPr>
                <a:spLocks noChangeAspect="1" noEditPoints="1"/>
              </p:cNvSpPr>
              <p:nvPr/>
            </p:nvSpPr>
            <p:spPr bwMode="auto">
              <a:xfrm>
                <a:off x="3527578" y="1909127"/>
                <a:ext cx="178618" cy="151196"/>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5875"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73" name="Group 72">
            <a:extLst>
              <a:ext uri="{FF2B5EF4-FFF2-40B4-BE49-F238E27FC236}">
                <a16:creationId xmlns:a16="http://schemas.microsoft.com/office/drawing/2014/main" id="{55DEF4F0-5A64-4837-84DE-C25CDF73D6FE}"/>
              </a:ext>
            </a:extLst>
          </p:cNvPr>
          <p:cNvGrpSpPr/>
          <p:nvPr/>
        </p:nvGrpSpPr>
        <p:grpSpPr>
          <a:xfrm>
            <a:off x="357958" y="3225201"/>
            <a:ext cx="2139004" cy="1174672"/>
            <a:chOff x="1126308" y="1763123"/>
            <a:chExt cx="2181896" cy="1198227"/>
          </a:xfrm>
        </p:grpSpPr>
        <p:sp>
          <p:nvSpPr>
            <p:cNvPr id="111" name="Rectangle 110">
              <a:extLst>
                <a:ext uri="{FF2B5EF4-FFF2-40B4-BE49-F238E27FC236}">
                  <a16:creationId xmlns:a16="http://schemas.microsoft.com/office/drawing/2014/main" id="{15414932-16D3-42CB-9F8B-EB663B89313D}"/>
                </a:ext>
              </a:extLst>
            </p:cNvPr>
            <p:cNvSpPr/>
            <p:nvPr/>
          </p:nvSpPr>
          <p:spPr bwMode="auto">
            <a:xfrm>
              <a:off x="1235575" y="1983620"/>
              <a:ext cx="2072629"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2" name="Rectangle 111">
              <a:extLst>
                <a:ext uri="{FF2B5EF4-FFF2-40B4-BE49-F238E27FC236}">
                  <a16:creationId xmlns:a16="http://schemas.microsoft.com/office/drawing/2014/main" id="{B4826E51-BCD9-41D7-B996-07EAE88281EC}"/>
                </a:ext>
              </a:extLst>
            </p:cNvPr>
            <p:cNvSpPr/>
            <p:nvPr/>
          </p:nvSpPr>
          <p:spPr bwMode="auto">
            <a:xfrm>
              <a:off x="1582518" y="1800639"/>
              <a:ext cx="1032661" cy="337311"/>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Entry level</a:t>
              </a:r>
            </a:p>
          </p:txBody>
        </p:sp>
        <p:grpSp>
          <p:nvGrpSpPr>
            <p:cNvPr id="113" name="Group 112">
              <a:extLst>
                <a:ext uri="{FF2B5EF4-FFF2-40B4-BE49-F238E27FC236}">
                  <a16:creationId xmlns:a16="http://schemas.microsoft.com/office/drawing/2014/main" id="{845473E6-0D19-4525-864B-1540F05C37B7}"/>
                </a:ext>
              </a:extLst>
            </p:cNvPr>
            <p:cNvGrpSpPr/>
            <p:nvPr/>
          </p:nvGrpSpPr>
          <p:grpSpPr>
            <a:xfrm>
              <a:off x="1457286" y="2332382"/>
              <a:ext cx="679586" cy="520830"/>
              <a:chOff x="1107905" y="1985997"/>
              <a:chExt cx="865583" cy="663377"/>
            </a:xfrm>
          </p:grpSpPr>
          <p:sp>
            <p:nvSpPr>
              <p:cNvPr id="120" name="monitor">
                <a:extLst>
                  <a:ext uri="{FF2B5EF4-FFF2-40B4-BE49-F238E27FC236}">
                    <a16:creationId xmlns:a16="http://schemas.microsoft.com/office/drawing/2014/main" id="{CDE4A3FF-19AB-4B7B-A5ED-4DD8AE0AAEA2}"/>
                  </a:ext>
                </a:extLst>
              </p:cNvPr>
              <p:cNvSpPr>
                <a:spLocks noChangeAspect="1" noEditPoints="1"/>
              </p:cNvSpPr>
              <p:nvPr/>
            </p:nvSpPr>
            <p:spPr bwMode="auto">
              <a:xfrm>
                <a:off x="1107905"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21" name="TextBox 120">
                <a:extLst>
                  <a:ext uri="{FF2B5EF4-FFF2-40B4-BE49-F238E27FC236}">
                    <a16:creationId xmlns:a16="http://schemas.microsoft.com/office/drawing/2014/main" id="{02FB5DF3-A0D0-4FFA-9373-E21DE2DE1573}"/>
                  </a:ext>
                </a:extLst>
              </p:cNvPr>
              <p:cNvSpPr txBox="1"/>
              <p:nvPr/>
            </p:nvSpPr>
            <p:spPr>
              <a:xfrm>
                <a:off x="1436533" y="2120073"/>
                <a:ext cx="174944" cy="282161"/>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a:t>
                </a:r>
              </a:p>
            </p:txBody>
          </p:sp>
        </p:grpSp>
        <p:grpSp>
          <p:nvGrpSpPr>
            <p:cNvPr id="114" name="Group 113">
              <a:extLst>
                <a:ext uri="{FF2B5EF4-FFF2-40B4-BE49-F238E27FC236}">
                  <a16:creationId xmlns:a16="http://schemas.microsoft.com/office/drawing/2014/main" id="{73BFC6D1-4C77-442D-B044-24F01A372D3C}"/>
                </a:ext>
              </a:extLst>
            </p:cNvPr>
            <p:cNvGrpSpPr/>
            <p:nvPr/>
          </p:nvGrpSpPr>
          <p:grpSpPr>
            <a:xfrm>
              <a:off x="2396839" y="2332382"/>
              <a:ext cx="679586" cy="520830"/>
              <a:chOff x="2294035" y="1985997"/>
              <a:chExt cx="865583" cy="663377"/>
            </a:xfrm>
          </p:grpSpPr>
          <p:sp>
            <p:nvSpPr>
              <p:cNvPr id="118" name="monitor">
                <a:extLst>
                  <a:ext uri="{FF2B5EF4-FFF2-40B4-BE49-F238E27FC236}">
                    <a16:creationId xmlns:a16="http://schemas.microsoft.com/office/drawing/2014/main" id="{218998CC-CF29-4647-8B4C-7ADD7CE9A2FC}"/>
                  </a:ext>
                </a:extLst>
              </p:cNvPr>
              <p:cNvSpPr>
                <a:spLocks noChangeAspect="1" noEditPoints="1"/>
              </p:cNvSpPr>
              <p:nvPr/>
            </p:nvSpPr>
            <p:spPr bwMode="auto">
              <a:xfrm>
                <a:off x="2294035"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19" name="TextBox 118">
                <a:extLst>
                  <a:ext uri="{FF2B5EF4-FFF2-40B4-BE49-F238E27FC236}">
                    <a16:creationId xmlns:a16="http://schemas.microsoft.com/office/drawing/2014/main" id="{EB75C11C-51A7-4F59-816D-C12E29B6C5C4}"/>
                  </a:ext>
                </a:extLst>
              </p:cNvPr>
              <p:cNvSpPr txBox="1"/>
              <p:nvPr/>
            </p:nvSpPr>
            <p:spPr>
              <a:xfrm>
                <a:off x="2486122" y="2120073"/>
                <a:ext cx="448441" cy="282161"/>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Av2</a:t>
                </a:r>
              </a:p>
            </p:txBody>
          </p:sp>
        </p:grpSp>
        <p:grpSp>
          <p:nvGrpSpPr>
            <p:cNvPr id="115" name="Group 114">
              <a:extLst>
                <a:ext uri="{FF2B5EF4-FFF2-40B4-BE49-F238E27FC236}">
                  <a16:creationId xmlns:a16="http://schemas.microsoft.com/office/drawing/2014/main" id="{D78ECED7-1919-4B45-A4F6-2806382A2F2C}"/>
                </a:ext>
              </a:extLst>
            </p:cNvPr>
            <p:cNvGrpSpPr/>
            <p:nvPr/>
          </p:nvGrpSpPr>
          <p:grpSpPr>
            <a:xfrm>
              <a:off x="1126308" y="1763123"/>
              <a:ext cx="449062" cy="449062"/>
              <a:chOff x="1069967" y="1804673"/>
              <a:chExt cx="365962" cy="365962"/>
            </a:xfrm>
          </p:grpSpPr>
          <p:sp>
            <p:nvSpPr>
              <p:cNvPr id="116" name="Oval 115">
                <a:extLst>
                  <a:ext uri="{FF2B5EF4-FFF2-40B4-BE49-F238E27FC236}">
                    <a16:creationId xmlns:a16="http://schemas.microsoft.com/office/drawing/2014/main" id="{E8C91247-6CE6-4298-837A-6E678A07D378}"/>
                  </a:ext>
                </a:extLst>
              </p:cNvPr>
              <p:cNvSpPr/>
              <p:nvPr/>
            </p:nvSpPr>
            <p:spPr bwMode="auto">
              <a:xfrm>
                <a:off x="1069967" y="1804673"/>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7" name="desktop">
                <a:extLst>
                  <a:ext uri="{FF2B5EF4-FFF2-40B4-BE49-F238E27FC236}">
                    <a16:creationId xmlns:a16="http://schemas.microsoft.com/office/drawing/2014/main" id="{6F2921D0-2618-41F9-886D-B135764DA987}"/>
                  </a:ext>
                </a:extLst>
              </p:cNvPr>
              <p:cNvSpPr>
                <a:spLocks noChangeAspect="1" noEditPoints="1"/>
              </p:cNvSpPr>
              <p:nvPr/>
            </p:nvSpPr>
            <p:spPr bwMode="auto">
              <a:xfrm>
                <a:off x="1166574" y="1902690"/>
                <a:ext cx="172749" cy="16992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grpSp>
        <p:nvGrpSpPr>
          <p:cNvPr id="74" name="Group 73">
            <a:extLst>
              <a:ext uri="{FF2B5EF4-FFF2-40B4-BE49-F238E27FC236}">
                <a16:creationId xmlns:a16="http://schemas.microsoft.com/office/drawing/2014/main" id="{00A46BED-1139-4A27-89F4-757B21F77CBC}"/>
              </a:ext>
            </a:extLst>
          </p:cNvPr>
          <p:cNvGrpSpPr/>
          <p:nvPr/>
        </p:nvGrpSpPr>
        <p:grpSpPr>
          <a:xfrm>
            <a:off x="4403762" y="3225201"/>
            <a:ext cx="3180585" cy="1174672"/>
            <a:chOff x="5233109" y="1763123"/>
            <a:chExt cx="3244362" cy="1198227"/>
          </a:xfrm>
        </p:grpSpPr>
        <p:grpSp>
          <p:nvGrpSpPr>
            <p:cNvPr id="96" name="Group 95">
              <a:extLst>
                <a:ext uri="{FF2B5EF4-FFF2-40B4-BE49-F238E27FC236}">
                  <a16:creationId xmlns:a16="http://schemas.microsoft.com/office/drawing/2014/main" id="{7FABF8DB-E4EF-4391-921C-346FB5573381}"/>
                </a:ext>
              </a:extLst>
            </p:cNvPr>
            <p:cNvGrpSpPr/>
            <p:nvPr/>
          </p:nvGrpSpPr>
          <p:grpSpPr>
            <a:xfrm>
              <a:off x="5574596" y="2330359"/>
              <a:ext cx="679584" cy="520830"/>
              <a:chOff x="5177200" y="1985997"/>
              <a:chExt cx="865582" cy="663377"/>
            </a:xfrm>
          </p:grpSpPr>
          <p:sp>
            <p:nvSpPr>
              <p:cNvPr id="109" name="monitor">
                <a:extLst>
                  <a:ext uri="{FF2B5EF4-FFF2-40B4-BE49-F238E27FC236}">
                    <a16:creationId xmlns:a16="http://schemas.microsoft.com/office/drawing/2014/main" id="{5079CF79-DFC0-46C0-9BB4-E5DAEB177AAC}"/>
                  </a:ext>
                </a:extLst>
              </p:cNvPr>
              <p:cNvSpPr>
                <a:spLocks noChangeAspect="1" noEditPoints="1"/>
              </p:cNvSpPr>
              <p:nvPr/>
            </p:nvSpPr>
            <p:spPr bwMode="auto">
              <a:xfrm>
                <a:off x="5177200" y="198599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10" name="TextBox 109">
                <a:extLst>
                  <a:ext uri="{FF2B5EF4-FFF2-40B4-BE49-F238E27FC236}">
                    <a16:creationId xmlns:a16="http://schemas.microsoft.com/office/drawing/2014/main" id="{6693B901-F0E5-4B2E-BCF6-F5011C2443FD}"/>
                  </a:ext>
                </a:extLst>
              </p:cNvPr>
              <p:cNvSpPr txBox="1"/>
              <p:nvPr/>
            </p:nvSpPr>
            <p:spPr>
              <a:xfrm>
                <a:off x="5516270" y="2120336"/>
                <a:ext cx="187440" cy="282161"/>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a:t>
                </a:r>
              </a:p>
            </p:txBody>
          </p:sp>
        </p:grpSp>
        <p:grpSp>
          <p:nvGrpSpPr>
            <p:cNvPr id="97" name="Group 96">
              <a:extLst>
                <a:ext uri="{FF2B5EF4-FFF2-40B4-BE49-F238E27FC236}">
                  <a16:creationId xmlns:a16="http://schemas.microsoft.com/office/drawing/2014/main" id="{27852956-2CB6-4E09-882E-80BD61718AA8}"/>
                </a:ext>
              </a:extLst>
            </p:cNvPr>
            <p:cNvGrpSpPr/>
            <p:nvPr/>
          </p:nvGrpSpPr>
          <p:grpSpPr>
            <a:xfrm>
              <a:off x="6573713" y="2330359"/>
              <a:ext cx="679584" cy="520830"/>
              <a:chOff x="6375635" y="1985997"/>
              <a:chExt cx="865582" cy="663377"/>
            </a:xfrm>
          </p:grpSpPr>
          <p:sp>
            <p:nvSpPr>
              <p:cNvPr id="107" name="monitor">
                <a:extLst>
                  <a:ext uri="{FF2B5EF4-FFF2-40B4-BE49-F238E27FC236}">
                    <a16:creationId xmlns:a16="http://schemas.microsoft.com/office/drawing/2014/main" id="{BD13937D-81AB-4594-A559-1F4D7E17DDDF}"/>
                  </a:ext>
                </a:extLst>
              </p:cNvPr>
              <p:cNvSpPr>
                <a:spLocks noChangeAspect="1" noEditPoints="1"/>
              </p:cNvSpPr>
              <p:nvPr/>
            </p:nvSpPr>
            <p:spPr bwMode="auto">
              <a:xfrm>
                <a:off x="6375635" y="198599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08" name="TextBox 107">
                <a:extLst>
                  <a:ext uri="{FF2B5EF4-FFF2-40B4-BE49-F238E27FC236}">
                    <a16:creationId xmlns:a16="http://schemas.microsoft.com/office/drawing/2014/main" id="{9B873D4C-6BCA-4E33-9864-25B3B1367E20}"/>
                  </a:ext>
                </a:extLst>
              </p:cNvPr>
              <p:cNvSpPr txBox="1"/>
              <p:nvPr/>
            </p:nvSpPr>
            <p:spPr>
              <a:xfrm>
                <a:off x="6575166" y="2120336"/>
                <a:ext cx="466521" cy="282161"/>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Dv2</a:t>
                </a:r>
              </a:p>
            </p:txBody>
          </p:sp>
        </p:grpSp>
        <p:grpSp>
          <p:nvGrpSpPr>
            <p:cNvPr id="98" name="Group 97">
              <a:extLst>
                <a:ext uri="{FF2B5EF4-FFF2-40B4-BE49-F238E27FC236}">
                  <a16:creationId xmlns:a16="http://schemas.microsoft.com/office/drawing/2014/main" id="{BCCBB0B6-E274-4704-A7EC-30EB38831FA4}"/>
                </a:ext>
              </a:extLst>
            </p:cNvPr>
            <p:cNvGrpSpPr/>
            <p:nvPr/>
          </p:nvGrpSpPr>
          <p:grpSpPr>
            <a:xfrm>
              <a:off x="7572813" y="2330361"/>
              <a:ext cx="679600" cy="520840"/>
              <a:chOff x="7574071" y="1985997"/>
              <a:chExt cx="865603" cy="663392"/>
            </a:xfrm>
          </p:grpSpPr>
          <p:sp>
            <p:nvSpPr>
              <p:cNvPr id="105" name="monitor">
                <a:extLst>
                  <a:ext uri="{FF2B5EF4-FFF2-40B4-BE49-F238E27FC236}">
                    <a16:creationId xmlns:a16="http://schemas.microsoft.com/office/drawing/2014/main" id="{8033BDB9-012C-40B3-A076-7548CBBC20EF}"/>
                  </a:ext>
                </a:extLst>
              </p:cNvPr>
              <p:cNvSpPr>
                <a:spLocks noChangeAspect="1" noEditPoints="1"/>
              </p:cNvSpPr>
              <p:nvPr/>
            </p:nvSpPr>
            <p:spPr bwMode="auto">
              <a:xfrm>
                <a:off x="7574071" y="1985997"/>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06" name="TextBox 105">
                <a:extLst>
                  <a:ext uri="{FF2B5EF4-FFF2-40B4-BE49-F238E27FC236}">
                    <a16:creationId xmlns:a16="http://schemas.microsoft.com/office/drawing/2014/main" id="{0F7FC857-2590-4B78-A8CF-735E4CA6148C}"/>
                  </a:ext>
                </a:extLst>
              </p:cNvPr>
              <p:cNvSpPr txBox="1"/>
              <p:nvPr/>
            </p:nvSpPr>
            <p:spPr>
              <a:xfrm>
                <a:off x="7773611" y="2120336"/>
                <a:ext cx="466521" cy="282162"/>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Dv3</a:t>
                </a:r>
              </a:p>
            </p:txBody>
          </p:sp>
        </p:grpSp>
        <p:sp>
          <p:nvSpPr>
            <p:cNvPr id="100" name="Rectangle 99">
              <a:extLst>
                <a:ext uri="{FF2B5EF4-FFF2-40B4-BE49-F238E27FC236}">
                  <a16:creationId xmlns:a16="http://schemas.microsoft.com/office/drawing/2014/main" id="{6458C204-9D4B-40D4-8A7F-C5906ECB6188}"/>
                </a:ext>
              </a:extLst>
            </p:cNvPr>
            <p:cNvSpPr/>
            <p:nvPr/>
          </p:nvSpPr>
          <p:spPr bwMode="auto">
            <a:xfrm>
              <a:off x="5355008" y="1983620"/>
              <a:ext cx="3122463"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a:extLst>
                <a:ext uri="{FF2B5EF4-FFF2-40B4-BE49-F238E27FC236}">
                  <a16:creationId xmlns:a16="http://schemas.microsoft.com/office/drawing/2014/main" id="{C4EC3965-A4BE-472B-9283-B81843ED05D8}"/>
                </a:ext>
              </a:extLst>
            </p:cNvPr>
            <p:cNvSpPr/>
            <p:nvPr/>
          </p:nvSpPr>
          <p:spPr bwMode="auto">
            <a:xfrm>
              <a:off x="5683807" y="1800639"/>
              <a:ext cx="1469378" cy="337311"/>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General Purpose</a:t>
              </a:r>
            </a:p>
          </p:txBody>
        </p:sp>
        <p:grpSp>
          <p:nvGrpSpPr>
            <p:cNvPr id="102" name="Group 101">
              <a:extLst>
                <a:ext uri="{FF2B5EF4-FFF2-40B4-BE49-F238E27FC236}">
                  <a16:creationId xmlns:a16="http://schemas.microsoft.com/office/drawing/2014/main" id="{13A0EF45-A1BA-4EB0-BE2F-2C5D4EB7E59F}"/>
                </a:ext>
              </a:extLst>
            </p:cNvPr>
            <p:cNvGrpSpPr/>
            <p:nvPr/>
          </p:nvGrpSpPr>
          <p:grpSpPr>
            <a:xfrm>
              <a:off x="5233109" y="1763123"/>
              <a:ext cx="448056" cy="448056"/>
              <a:chOff x="5233109" y="1763123"/>
              <a:chExt cx="448056" cy="448056"/>
            </a:xfrm>
          </p:grpSpPr>
          <p:sp>
            <p:nvSpPr>
              <p:cNvPr id="103" name="Oval 102">
                <a:extLst>
                  <a:ext uri="{FF2B5EF4-FFF2-40B4-BE49-F238E27FC236}">
                    <a16:creationId xmlns:a16="http://schemas.microsoft.com/office/drawing/2014/main" id="{06AA60A9-ADB8-486B-B295-62962771E172}"/>
                  </a:ext>
                </a:extLst>
              </p:cNvPr>
              <p:cNvSpPr/>
              <p:nvPr/>
            </p:nvSpPr>
            <p:spPr bwMode="auto">
              <a:xfrm>
                <a:off x="5233109" y="1763123"/>
                <a:ext cx="448056" cy="448056"/>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server">
                <a:extLst>
                  <a:ext uri="{FF2B5EF4-FFF2-40B4-BE49-F238E27FC236}">
                    <a16:creationId xmlns:a16="http://schemas.microsoft.com/office/drawing/2014/main" id="{23EEE6B6-CA69-40D6-8981-A00C4AD0711D}"/>
                  </a:ext>
                </a:extLst>
              </p:cNvPr>
              <p:cNvSpPr>
                <a:spLocks noChangeAspect="1" noEditPoints="1"/>
              </p:cNvSpPr>
              <p:nvPr/>
            </p:nvSpPr>
            <p:spPr bwMode="auto">
              <a:xfrm>
                <a:off x="5394324" y="1867847"/>
                <a:ext cx="125626" cy="23860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grpSp>
        <p:nvGrpSpPr>
          <p:cNvPr id="88" name="Group 87">
            <a:extLst>
              <a:ext uri="{FF2B5EF4-FFF2-40B4-BE49-F238E27FC236}">
                <a16:creationId xmlns:a16="http://schemas.microsoft.com/office/drawing/2014/main" id="{FDDD6D53-0972-4E9E-996C-25A0E82F42E8}"/>
              </a:ext>
            </a:extLst>
          </p:cNvPr>
          <p:cNvGrpSpPr/>
          <p:nvPr/>
        </p:nvGrpSpPr>
        <p:grpSpPr>
          <a:xfrm>
            <a:off x="10700553" y="3759413"/>
            <a:ext cx="666225" cy="510592"/>
            <a:chOff x="4318388" y="3898203"/>
            <a:chExt cx="865582" cy="663377"/>
          </a:xfrm>
        </p:grpSpPr>
        <p:sp>
          <p:nvSpPr>
            <p:cNvPr id="94" name="monitor">
              <a:extLst>
                <a:ext uri="{FF2B5EF4-FFF2-40B4-BE49-F238E27FC236}">
                  <a16:creationId xmlns:a16="http://schemas.microsoft.com/office/drawing/2014/main" id="{743CC153-D501-4F0F-9DF7-E5AF3958F106}"/>
                </a:ext>
              </a:extLst>
            </p:cNvPr>
            <p:cNvSpPr>
              <a:spLocks noChangeAspect="1" noEditPoints="1"/>
            </p:cNvSpPr>
            <p:nvPr/>
          </p:nvSpPr>
          <p:spPr bwMode="auto">
            <a:xfrm>
              <a:off x="431838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95" name="TextBox 94">
              <a:extLst>
                <a:ext uri="{FF2B5EF4-FFF2-40B4-BE49-F238E27FC236}">
                  <a16:creationId xmlns:a16="http://schemas.microsoft.com/office/drawing/2014/main" id="{E74242AA-C01E-4826-A97B-A50837F53437}"/>
                </a:ext>
              </a:extLst>
            </p:cNvPr>
            <p:cNvSpPr txBox="1"/>
            <p:nvPr/>
          </p:nvSpPr>
          <p:spPr>
            <a:xfrm>
              <a:off x="4687655" y="4032282"/>
              <a:ext cx="127044" cy="282161"/>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L</a:t>
              </a:r>
            </a:p>
          </p:txBody>
        </p:sp>
      </p:grpSp>
      <p:sp>
        <p:nvSpPr>
          <p:cNvPr id="89" name="Rectangle 88">
            <a:extLst>
              <a:ext uri="{FF2B5EF4-FFF2-40B4-BE49-F238E27FC236}">
                <a16:creationId xmlns:a16="http://schemas.microsoft.com/office/drawing/2014/main" id="{E4411062-8993-4856-96DF-1C70BB230A89}"/>
              </a:ext>
            </a:extLst>
          </p:cNvPr>
          <p:cNvSpPr/>
          <p:nvPr/>
        </p:nvSpPr>
        <p:spPr bwMode="auto">
          <a:xfrm>
            <a:off x="10327533" y="3441363"/>
            <a:ext cx="1412265" cy="95851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E73688C6-AA59-4CBA-AAE3-D4F63B8705C0}"/>
              </a:ext>
            </a:extLst>
          </p:cNvPr>
          <p:cNvSpPr/>
          <p:nvPr/>
        </p:nvSpPr>
        <p:spPr bwMode="auto">
          <a:xfrm>
            <a:off x="10546315" y="3269509"/>
            <a:ext cx="1111490" cy="331763"/>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Storage Optimized</a:t>
            </a:r>
          </a:p>
        </p:txBody>
      </p:sp>
      <p:grpSp>
        <p:nvGrpSpPr>
          <p:cNvPr id="91" name="Group 90">
            <a:extLst>
              <a:ext uri="{FF2B5EF4-FFF2-40B4-BE49-F238E27FC236}">
                <a16:creationId xmlns:a16="http://schemas.microsoft.com/office/drawing/2014/main" id="{9D35FBC2-F905-4D7B-8243-2F35974ADBB7}"/>
              </a:ext>
            </a:extLst>
          </p:cNvPr>
          <p:cNvGrpSpPr/>
          <p:nvPr/>
        </p:nvGrpSpPr>
        <p:grpSpPr>
          <a:xfrm>
            <a:off x="10208359" y="3261979"/>
            <a:ext cx="439248" cy="439248"/>
            <a:chOff x="3750357" y="3629439"/>
            <a:chExt cx="365962" cy="365962"/>
          </a:xfrm>
        </p:grpSpPr>
        <p:sp>
          <p:nvSpPr>
            <p:cNvPr id="92" name="Oval 91">
              <a:extLst>
                <a:ext uri="{FF2B5EF4-FFF2-40B4-BE49-F238E27FC236}">
                  <a16:creationId xmlns:a16="http://schemas.microsoft.com/office/drawing/2014/main" id="{B1B2C6F6-BBD8-4D7B-9872-7960DD2D8A50}"/>
                </a:ext>
              </a:extLst>
            </p:cNvPr>
            <p:cNvSpPr/>
            <p:nvPr/>
          </p:nvSpPr>
          <p:spPr bwMode="auto">
            <a:xfrm>
              <a:off x="3750357" y="3629439"/>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3" name="Database_EFC7">
              <a:extLst>
                <a:ext uri="{FF2B5EF4-FFF2-40B4-BE49-F238E27FC236}">
                  <a16:creationId xmlns:a16="http://schemas.microsoft.com/office/drawing/2014/main" id="{4B393E5C-A0AC-44AE-86DC-630D26061041}"/>
                </a:ext>
              </a:extLst>
            </p:cNvPr>
            <p:cNvSpPr>
              <a:spLocks noChangeAspect="1" noEditPoints="1"/>
            </p:cNvSpPr>
            <p:nvPr/>
          </p:nvSpPr>
          <p:spPr bwMode="auto">
            <a:xfrm>
              <a:off x="3848100" y="3704428"/>
              <a:ext cx="164345" cy="21362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76" name="Group 75">
            <a:extLst>
              <a:ext uri="{FF2B5EF4-FFF2-40B4-BE49-F238E27FC236}">
                <a16:creationId xmlns:a16="http://schemas.microsoft.com/office/drawing/2014/main" id="{0D0D3D5B-851F-4A5D-ABE5-AAFB995C4CEA}"/>
              </a:ext>
            </a:extLst>
          </p:cNvPr>
          <p:cNvGrpSpPr/>
          <p:nvPr/>
        </p:nvGrpSpPr>
        <p:grpSpPr>
          <a:xfrm>
            <a:off x="8139448" y="3775272"/>
            <a:ext cx="666227" cy="510591"/>
            <a:chOff x="8994248" y="1985997"/>
            <a:chExt cx="865583" cy="663377"/>
          </a:xfrm>
        </p:grpSpPr>
        <p:sp>
          <p:nvSpPr>
            <p:cNvPr id="86" name="monitor">
              <a:extLst>
                <a:ext uri="{FF2B5EF4-FFF2-40B4-BE49-F238E27FC236}">
                  <a16:creationId xmlns:a16="http://schemas.microsoft.com/office/drawing/2014/main" id="{965E3F20-595B-4138-BBE8-48A1EEE354B8}"/>
                </a:ext>
              </a:extLst>
            </p:cNvPr>
            <p:cNvSpPr>
              <a:spLocks noChangeAspect="1" noEditPoints="1"/>
            </p:cNvSpPr>
            <p:nvPr/>
          </p:nvSpPr>
          <p:spPr bwMode="auto">
            <a:xfrm>
              <a:off x="8994248"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87" name="TextBox 86">
              <a:extLst>
                <a:ext uri="{FF2B5EF4-FFF2-40B4-BE49-F238E27FC236}">
                  <a16:creationId xmlns:a16="http://schemas.microsoft.com/office/drawing/2014/main" id="{E6AB85D7-6B9C-4EDF-B44E-8E19832FCD02}"/>
                </a:ext>
              </a:extLst>
            </p:cNvPr>
            <p:cNvSpPr txBox="1"/>
            <p:nvPr/>
          </p:nvSpPr>
          <p:spPr>
            <a:xfrm>
              <a:off x="9361437" y="2120336"/>
              <a:ext cx="131209" cy="282161"/>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a:t>
              </a:r>
            </a:p>
          </p:txBody>
        </p:sp>
      </p:grpSp>
      <p:grpSp>
        <p:nvGrpSpPr>
          <p:cNvPr id="77" name="Group 76">
            <a:extLst>
              <a:ext uri="{FF2B5EF4-FFF2-40B4-BE49-F238E27FC236}">
                <a16:creationId xmlns:a16="http://schemas.microsoft.com/office/drawing/2014/main" id="{AE8D3A4D-44BB-4FE8-9CB5-E6FBEAB814BB}"/>
              </a:ext>
            </a:extLst>
          </p:cNvPr>
          <p:cNvGrpSpPr/>
          <p:nvPr/>
        </p:nvGrpSpPr>
        <p:grpSpPr>
          <a:xfrm>
            <a:off x="9118923" y="3775272"/>
            <a:ext cx="666227" cy="510591"/>
            <a:chOff x="10201320" y="1985997"/>
            <a:chExt cx="865583" cy="663377"/>
          </a:xfrm>
        </p:grpSpPr>
        <p:sp>
          <p:nvSpPr>
            <p:cNvPr id="84" name="monitor">
              <a:extLst>
                <a:ext uri="{FF2B5EF4-FFF2-40B4-BE49-F238E27FC236}">
                  <a16:creationId xmlns:a16="http://schemas.microsoft.com/office/drawing/2014/main" id="{EF7B9547-D2FA-4518-AB2F-594CB9DEC773}"/>
                </a:ext>
              </a:extLst>
            </p:cNvPr>
            <p:cNvSpPr>
              <a:spLocks noChangeAspect="1" noEditPoints="1"/>
            </p:cNvSpPr>
            <p:nvPr/>
          </p:nvSpPr>
          <p:spPr bwMode="auto">
            <a:xfrm>
              <a:off x="10201320"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5" name="TextBox 84">
              <a:extLst>
                <a:ext uri="{FF2B5EF4-FFF2-40B4-BE49-F238E27FC236}">
                  <a16:creationId xmlns:a16="http://schemas.microsoft.com/office/drawing/2014/main" id="{D52982F9-5E96-42BD-9191-2825B83FC332}"/>
                </a:ext>
              </a:extLst>
            </p:cNvPr>
            <p:cNvSpPr txBox="1"/>
            <p:nvPr/>
          </p:nvSpPr>
          <p:spPr>
            <a:xfrm>
              <a:off x="10428966" y="2120336"/>
              <a:ext cx="410287" cy="282161"/>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Fv2</a:t>
              </a:r>
            </a:p>
          </p:txBody>
        </p:sp>
      </p:grpSp>
      <p:sp>
        <p:nvSpPr>
          <p:cNvPr id="78" name="Rectangle 77">
            <a:extLst>
              <a:ext uri="{FF2B5EF4-FFF2-40B4-BE49-F238E27FC236}">
                <a16:creationId xmlns:a16="http://schemas.microsoft.com/office/drawing/2014/main" id="{264D30D7-D42A-4425-ABA2-D0F50E5F5021}"/>
              </a:ext>
            </a:extLst>
          </p:cNvPr>
          <p:cNvSpPr/>
          <p:nvPr/>
        </p:nvSpPr>
        <p:spPr bwMode="auto">
          <a:xfrm>
            <a:off x="7890108" y="3434927"/>
            <a:ext cx="2136204" cy="95851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A549F923-DBB7-4FAA-A09D-F3A2F00D5277}"/>
              </a:ext>
            </a:extLst>
          </p:cNvPr>
          <p:cNvSpPr/>
          <p:nvPr/>
        </p:nvSpPr>
        <p:spPr bwMode="auto">
          <a:xfrm>
            <a:off x="8113339" y="3243478"/>
            <a:ext cx="1768186" cy="330680"/>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Compute Intensive</a:t>
            </a:r>
          </a:p>
        </p:txBody>
      </p:sp>
      <p:grpSp>
        <p:nvGrpSpPr>
          <p:cNvPr id="80" name="Group 79">
            <a:extLst>
              <a:ext uri="{FF2B5EF4-FFF2-40B4-BE49-F238E27FC236}">
                <a16:creationId xmlns:a16="http://schemas.microsoft.com/office/drawing/2014/main" id="{AD944AAB-D2EB-4724-827D-B63E152D8068}"/>
              </a:ext>
            </a:extLst>
          </p:cNvPr>
          <p:cNvGrpSpPr/>
          <p:nvPr/>
        </p:nvGrpSpPr>
        <p:grpSpPr>
          <a:xfrm>
            <a:off x="7766394" y="3222743"/>
            <a:ext cx="439248" cy="439248"/>
            <a:chOff x="8646073" y="1794074"/>
            <a:chExt cx="365962" cy="365962"/>
          </a:xfrm>
        </p:grpSpPr>
        <p:sp>
          <p:nvSpPr>
            <p:cNvPr id="82" name="Oval 81">
              <a:extLst>
                <a:ext uri="{FF2B5EF4-FFF2-40B4-BE49-F238E27FC236}">
                  <a16:creationId xmlns:a16="http://schemas.microsoft.com/office/drawing/2014/main" id="{1599A5BD-3CC1-4AB8-9324-AA7623722CDD}"/>
                </a:ext>
              </a:extLst>
            </p:cNvPr>
            <p:cNvSpPr/>
            <p:nvPr/>
          </p:nvSpPr>
          <p:spPr bwMode="auto">
            <a:xfrm>
              <a:off x="8646073" y="1794074"/>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binary">
              <a:extLst>
                <a:ext uri="{FF2B5EF4-FFF2-40B4-BE49-F238E27FC236}">
                  <a16:creationId xmlns:a16="http://schemas.microsoft.com/office/drawing/2014/main" id="{B634FBF9-0238-4606-A371-33C6B4EE052E}"/>
                </a:ext>
              </a:extLst>
            </p:cNvPr>
            <p:cNvSpPr>
              <a:spLocks noChangeAspect="1" noEditPoints="1"/>
            </p:cNvSpPr>
            <p:nvPr/>
          </p:nvSpPr>
          <p:spPr bwMode="auto">
            <a:xfrm>
              <a:off x="8737505" y="1897903"/>
              <a:ext cx="185773" cy="16041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2" name="Title 1">
            <a:extLst>
              <a:ext uri="{FF2B5EF4-FFF2-40B4-BE49-F238E27FC236}">
                <a16:creationId xmlns:a16="http://schemas.microsoft.com/office/drawing/2014/main" id="{852A9BB4-BA6D-423B-9B7A-AE3CBF7E2A33}"/>
              </a:ext>
            </a:extLst>
          </p:cNvPr>
          <p:cNvSpPr>
            <a:spLocks noGrp="1"/>
          </p:cNvSpPr>
          <p:nvPr>
            <p:ph type="title"/>
          </p:nvPr>
        </p:nvSpPr>
        <p:spPr/>
        <p:txBody>
          <a:bodyPr/>
          <a:lstStyle/>
          <a:p>
            <a:r>
              <a:rPr lang="en-US" sz="4400" dirty="0">
                <a:solidFill>
                  <a:srgbClr val="0078D7"/>
                </a:solidFill>
                <a:latin typeface="Segoe UI Light" panose="020B0502040204020203" pitchFamily="34" charset="0"/>
                <a:cs typeface="Segoe UI Light" panose="020B0502040204020203" pitchFamily="34" charset="0"/>
              </a:rPr>
              <a:t>.. From entry-level to storage optimized …</a:t>
            </a:r>
          </a:p>
        </p:txBody>
      </p:sp>
      <p:sp>
        <p:nvSpPr>
          <p:cNvPr id="160" name="Rectangle 159">
            <a:extLst>
              <a:ext uri="{FF2B5EF4-FFF2-40B4-BE49-F238E27FC236}">
                <a16:creationId xmlns:a16="http://schemas.microsoft.com/office/drawing/2014/main" id="{03776043-9ECF-4C43-9E3F-2A83D5C3DB04}"/>
              </a:ext>
            </a:extLst>
          </p:cNvPr>
          <p:cNvSpPr/>
          <p:nvPr/>
        </p:nvSpPr>
        <p:spPr bwMode="auto">
          <a:xfrm>
            <a:off x="4766820" y="5267573"/>
            <a:ext cx="3551151" cy="10148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588"/>
              </a:spcAft>
              <a:buClrTx/>
              <a:buSzTx/>
              <a:buFontTx/>
              <a:buNone/>
              <a:tabLst/>
              <a:defRPr/>
            </a:pPr>
            <a:r>
              <a:rPr kumimoji="0" lang="en-US" sz="1765" b="0" i="0" u="none" strike="noStrike" kern="1200" cap="none" spc="0" normalizeH="0" baseline="0" noProof="0">
                <a:ln>
                  <a:noFill/>
                </a:ln>
                <a:solidFill>
                  <a:srgbClr val="3E3D4D"/>
                </a:solidFill>
                <a:effectLst/>
                <a:uLnTx/>
                <a:uFillTx/>
                <a:latin typeface="Segoe UI" panose="020B0502040204020203" pitchFamily="34" charset="0"/>
                <a:ea typeface="+mn-ea"/>
                <a:cs typeface="Segoe UI" panose="020B0502040204020203" pitchFamily="34" charset="0"/>
              </a:rPr>
              <a:t>Intel Broadwell E5-2673 v4</a:t>
            </a:r>
          </a:p>
          <a:p>
            <a:pPr marL="0" marR="0" lvl="0" indent="0" algn="ctr" defTabSz="914102" rtl="0" eaLnBrk="1" fontAlgn="base" latinLnBrk="0" hangingPunct="1">
              <a:lnSpc>
                <a:spcPct val="90000"/>
              </a:lnSpc>
              <a:spcBef>
                <a:spcPct val="0"/>
              </a:spcBef>
              <a:spcAft>
                <a:spcPts val="588"/>
              </a:spcAft>
              <a:buClrTx/>
              <a:buSzTx/>
              <a:buFontTx/>
              <a:buNone/>
              <a:tabLst/>
              <a:defRPr/>
            </a:pPr>
            <a:r>
              <a:rPr kumimoji="0" lang="en-US" sz="1765" b="0" i="0" u="none" strike="noStrike" kern="1200" cap="none" spc="0" normalizeH="0" baseline="0" noProof="0">
                <a:ln>
                  <a:noFill/>
                </a:ln>
                <a:solidFill>
                  <a:srgbClr val="3E3D4D"/>
                </a:solidFill>
                <a:effectLst/>
                <a:uLnTx/>
                <a:uFillTx/>
                <a:latin typeface="Segoe UI" panose="020B0502040204020203" pitchFamily="34" charset="0"/>
                <a:ea typeface="+mn-ea"/>
                <a:cs typeface="Segoe UI" panose="020B0502040204020203" pitchFamily="34" charset="0"/>
              </a:rPr>
              <a:t>Hyper-Threaded CPUs</a:t>
            </a:r>
          </a:p>
          <a:p>
            <a:pPr marL="0" marR="0" lvl="0" indent="0" algn="ctr" defTabSz="914102" rtl="0" eaLnBrk="1" fontAlgn="base" latinLnBrk="0" hangingPunct="1">
              <a:lnSpc>
                <a:spcPct val="90000"/>
              </a:lnSpc>
              <a:spcBef>
                <a:spcPct val="0"/>
              </a:spcBef>
              <a:spcAft>
                <a:spcPts val="588"/>
              </a:spcAft>
              <a:buClrTx/>
              <a:buSzTx/>
              <a:buFontTx/>
              <a:buNone/>
              <a:tabLst/>
              <a:defRPr/>
            </a:pPr>
            <a:r>
              <a:rPr kumimoji="0" lang="en-US" sz="1765" b="0" i="0" u="none" strike="noStrike" kern="1200" cap="none" spc="0" normalizeH="0" baseline="0" noProof="0">
                <a:ln>
                  <a:noFill/>
                </a:ln>
                <a:solidFill>
                  <a:srgbClr val="3E3D4D"/>
                </a:solidFill>
                <a:effectLst/>
                <a:uLnTx/>
                <a:uFillTx/>
                <a:latin typeface="Segoe UI" panose="020B0502040204020203" pitchFamily="34" charset="0"/>
                <a:ea typeface="+mn-ea"/>
                <a:cs typeface="Segoe UI" panose="020B0502040204020203" pitchFamily="34" charset="0"/>
              </a:rPr>
              <a:t>Up to 64 vCPU’s, 256GB RAM</a:t>
            </a:r>
          </a:p>
        </p:txBody>
      </p:sp>
      <p:sp>
        <p:nvSpPr>
          <p:cNvPr id="161" name="Rectangle 160">
            <a:extLst>
              <a:ext uri="{FF2B5EF4-FFF2-40B4-BE49-F238E27FC236}">
                <a16:creationId xmlns:a16="http://schemas.microsoft.com/office/drawing/2014/main" id="{B58176BA-8681-47B8-9B5C-0321EE4FA449}"/>
              </a:ext>
            </a:extLst>
          </p:cNvPr>
          <p:cNvSpPr/>
          <p:nvPr/>
        </p:nvSpPr>
        <p:spPr bwMode="auto">
          <a:xfrm>
            <a:off x="7865807" y="2441119"/>
            <a:ext cx="3500971" cy="4013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588"/>
              </a:spcAft>
              <a:buClrTx/>
              <a:buSzTx/>
              <a:buFontTx/>
              <a:buNone/>
              <a:tabLst/>
              <a:defRPr/>
            </a:pPr>
            <a:r>
              <a:rPr kumimoji="0" lang="pt-BR" sz="1800" b="0" i="0" u="none" strike="noStrike" kern="1200" cap="none" spc="0" normalizeH="0" baseline="0" noProof="0">
                <a:ln>
                  <a:noFill/>
                </a:ln>
                <a:solidFill>
                  <a:srgbClr val="2F2F2F"/>
                </a:solidFill>
                <a:effectLst/>
                <a:uLnTx/>
                <a:uFillTx/>
                <a:latin typeface="Segoe UI"/>
                <a:ea typeface="+mn-ea"/>
                <a:cs typeface="+mn-cs"/>
              </a:rPr>
              <a:t>Intel® Xeon® Platinum 8168 processor (Skylake)</a:t>
            </a:r>
            <a:endParaRPr kumimoji="0" lang="en-US" sz="1765"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endParaRPr>
          </a:p>
        </p:txBody>
      </p:sp>
      <p:sp>
        <p:nvSpPr>
          <p:cNvPr id="11" name="Oval 10">
            <a:extLst>
              <a:ext uri="{FF2B5EF4-FFF2-40B4-BE49-F238E27FC236}">
                <a16:creationId xmlns:a16="http://schemas.microsoft.com/office/drawing/2014/main" id="{C1B9C310-505D-4E9B-B68B-A6676798BAB1}"/>
              </a:ext>
            </a:extLst>
          </p:cNvPr>
          <p:cNvSpPr/>
          <p:nvPr/>
        </p:nvSpPr>
        <p:spPr bwMode="auto">
          <a:xfrm>
            <a:off x="9439126" y="3749597"/>
            <a:ext cx="74702" cy="7470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8" name="Freeform: Shape 167">
            <a:extLst>
              <a:ext uri="{FF2B5EF4-FFF2-40B4-BE49-F238E27FC236}">
                <a16:creationId xmlns:a16="http://schemas.microsoft.com/office/drawing/2014/main" id="{BB646801-812F-4B43-8262-7B04B560D6CB}"/>
              </a:ext>
            </a:extLst>
          </p:cNvPr>
          <p:cNvSpPr/>
          <p:nvPr/>
        </p:nvSpPr>
        <p:spPr bwMode="auto">
          <a:xfrm>
            <a:off x="7036936" y="4180499"/>
            <a:ext cx="208828" cy="896425"/>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9" name="Rectangle 68">
            <a:extLst>
              <a:ext uri="{FF2B5EF4-FFF2-40B4-BE49-F238E27FC236}">
                <a16:creationId xmlns:a16="http://schemas.microsoft.com/office/drawing/2014/main" id="{B5FA7927-A2EA-4F68-862D-DE6B811BCD62}"/>
              </a:ext>
            </a:extLst>
          </p:cNvPr>
          <p:cNvSpPr/>
          <p:nvPr/>
        </p:nvSpPr>
        <p:spPr bwMode="auto">
          <a:xfrm>
            <a:off x="1955493" y="1829128"/>
            <a:ext cx="3239901" cy="10133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588"/>
              </a:spcAft>
              <a:buClrTx/>
              <a:buSzTx/>
              <a:buFontTx/>
              <a:buNone/>
              <a:tabLst/>
              <a:defRPr/>
            </a:pPr>
            <a:r>
              <a:rPr kumimoji="0" lang="en-US" sz="1765" b="0" i="0" u="none" strike="noStrike" kern="1200" cap="none" spc="0" normalizeH="0" baseline="0" noProof="0" dirty="0">
                <a:ln>
                  <a:noFill/>
                </a:ln>
                <a:solidFill>
                  <a:srgbClr val="3E3D4D"/>
                </a:solidFill>
                <a:effectLst/>
                <a:uLnTx/>
                <a:uFillTx/>
                <a:latin typeface="Segoe UI" panose="020B0502040204020203" pitchFamily="34" charset="0"/>
                <a:ea typeface="+mn-ea"/>
                <a:cs typeface="Segoe UI" panose="020B0502040204020203" pitchFamily="34" charset="0"/>
              </a:rPr>
              <a:t>Intel Haswell E5-2673 v3 </a:t>
            </a:r>
          </a:p>
          <a:p>
            <a:pPr marL="0" marR="0" lvl="0" indent="0" algn="ctr" defTabSz="914102" rtl="0" eaLnBrk="1" fontAlgn="base" latinLnBrk="0" hangingPunct="1">
              <a:lnSpc>
                <a:spcPct val="90000"/>
              </a:lnSpc>
              <a:spcBef>
                <a:spcPct val="0"/>
              </a:spcBef>
              <a:spcAft>
                <a:spcPts val="588"/>
              </a:spcAft>
              <a:buClrTx/>
              <a:buSzTx/>
              <a:buFontTx/>
              <a:buNone/>
              <a:tabLst/>
              <a:defRPr/>
            </a:pPr>
            <a:r>
              <a:rPr kumimoji="0" lang="en-US" sz="1765" b="0" i="0" u="none" strike="noStrike" kern="1200" cap="none" spc="0" normalizeH="0" baseline="0" noProof="0" dirty="0">
                <a:ln>
                  <a:noFill/>
                </a:ln>
                <a:solidFill>
                  <a:srgbClr val="3E3D4D"/>
                </a:solidFill>
                <a:effectLst/>
                <a:uLnTx/>
                <a:uFillTx/>
                <a:latin typeface="Segoe UI" panose="020B0502040204020203" pitchFamily="34" charset="0"/>
                <a:ea typeface="+mn-ea"/>
                <a:cs typeface="Segoe UI" panose="020B0502040204020203" pitchFamily="34" charset="0"/>
              </a:rPr>
              <a:t>Lowest cost, flexible CPUs</a:t>
            </a:r>
          </a:p>
          <a:p>
            <a:pPr marL="0" marR="0" lvl="0" indent="0" algn="ctr" defTabSz="914102" rtl="0" eaLnBrk="1" fontAlgn="base" latinLnBrk="0" hangingPunct="1">
              <a:lnSpc>
                <a:spcPct val="90000"/>
              </a:lnSpc>
              <a:spcBef>
                <a:spcPct val="0"/>
              </a:spcBef>
              <a:spcAft>
                <a:spcPts val="588"/>
              </a:spcAft>
              <a:buClrTx/>
              <a:buSzTx/>
              <a:buFontTx/>
              <a:buNone/>
              <a:tabLst/>
              <a:defRPr/>
            </a:pPr>
            <a:r>
              <a:rPr kumimoji="0" lang="en-US" sz="1765" b="0" i="0" u="none" strike="noStrike" kern="1200" cap="none" spc="0" normalizeH="0" baseline="0" noProof="0" dirty="0">
                <a:ln>
                  <a:noFill/>
                </a:ln>
                <a:solidFill>
                  <a:srgbClr val="3E3D4D"/>
                </a:solidFill>
                <a:effectLst/>
                <a:uLnTx/>
                <a:uFillTx/>
                <a:latin typeface="Segoe UI" panose="020B0502040204020203" pitchFamily="34" charset="0"/>
                <a:ea typeface="+mn-ea"/>
                <a:cs typeface="Segoe UI" panose="020B0502040204020203" pitchFamily="34" charset="0"/>
              </a:rPr>
              <a:t>Up to 8vCPUs, 32GiB RAM</a:t>
            </a:r>
          </a:p>
        </p:txBody>
      </p:sp>
      <p:sp>
        <p:nvSpPr>
          <p:cNvPr id="70" name="Oval 69">
            <a:extLst>
              <a:ext uri="{FF2B5EF4-FFF2-40B4-BE49-F238E27FC236}">
                <a16:creationId xmlns:a16="http://schemas.microsoft.com/office/drawing/2014/main" id="{C2250444-872B-4817-86A8-463F12AE9650}"/>
              </a:ext>
            </a:extLst>
          </p:cNvPr>
          <p:cNvSpPr/>
          <p:nvPr/>
        </p:nvSpPr>
        <p:spPr bwMode="auto">
          <a:xfrm>
            <a:off x="3539913" y="3736019"/>
            <a:ext cx="74702" cy="7470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782187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down)">
                                      <p:cBhvr>
                                        <p:cTn id="7" dur="250"/>
                                        <p:tgtEl>
                                          <p:spTgt spid="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wipe(down)">
                                      <p:cBhvr>
                                        <p:cTn id="10" dur="500"/>
                                        <p:tgtEl>
                                          <p:spTgt spid="68"/>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400"/>
                                        <p:tgtEl>
                                          <p:spTgt spid="69"/>
                                        </p:tgtEl>
                                      </p:cBhvr>
                                    </p:animEffect>
                                  </p:childTnLst>
                                </p:cTn>
                              </p:par>
                              <p:par>
                                <p:cTn id="14" presetID="42" presetClass="path" presetSubtype="0" decel="100000" fill="hold" grpId="1" nodeType="withEffect">
                                  <p:stCondLst>
                                    <p:cond delay="500"/>
                                  </p:stCondLst>
                                  <p:childTnLst>
                                    <p:animMotion origin="layout" path="M 9.11412E-7 -4.84793E-6 L 9.11412E-7 0.09624 " pathEditMode="relative" rAng="0" ptsTypes="AA">
                                      <p:cBhvr>
                                        <p:cTn id="15" dur="700" spd="-100000" fill="hold"/>
                                        <p:tgtEl>
                                          <p:spTgt spid="69"/>
                                        </p:tgtEl>
                                        <p:attrNameLst>
                                          <p:attrName>ppt_x</p:attrName>
                                          <p:attrName>ppt_y</p:attrName>
                                        </p:attrNameLst>
                                      </p:cBhvr>
                                      <p:rCtr x="0" y="4812"/>
                                    </p:animMotion>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8"/>
                                        </p:tgtEl>
                                      </p:cBhvr>
                                    </p:animEffect>
                                    <p:set>
                                      <p:cBhvr>
                                        <p:cTn id="20" dur="1" fill="hold">
                                          <p:stCondLst>
                                            <p:cond delay="499"/>
                                          </p:stCondLst>
                                        </p:cTn>
                                        <p:tgtEl>
                                          <p:spTgt spid="68"/>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70"/>
                                        </p:tgtEl>
                                      </p:cBhvr>
                                    </p:animEffect>
                                    <p:set>
                                      <p:cBhvr>
                                        <p:cTn id="23" dur="1" fill="hold">
                                          <p:stCondLst>
                                            <p:cond delay="499"/>
                                          </p:stCondLst>
                                        </p:cTn>
                                        <p:tgtEl>
                                          <p:spTgt spid="70"/>
                                        </p:tgtEl>
                                        <p:attrNameLst>
                                          <p:attrName>style.visibility</p:attrName>
                                        </p:attrNameLst>
                                      </p:cBhvr>
                                      <p:to>
                                        <p:strVal val="hidden"/>
                                      </p:to>
                                    </p:set>
                                  </p:childTnLst>
                                </p:cTn>
                              </p:par>
                              <p:par>
                                <p:cTn id="24" presetID="10" presetClass="exit" presetSubtype="0" fill="hold" grpId="2" nodeType="withEffect">
                                  <p:stCondLst>
                                    <p:cond delay="0"/>
                                  </p:stCondLst>
                                  <p:childTnLst>
                                    <p:animEffect transition="out" filter="fade">
                                      <p:cBhvr>
                                        <p:cTn id="25" dur="500"/>
                                        <p:tgtEl>
                                          <p:spTgt spid="69"/>
                                        </p:tgtEl>
                                      </p:cBhvr>
                                    </p:animEffect>
                                    <p:set>
                                      <p:cBhvr>
                                        <p:cTn id="26" dur="1" fill="hold">
                                          <p:stCondLst>
                                            <p:cond delay="499"/>
                                          </p:stCondLst>
                                        </p:cTn>
                                        <p:tgtEl>
                                          <p:spTgt spid="69"/>
                                        </p:tgtEl>
                                        <p:attrNameLst>
                                          <p:attrName>style.visibility</p:attrName>
                                        </p:attrNameLst>
                                      </p:cBhvr>
                                      <p:to>
                                        <p:strVal val="hidden"/>
                                      </p:to>
                                    </p:set>
                                  </p:childTnLst>
                                </p:cTn>
                              </p:par>
                              <p:par>
                                <p:cTn id="27" presetID="22" presetClass="entr" presetSubtype="4" fill="hold" grpId="0" nodeType="withEffect">
                                  <p:stCondLst>
                                    <p:cond delay="0"/>
                                  </p:stCondLst>
                                  <p:childTnLst>
                                    <p:set>
                                      <p:cBhvr>
                                        <p:cTn id="28" dur="1" fill="hold">
                                          <p:stCondLst>
                                            <p:cond delay="0"/>
                                          </p:stCondLst>
                                        </p:cTn>
                                        <p:tgtEl>
                                          <p:spTgt spid="168"/>
                                        </p:tgtEl>
                                        <p:attrNameLst>
                                          <p:attrName>style.visibility</p:attrName>
                                        </p:attrNameLst>
                                      </p:cBhvr>
                                      <p:to>
                                        <p:strVal val="visible"/>
                                      </p:to>
                                    </p:set>
                                    <p:animEffect transition="in" filter="wipe(down)">
                                      <p:cBhvr>
                                        <p:cTn id="29" dur="500"/>
                                        <p:tgtEl>
                                          <p:spTgt spid="168"/>
                                        </p:tgtEl>
                                      </p:cBhvr>
                                    </p:animEffect>
                                  </p:childTnLst>
                                </p:cTn>
                              </p:par>
                              <p:par>
                                <p:cTn id="30" presetID="10" presetClass="entr" presetSubtype="0" fill="hold" grpId="0" nodeType="withEffect">
                                  <p:stCondLst>
                                    <p:cond delay="750"/>
                                  </p:stCondLst>
                                  <p:childTnLst>
                                    <p:set>
                                      <p:cBhvr>
                                        <p:cTn id="31" dur="1" fill="hold">
                                          <p:stCondLst>
                                            <p:cond delay="0"/>
                                          </p:stCondLst>
                                        </p:cTn>
                                        <p:tgtEl>
                                          <p:spTgt spid="160"/>
                                        </p:tgtEl>
                                        <p:attrNameLst>
                                          <p:attrName>style.visibility</p:attrName>
                                        </p:attrNameLst>
                                      </p:cBhvr>
                                      <p:to>
                                        <p:strVal val="visible"/>
                                      </p:to>
                                    </p:set>
                                    <p:animEffect transition="in" filter="fade">
                                      <p:cBhvr>
                                        <p:cTn id="32" dur="400"/>
                                        <p:tgtEl>
                                          <p:spTgt spid="160"/>
                                        </p:tgtEl>
                                      </p:cBhvr>
                                    </p:animEffect>
                                  </p:childTnLst>
                                </p:cTn>
                              </p:par>
                              <p:par>
                                <p:cTn id="33" presetID="42" presetClass="path" presetSubtype="0" decel="100000" fill="hold" grpId="1" nodeType="withEffect">
                                  <p:stCondLst>
                                    <p:cond delay="500"/>
                                  </p:stCondLst>
                                  <p:childTnLst>
                                    <p:animMotion origin="layout" path="M 1.45833E-6 1.85185E-6 L 1.45833E-6 0.09629 " pathEditMode="relative" rAng="0" ptsTypes="AA">
                                      <p:cBhvr>
                                        <p:cTn id="34" dur="700" spd="-100000" fill="hold"/>
                                        <p:tgtEl>
                                          <p:spTgt spid="160"/>
                                        </p:tgtEl>
                                        <p:attrNameLst>
                                          <p:attrName>ppt_x</p:attrName>
                                          <p:attrName>ppt_y</p:attrName>
                                        </p:attrNameLst>
                                      </p:cBhvr>
                                      <p:rCtr x="0" y="4815"/>
                                    </p:animMotion>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2" nodeType="clickEffect">
                                  <p:stCondLst>
                                    <p:cond delay="0"/>
                                  </p:stCondLst>
                                  <p:childTnLst>
                                    <p:animEffect transition="out" filter="fade">
                                      <p:cBhvr>
                                        <p:cTn id="38" dur="500"/>
                                        <p:tgtEl>
                                          <p:spTgt spid="160"/>
                                        </p:tgtEl>
                                      </p:cBhvr>
                                    </p:animEffect>
                                    <p:set>
                                      <p:cBhvr>
                                        <p:cTn id="39" dur="1" fill="hold">
                                          <p:stCondLst>
                                            <p:cond delay="499"/>
                                          </p:stCondLst>
                                        </p:cTn>
                                        <p:tgtEl>
                                          <p:spTgt spid="160"/>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68"/>
                                        </p:tgtEl>
                                      </p:cBhvr>
                                    </p:animEffect>
                                    <p:set>
                                      <p:cBhvr>
                                        <p:cTn id="42" dur="1" fill="hold">
                                          <p:stCondLst>
                                            <p:cond delay="499"/>
                                          </p:stCondLst>
                                        </p:cTn>
                                        <p:tgtEl>
                                          <p:spTgt spid="168"/>
                                        </p:tgtEl>
                                        <p:attrNameLst>
                                          <p:attrName>style.visibility</p:attrName>
                                        </p:attrNameLst>
                                      </p:cBhvr>
                                      <p:to>
                                        <p:strVal val="hidden"/>
                                      </p:to>
                                    </p:set>
                                  </p:childTnLst>
                                </p:cTn>
                              </p:par>
                              <p:par>
                                <p:cTn id="43" presetID="22" presetClass="entr" presetSubtype="4" fill="hold" grpId="0" nodeType="withEffect">
                                  <p:stCondLst>
                                    <p:cond delay="0"/>
                                  </p:stCondLst>
                                  <p:childTnLst>
                                    <p:set>
                                      <p:cBhvr>
                                        <p:cTn id="44" dur="1" fill="hold">
                                          <p:stCondLst>
                                            <p:cond delay="0"/>
                                          </p:stCondLst>
                                        </p:cTn>
                                        <p:tgtEl>
                                          <p:spTgt spid="169"/>
                                        </p:tgtEl>
                                        <p:attrNameLst>
                                          <p:attrName>style.visibility</p:attrName>
                                        </p:attrNameLst>
                                      </p:cBhvr>
                                      <p:to>
                                        <p:strVal val="visible"/>
                                      </p:to>
                                    </p:set>
                                    <p:animEffect transition="in" filter="wipe(down)">
                                      <p:cBhvr>
                                        <p:cTn id="45" dur="500"/>
                                        <p:tgtEl>
                                          <p:spTgt spid="169"/>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down)">
                                      <p:cBhvr>
                                        <p:cTn id="48" dur="250"/>
                                        <p:tgtEl>
                                          <p:spTgt spid="11"/>
                                        </p:tgtEl>
                                      </p:cBhvr>
                                    </p:animEffect>
                                  </p:childTnLst>
                                </p:cTn>
                              </p:par>
                              <p:par>
                                <p:cTn id="49" presetID="10" presetClass="entr" presetSubtype="0" fill="hold" grpId="0" nodeType="withEffect">
                                  <p:stCondLst>
                                    <p:cond delay="750"/>
                                  </p:stCondLst>
                                  <p:childTnLst>
                                    <p:set>
                                      <p:cBhvr>
                                        <p:cTn id="50" dur="1" fill="hold">
                                          <p:stCondLst>
                                            <p:cond delay="0"/>
                                          </p:stCondLst>
                                        </p:cTn>
                                        <p:tgtEl>
                                          <p:spTgt spid="161"/>
                                        </p:tgtEl>
                                        <p:attrNameLst>
                                          <p:attrName>style.visibility</p:attrName>
                                        </p:attrNameLst>
                                      </p:cBhvr>
                                      <p:to>
                                        <p:strVal val="visible"/>
                                      </p:to>
                                    </p:set>
                                    <p:animEffect transition="in" filter="fade">
                                      <p:cBhvr>
                                        <p:cTn id="51" dur="400"/>
                                        <p:tgtEl>
                                          <p:spTgt spid="161"/>
                                        </p:tgtEl>
                                      </p:cBhvr>
                                    </p:animEffect>
                                  </p:childTnLst>
                                </p:cTn>
                              </p:par>
                              <p:par>
                                <p:cTn id="52" presetID="42" presetClass="path" presetSubtype="0" decel="100000" fill="hold" grpId="1" nodeType="withEffect">
                                  <p:stCondLst>
                                    <p:cond delay="500"/>
                                  </p:stCondLst>
                                  <p:childTnLst>
                                    <p:animMotion origin="layout" path="M -1.875E-6 4.81481E-6 L -1.875E-6 0.09629 " pathEditMode="relative" rAng="0" ptsTypes="AA">
                                      <p:cBhvr>
                                        <p:cTn id="53" dur="700" spd="-100000" fill="hold"/>
                                        <p:tgtEl>
                                          <p:spTgt spid="161"/>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8" grpId="1" animBg="1"/>
      <p:bldP spid="169" grpId="0" animBg="1"/>
      <p:bldP spid="160" grpId="0"/>
      <p:bldP spid="160" grpId="1"/>
      <p:bldP spid="160" grpId="2"/>
      <p:bldP spid="161" grpId="0"/>
      <p:bldP spid="161" grpId="1"/>
      <p:bldP spid="11" grpId="0" animBg="1"/>
      <p:bldP spid="168" grpId="0" animBg="1"/>
      <p:bldP spid="168" grpId="1" animBg="1"/>
      <p:bldP spid="69" grpId="0"/>
      <p:bldP spid="69" grpId="1"/>
      <p:bldP spid="69" grpId="2"/>
      <p:bldP spid="70" grpId="0" animBg="1"/>
      <p:bldP spid="70"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7552689F-398A-4C0B-90A4-9A3BDC6EFAF9}"/>
              </a:ext>
            </a:extLst>
          </p:cNvPr>
          <p:cNvGrpSpPr/>
          <p:nvPr/>
        </p:nvGrpSpPr>
        <p:grpSpPr>
          <a:xfrm>
            <a:off x="734429" y="3752980"/>
            <a:ext cx="666225" cy="510592"/>
            <a:chOff x="482514" y="3898203"/>
            <a:chExt cx="865582" cy="663377"/>
          </a:xfrm>
        </p:grpSpPr>
        <p:sp>
          <p:nvSpPr>
            <p:cNvPr id="32" name="monitor">
              <a:extLst>
                <a:ext uri="{FF2B5EF4-FFF2-40B4-BE49-F238E27FC236}">
                  <a16:creationId xmlns:a16="http://schemas.microsoft.com/office/drawing/2014/main" id="{67B3E0F9-F6E1-48FC-9AB7-BCBE0CBB1303}"/>
                </a:ext>
              </a:extLst>
            </p:cNvPr>
            <p:cNvSpPr>
              <a:spLocks noChangeAspect="1" noEditPoints="1"/>
            </p:cNvSpPr>
            <p:nvPr/>
          </p:nvSpPr>
          <p:spPr bwMode="auto">
            <a:xfrm>
              <a:off x="482514"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3" name="TextBox 32">
              <a:extLst>
                <a:ext uri="{FF2B5EF4-FFF2-40B4-BE49-F238E27FC236}">
                  <a16:creationId xmlns:a16="http://schemas.microsoft.com/office/drawing/2014/main" id="{8A24A3FF-73CB-45F7-9F4E-3AC3FBB7F6C5}"/>
                </a:ext>
              </a:extLst>
            </p:cNvPr>
            <p:cNvSpPr txBox="1"/>
            <p:nvPr/>
          </p:nvSpPr>
          <p:spPr>
            <a:xfrm>
              <a:off x="824709" y="4032282"/>
              <a:ext cx="181194" cy="282161"/>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G</a:t>
              </a:r>
            </a:p>
          </p:txBody>
        </p:sp>
      </p:grpSp>
      <p:grpSp>
        <p:nvGrpSpPr>
          <p:cNvPr id="55" name="Group 54">
            <a:extLst>
              <a:ext uri="{FF2B5EF4-FFF2-40B4-BE49-F238E27FC236}">
                <a16:creationId xmlns:a16="http://schemas.microsoft.com/office/drawing/2014/main" id="{2A1ABE4F-D979-41EF-8F67-7494BA8FE962}"/>
              </a:ext>
            </a:extLst>
          </p:cNvPr>
          <p:cNvGrpSpPr/>
          <p:nvPr/>
        </p:nvGrpSpPr>
        <p:grpSpPr>
          <a:xfrm>
            <a:off x="1713890" y="3752971"/>
            <a:ext cx="666240" cy="510601"/>
            <a:chOff x="1681172" y="3898203"/>
            <a:chExt cx="865603" cy="663392"/>
          </a:xfrm>
        </p:grpSpPr>
        <p:sp>
          <p:nvSpPr>
            <p:cNvPr id="52" name="monitor">
              <a:extLst>
                <a:ext uri="{FF2B5EF4-FFF2-40B4-BE49-F238E27FC236}">
                  <a16:creationId xmlns:a16="http://schemas.microsoft.com/office/drawing/2014/main" id="{D62E81F8-1D14-41A6-AE4D-E2321E618F42}"/>
                </a:ext>
              </a:extLst>
            </p:cNvPr>
            <p:cNvSpPr>
              <a:spLocks noChangeAspect="1" noEditPoints="1"/>
            </p:cNvSpPr>
            <p:nvPr/>
          </p:nvSpPr>
          <p:spPr bwMode="auto">
            <a:xfrm>
              <a:off x="1681172"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3" name="TextBox 52">
              <a:extLst>
                <a:ext uri="{FF2B5EF4-FFF2-40B4-BE49-F238E27FC236}">
                  <a16:creationId xmlns:a16="http://schemas.microsoft.com/office/drawing/2014/main" id="{97357997-FB45-4009-ADD9-7CF39EFBF2B7}"/>
                </a:ext>
              </a:extLst>
            </p:cNvPr>
            <p:cNvSpPr txBox="1"/>
            <p:nvPr/>
          </p:nvSpPr>
          <p:spPr>
            <a:xfrm>
              <a:off x="1888421" y="4032282"/>
              <a:ext cx="414454" cy="282162"/>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Ev3</a:t>
              </a:r>
            </a:p>
          </p:txBody>
        </p:sp>
      </p:grpSp>
      <p:grpSp>
        <p:nvGrpSpPr>
          <p:cNvPr id="51" name="Group 50">
            <a:extLst>
              <a:ext uri="{FF2B5EF4-FFF2-40B4-BE49-F238E27FC236}">
                <a16:creationId xmlns:a16="http://schemas.microsoft.com/office/drawing/2014/main" id="{E716E407-1F7F-48D1-AA44-B6BA56F75702}"/>
              </a:ext>
            </a:extLst>
          </p:cNvPr>
          <p:cNvGrpSpPr/>
          <p:nvPr/>
        </p:nvGrpSpPr>
        <p:grpSpPr>
          <a:xfrm>
            <a:off x="2693365" y="3752971"/>
            <a:ext cx="666240" cy="510601"/>
            <a:chOff x="2901150" y="3898203"/>
            <a:chExt cx="865603" cy="663392"/>
          </a:xfrm>
        </p:grpSpPr>
        <p:sp>
          <p:nvSpPr>
            <p:cNvPr id="56" name="monitor">
              <a:extLst>
                <a:ext uri="{FF2B5EF4-FFF2-40B4-BE49-F238E27FC236}">
                  <a16:creationId xmlns:a16="http://schemas.microsoft.com/office/drawing/2014/main" id="{0F25C13F-B53A-459A-B813-12B27311D442}"/>
                </a:ext>
              </a:extLst>
            </p:cNvPr>
            <p:cNvSpPr>
              <a:spLocks noChangeAspect="1" noEditPoints="1"/>
            </p:cNvSpPr>
            <p:nvPr/>
          </p:nvSpPr>
          <p:spPr bwMode="auto">
            <a:xfrm>
              <a:off x="2901150"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7" name="TextBox 56">
              <a:extLst>
                <a:ext uri="{FF2B5EF4-FFF2-40B4-BE49-F238E27FC236}">
                  <a16:creationId xmlns:a16="http://schemas.microsoft.com/office/drawing/2014/main" id="{6EC9F048-6131-4032-B838-FAEF7EFAE49F}"/>
                </a:ext>
              </a:extLst>
            </p:cNvPr>
            <p:cNvSpPr txBox="1"/>
            <p:nvPr/>
          </p:nvSpPr>
          <p:spPr>
            <a:xfrm>
              <a:off x="3202193" y="4032282"/>
              <a:ext cx="241590" cy="282162"/>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a:t>
              </a:r>
            </a:p>
          </p:txBody>
        </p:sp>
      </p:grpSp>
      <p:pic>
        <p:nvPicPr>
          <p:cNvPr id="76" name="Picture 75">
            <a:extLst>
              <a:ext uri="{FF2B5EF4-FFF2-40B4-BE49-F238E27FC236}">
                <a16:creationId xmlns:a16="http://schemas.microsoft.com/office/drawing/2014/main" id="{C71CE0F8-681A-4675-82A5-E381688EC7AE}"/>
              </a:ext>
            </a:extLst>
          </p:cNvPr>
          <p:cNvPicPr>
            <a:picLocks noChangeAspect="1"/>
          </p:cNvPicPr>
          <p:nvPr/>
        </p:nvPicPr>
        <p:blipFill>
          <a:blip r:embed="rId3"/>
          <a:stretch>
            <a:fillRect/>
          </a:stretch>
        </p:blipFill>
        <p:spPr>
          <a:xfrm>
            <a:off x="2512194" y="3609726"/>
            <a:ext cx="408131" cy="408131"/>
          </a:xfrm>
          <a:prstGeom prst="rect">
            <a:avLst/>
          </a:prstGeom>
        </p:spPr>
      </p:pic>
      <p:sp>
        <p:nvSpPr>
          <p:cNvPr id="131" name="Rectangle 130">
            <a:extLst>
              <a:ext uri="{FF2B5EF4-FFF2-40B4-BE49-F238E27FC236}">
                <a16:creationId xmlns:a16="http://schemas.microsoft.com/office/drawing/2014/main" id="{0EF9302D-C5BF-44FB-A10C-DD373E86C0BE}"/>
              </a:ext>
            </a:extLst>
          </p:cNvPr>
          <p:cNvSpPr/>
          <p:nvPr/>
        </p:nvSpPr>
        <p:spPr bwMode="auto">
          <a:xfrm>
            <a:off x="451974" y="3413919"/>
            <a:ext cx="3113619" cy="95851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75" name="Picture 74">
            <a:extLst>
              <a:ext uri="{FF2B5EF4-FFF2-40B4-BE49-F238E27FC236}">
                <a16:creationId xmlns:a16="http://schemas.microsoft.com/office/drawing/2014/main" id="{D5F7493B-6971-4B62-BD4B-3803B86B65AA}"/>
              </a:ext>
            </a:extLst>
          </p:cNvPr>
          <p:cNvPicPr>
            <a:picLocks noChangeAspect="1"/>
          </p:cNvPicPr>
          <p:nvPr/>
        </p:nvPicPr>
        <p:blipFill>
          <a:blip r:embed="rId3"/>
          <a:stretch>
            <a:fillRect/>
          </a:stretch>
        </p:blipFill>
        <p:spPr>
          <a:xfrm>
            <a:off x="1541961" y="3609726"/>
            <a:ext cx="408131" cy="408131"/>
          </a:xfrm>
          <a:prstGeom prst="rect">
            <a:avLst/>
          </a:prstGeom>
        </p:spPr>
      </p:pic>
      <p:grpSp>
        <p:nvGrpSpPr>
          <p:cNvPr id="54" name="Group 53">
            <a:extLst>
              <a:ext uri="{FF2B5EF4-FFF2-40B4-BE49-F238E27FC236}">
                <a16:creationId xmlns:a16="http://schemas.microsoft.com/office/drawing/2014/main" id="{7ACF25C7-D4FD-4A0E-8DAD-0B235EE3ECB4}"/>
              </a:ext>
            </a:extLst>
          </p:cNvPr>
          <p:cNvGrpSpPr/>
          <p:nvPr/>
        </p:nvGrpSpPr>
        <p:grpSpPr>
          <a:xfrm>
            <a:off x="9991475" y="3182941"/>
            <a:ext cx="1763124" cy="1183687"/>
            <a:chOff x="10191825" y="4376569"/>
            <a:chExt cx="1798478" cy="1207422"/>
          </a:xfrm>
        </p:grpSpPr>
        <p:grpSp>
          <p:nvGrpSpPr>
            <p:cNvPr id="61" name="Group 60">
              <a:extLst>
                <a:ext uri="{FF2B5EF4-FFF2-40B4-BE49-F238E27FC236}">
                  <a16:creationId xmlns:a16="http://schemas.microsoft.com/office/drawing/2014/main" id="{000903FB-CFD8-45F0-A2C4-61FFCE347BB1}"/>
                </a:ext>
              </a:extLst>
            </p:cNvPr>
            <p:cNvGrpSpPr/>
            <p:nvPr/>
          </p:nvGrpSpPr>
          <p:grpSpPr>
            <a:xfrm>
              <a:off x="10820931" y="4945353"/>
              <a:ext cx="679584" cy="520830"/>
              <a:chOff x="5869960" y="5545901"/>
              <a:chExt cx="679584" cy="520830"/>
            </a:xfrm>
          </p:grpSpPr>
          <p:sp>
            <p:nvSpPr>
              <p:cNvPr id="111" name="monitor">
                <a:extLst>
                  <a:ext uri="{FF2B5EF4-FFF2-40B4-BE49-F238E27FC236}">
                    <a16:creationId xmlns:a16="http://schemas.microsoft.com/office/drawing/2014/main" id="{1379313F-4AAD-491A-9F67-5FFB7FBC24BB}"/>
                  </a:ext>
                </a:extLst>
              </p:cNvPr>
              <p:cNvSpPr>
                <a:spLocks noChangeAspect="1" noEditPoints="1"/>
              </p:cNvSpPr>
              <p:nvPr/>
            </p:nvSpPr>
            <p:spPr bwMode="auto">
              <a:xfrm>
                <a:off x="5869960" y="5545901"/>
                <a:ext cx="679584" cy="5208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92" name="TextBox 91">
                <a:extLst>
                  <a:ext uri="{FF2B5EF4-FFF2-40B4-BE49-F238E27FC236}">
                    <a16:creationId xmlns:a16="http://schemas.microsoft.com/office/drawing/2014/main" id="{516B2FAA-2B8E-47CE-B17B-432CBCDF48A8}"/>
                  </a:ext>
                </a:extLst>
              </p:cNvPr>
              <p:cNvSpPr txBox="1"/>
              <p:nvPr/>
            </p:nvSpPr>
            <p:spPr>
              <a:xfrm>
                <a:off x="6060810" y="5784177"/>
                <a:ext cx="452047" cy="166199"/>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1" i="0" u="none" strike="noStrike" kern="1200" cap="none" spc="0" normalizeH="0" baseline="0" noProof="0">
                    <a:ln>
                      <a:noFill/>
                    </a:ln>
                    <a:gradFill>
                      <a:gsLst>
                        <a:gs pos="2917">
                          <a:srgbClr val="353535"/>
                        </a:gs>
                        <a:gs pos="30000">
                          <a:srgbClr val="353535"/>
                        </a:gs>
                      </a:gsLst>
                      <a:lin ang="5400000" scaled="0"/>
                    </a:gradFill>
                    <a:effectLst/>
                    <a:uLnTx/>
                    <a:uFillTx/>
                    <a:latin typeface="Segoe Pro Display" panose="020B0502040504020203" pitchFamily="34" charset="0"/>
                    <a:ea typeface="+mn-ea"/>
                    <a:cs typeface="+mn-cs"/>
                  </a:rPr>
                  <a:t>HANA</a:t>
                </a:r>
              </a:p>
            </p:txBody>
          </p:sp>
          <p:pic>
            <p:nvPicPr>
              <p:cNvPr id="91" name="Picture 90">
                <a:extLst>
                  <a:ext uri="{FF2B5EF4-FFF2-40B4-BE49-F238E27FC236}">
                    <a16:creationId xmlns:a16="http://schemas.microsoft.com/office/drawing/2014/main" id="{9221AE02-5304-4C08-8EA3-6097D1B68732}"/>
                  </a:ext>
                </a:extLst>
              </p:cNvPr>
              <p:cNvPicPr>
                <a:picLocks noChangeAspect="1"/>
              </p:cNvPicPr>
              <p:nvPr/>
            </p:nvPicPr>
            <p:blipFill>
              <a:blip r:embed="rId4">
                <a:duotone>
                  <a:prstClr val="black"/>
                  <a:schemeClr val="accent5">
                    <a:tint val="45000"/>
                    <a:satMod val="400000"/>
                  </a:schemeClr>
                </a:duotone>
                <a:lum bright="-40000" contrast="-20000"/>
              </a:blip>
              <a:stretch>
                <a:fillRect/>
              </a:stretch>
            </p:blipFill>
            <p:spPr>
              <a:xfrm>
                <a:off x="5882976" y="5557562"/>
                <a:ext cx="454324" cy="224640"/>
              </a:xfrm>
              <a:prstGeom prst="rect">
                <a:avLst/>
              </a:prstGeom>
            </p:spPr>
          </p:pic>
        </p:grpSp>
        <p:sp>
          <p:nvSpPr>
            <p:cNvPr id="143" name="Rectangle 142">
              <a:extLst>
                <a:ext uri="{FF2B5EF4-FFF2-40B4-BE49-F238E27FC236}">
                  <a16:creationId xmlns:a16="http://schemas.microsoft.com/office/drawing/2014/main" id="{2D9A3EA9-4BE5-466F-9555-F576EA515941}"/>
                </a:ext>
              </a:extLst>
            </p:cNvPr>
            <p:cNvSpPr/>
            <p:nvPr/>
          </p:nvSpPr>
          <p:spPr bwMode="auto">
            <a:xfrm>
              <a:off x="10331144" y="4606261"/>
              <a:ext cx="1659159"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CE1A12F1-4D4F-4DFA-8B7D-AFD35EBB6602}"/>
                </a:ext>
              </a:extLst>
            </p:cNvPr>
            <p:cNvSpPr/>
            <p:nvPr/>
          </p:nvSpPr>
          <p:spPr bwMode="auto">
            <a:xfrm>
              <a:off x="10539833" y="4376569"/>
              <a:ext cx="1330683" cy="516817"/>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Purpose-built SAP HANA</a:t>
              </a:r>
            </a:p>
          </p:txBody>
        </p:sp>
        <p:grpSp>
          <p:nvGrpSpPr>
            <p:cNvPr id="50" name="Group 49">
              <a:extLst>
                <a:ext uri="{FF2B5EF4-FFF2-40B4-BE49-F238E27FC236}">
                  <a16:creationId xmlns:a16="http://schemas.microsoft.com/office/drawing/2014/main" id="{157EABF0-E004-472D-8921-AA8DB6D2FDAE}"/>
                </a:ext>
              </a:extLst>
            </p:cNvPr>
            <p:cNvGrpSpPr/>
            <p:nvPr/>
          </p:nvGrpSpPr>
          <p:grpSpPr>
            <a:xfrm>
              <a:off x="10191825" y="4423280"/>
              <a:ext cx="448056" cy="448056"/>
              <a:chOff x="5303955" y="5210715"/>
              <a:chExt cx="365962" cy="365962"/>
            </a:xfrm>
          </p:grpSpPr>
          <p:sp>
            <p:nvSpPr>
              <p:cNvPr id="145" name="Oval 144">
                <a:extLst>
                  <a:ext uri="{FF2B5EF4-FFF2-40B4-BE49-F238E27FC236}">
                    <a16:creationId xmlns:a16="http://schemas.microsoft.com/office/drawing/2014/main" id="{135E046B-A8BB-469F-B208-E845631AFB58}"/>
                  </a:ext>
                </a:extLst>
              </p:cNvPr>
              <p:cNvSpPr/>
              <p:nvPr/>
            </p:nvSpPr>
            <p:spPr bwMode="auto">
              <a:xfrm>
                <a:off x="5303955" y="5210715"/>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Browser_4">
                <a:extLst>
                  <a:ext uri="{FF2B5EF4-FFF2-40B4-BE49-F238E27FC236}">
                    <a16:creationId xmlns:a16="http://schemas.microsoft.com/office/drawing/2014/main" id="{45F40AE8-3482-47E9-8EFF-3971BDE1290C}"/>
                  </a:ext>
                </a:extLst>
              </p:cNvPr>
              <p:cNvSpPr>
                <a:spLocks noChangeAspect="1" noEditPoints="1"/>
              </p:cNvSpPr>
              <p:nvPr/>
            </p:nvSpPr>
            <p:spPr bwMode="auto">
              <a:xfrm>
                <a:off x="5374611" y="5317724"/>
                <a:ext cx="206714" cy="152982"/>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158" name="Rectangle 157">
            <a:extLst>
              <a:ext uri="{FF2B5EF4-FFF2-40B4-BE49-F238E27FC236}">
                <a16:creationId xmlns:a16="http://schemas.microsoft.com/office/drawing/2014/main" id="{7CE0ACA9-B12E-433A-BD1C-F5EF5DC0C4F1}"/>
              </a:ext>
            </a:extLst>
          </p:cNvPr>
          <p:cNvSpPr/>
          <p:nvPr/>
        </p:nvSpPr>
        <p:spPr bwMode="auto">
          <a:xfrm>
            <a:off x="193122" y="1821379"/>
            <a:ext cx="3707775" cy="991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588"/>
              </a:spcAft>
              <a:buClrTx/>
              <a:buSzTx/>
              <a:buFontTx/>
              <a:buNone/>
              <a:tabLst/>
              <a:defRPr/>
            </a:pPr>
            <a:r>
              <a:rPr kumimoji="0" lang="en-US" sz="1765" b="0" i="0" u="none" strike="noStrike" kern="1200" cap="none" spc="0" normalizeH="0" baseline="0" noProof="0" dirty="0">
                <a:ln>
                  <a:noFill/>
                </a:ln>
                <a:solidFill>
                  <a:srgbClr val="3E3D4D"/>
                </a:solidFill>
                <a:effectLst/>
                <a:uLnTx/>
                <a:uFillTx/>
                <a:latin typeface="Segoe UI" panose="020B0502040204020203" pitchFamily="34" charset="0"/>
                <a:ea typeface="Segoe UI" panose="020B0502040204020203" pitchFamily="34" charset="0"/>
                <a:cs typeface="Segoe UI" panose="020B0502040204020203" pitchFamily="34" charset="0"/>
              </a:rPr>
              <a:t>Intel Xeon E5-2673 v4 (Broadwell) </a:t>
            </a:r>
          </a:p>
          <a:p>
            <a:pPr marL="0" marR="0" lvl="0" indent="0" algn="ctr" defTabSz="914102" rtl="0" eaLnBrk="1" fontAlgn="base" latinLnBrk="0" hangingPunct="1">
              <a:lnSpc>
                <a:spcPct val="90000"/>
              </a:lnSpc>
              <a:spcBef>
                <a:spcPct val="0"/>
              </a:spcBef>
              <a:spcAft>
                <a:spcPts val="588"/>
              </a:spcAft>
              <a:buClrTx/>
              <a:buSzTx/>
              <a:buFontTx/>
              <a:buNone/>
              <a:tabLst/>
              <a:defRPr/>
            </a:pPr>
            <a:r>
              <a:rPr kumimoji="0" lang="en-US" sz="1765" b="0" i="0" u="none" strike="noStrike" kern="1200" cap="none" spc="0" normalizeH="0" baseline="0" noProof="0" dirty="0">
                <a:ln>
                  <a:noFill/>
                </a:ln>
                <a:solidFill>
                  <a:srgbClr val="3E3D4D"/>
                </a:solidFill>
                <a:effectLst/>
                <a:uLnTx/>
                <a:uFillTx/>
                <a:latin typeface="Segoe UI" panose="020B0502040204020203" pitchFamily="34" charset="0"/>
                <a:ea typeface="Segoe UI" panose="020B0502040204020203" pitchFamily="34" charset="0"/>
                <a:cs typeface="Segoe UI" panose="020B0502040204020203" pitchFamily="34" charset="0"/>
              </a:rPr>
              <a:t>Hyper-Threaded CPUs</a:t>
            </a:r>
          </a:p>
          <a:p>
            <a:pPr marL="0" marR="0" lvl="0" indent="0" algn="ctr" defTabSz="914102" rtl="0" eaLnBrk="1" fontAlgn="base" latinLnBrk="0" hangingPunct="1">
              <a:lnSpc>
                <a:spcPct val="90000"/>
              </a:lnSpc>
              <a:spcBef>
                <a:spcPct val="0"/>
              </a:spcBef>
              <a:spcAft>
                <a:spcPts val="588"/>
              </a:spcAft>
              <a:buClrTx/>
              <a:buSzTx/>
              <a:buFontTx/>
              <a:buNone/>
              <a:tabLst/>
              <a:defRPr/>
            </a:pPr>
            <a:r>
              <a:rPr kumimoji="0" lang="en-US" sz="1765" b="0" i="0" u="none" strike="noStrike" kern="1200" cap="none" spc="0" normalizeH="0" baseline="0" noProof="0" dirty="0">
                <a:ln>
                  <a:noFill/>
                </a:ln>
                <a:solidFill>
                  <a:srgbClr val="3E3D4D"/>
                </a:solidFill>
                <a:effectLst/>
                <a:uLnTx/>
                <a:uFillTx/>
                <a:latin typeface="Segoe UI" panose="020B0502040204020203" pitchFamily="34" charset="0"/>
                <a:ea typeface="Segoe UI" panose="020B0502040204020203" pitchFamily="34" charset="0"/>
                <a:cs typeface="Segoe UI" panose="020B0502040204020203" pitchFamily="34" charset="0"/>
              </a:rPr>
              <a:t>Up to 64 vCPUs, 432GiB RAM</a:t>
            </a:r>
          </a:p>
        </p:txBody>
      </p:sp>
      <p:sp>
        <p:nvSpPr>
          <p:cNvPr id="159" name="Rectangle 158">
            <a:extLst>
              <a:ext uri="{FF2B5EF4-FFF2-40B4-BE49-F238E27FC236}">
                <a16:creationId xmlns:a16="http://schemas.microsoft.com/office/drawing/2014/main" id="{2D4D6004-ACB6-409B-A956-C5A6867E080D}"/>
              </a:ext>
            </a:extLst>
          </p:cNvPr>
          <p:cNvSpPr/>
          <p:nvPr/>
        </p:nvSpPr>
        <p:spPr bwMode="auto">
          <a:xfrm>
            <a:off x="1262432" y="5223243"/>
            <a:ext cx="3532592" cy="5118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588"/>
              </a:spcAft>
              <a:buClrTx/>
              <a:buSzTx/>
              <a:buFontTx/>
              <a:buNone/>
              <a:tabLst/>
              <a:defRPr/>
            </a:pPr>
            <a:r>
              <a:rPr kumimoji="0" lang="en-US" sz="1765" b="0" i="0" u="none" strike="noStrike" kern="1200" cap="none" spc="0" normalizeH="0" baseline="0" noProof="0" dirty="0">
                <a:ln>
                  <a:noFill/>
                </a:ln>
                <a:solidFill>
                  <a:srgbClr val="3E3D4D"/>
                </a:solidFill>
                <a:effectLst/>
                <a:uLnTx/>
                <a:uFillTx/>
                <a:latin typeface="Segoe UI" panose="020B0502040204020203" pitchFamily="34" charset="0"/>
                <a:ea typeface="+mn-ea"/>
                <a:cs typeface="Segoe UI" panose="020B0502040204020203" pitchFamily="34" charset="0"/>
              </a:rPr>
              <a:t>Intel Xeon E7-8890 v3 (Haswell)</a:t>
            </a:r>
          </a:p>
          <a:p>
            <a:pPr marL="0" marR="0" lvl="0" indent="0" algn="ctr" defTabSz="914102" rtl="0" eaLnBrk="1" fontAlgn="base" latinLnBrk="0" hangingPunct="1">
              <a:lnSpc>
                <a:spcPct val="90000"/>
              </a:lnSpc>
              <a:spcBef>
                <a:spcPct val="0"/>
              </a:spcBef>
              <a:spcAft>
                <a:spcPts val="588"/>
              </a:spcAft>
              <a:buClrTx/>
              <a:buSzTx/>
              <a:buFontTx/>
              <a:buNone/>
              <a:tabLst/>
              <a:defRPr/>
            </a:pPr>
            <a:r>
              <a:rPr kumimoji="0" lang="en-US" sz="1765" b="0" i="0" u="none" strike="noStrike" kern="1200" cap="none" spc="0" normalizeH="0" baseline="0" noProof="0" dirty="0">
                <a:ln>
                  <a:noFill/>
                </a:ln>
                <a:solidFill>
                  <a:srgbClr val="3E3D4D"/>
                </a:solidFill>
                <a:effectLst/>
                <a:uLnTx/>
                <a:uFillTx/>
                <a:latin typeface="Segoe UI" panose="020B0502040204020203" pitchFamily="34" charset="0"/>
                <a:ea typeface="+mn-ea"/>
                <a:cs typeface="Segoe UI" panose="020B0502040204020203" pitchFamily="34" charset="0"/>
              </a:rPr>
              <a:t>Largest VMs in Azure</a:t>
            </a:r>
          </a:p>
          <a:p>
            <a:pPr marL="0" marR="0" lvl="0" indent="0" algn="ctr" defTabSz="914102" rtl="0" eaLnBrk="1" fontAlgn="base" latinLnBrk="0" hangingPunct="1">
              <a:lnSpc>
                <a:spcPct val="90000"/>
              </a:lnSpc>
              <a:spcBef>
                <a:spcPct val="0"/>
              </a:spcBef>
              <a:spcAft>
                <a:spcPts val="588"/>
              </a:spcAft>
              <a:buClrTx/>
              <a:buSzTx/>
              <a:buFontTx/>
              <a:buNone/>
              <a:tabLst/>
              <a:defRPr/>
            </a:pPr>
            <a:r>
              <a:rPr kumimoji="0" lang="en-US" sz="1765" b="0" i="0" u="none" strike="noStrike" kern="1200" cap="none" spc="0" normalizeH="0" baseline="0" noProof="0" dirty="0">
                <a:ln>
                  <a:noFill/>
                </a:ln>
                <a:solidFill>
                  <a:srgbClr val="3E3D4D"/>
                </a:solidFill>
                <a:effectLst/>
                <a:uLnTx/>
                <a:uFillTx/>
                <a:latin typeface="Segoe UI" panose="020B0502040204020203" pitchFamily="34" charset="0"/>
                <a:ea typeface="+mn-ea"/>
                <a:cs typeface="Segoe UI" panose="020B0502040204020203" pitchFamily="34" charset="0"/>
              </a:rPr>
              <a:t>Up to 128 vCPUs, 4TiB RAM</a:t>
            </a:r>
          </a:p>
          <a:p>
            <a:pPr marL="0" marR="0" lvl="0" indent="0" algn="ctr" defTabSz="914102" rtl="0" eaLnBrk="1" fontAlgn="base" latinLnBrk="0" hangingPunct="1">
              <a:lnSpc>
                <a:spcPct val="90000"/>
              </a:lnSpc>
              <a:spcBef>
                <a:spcPct val="0"/>
              </a:spcBef>
              <a:spcAft>
                <a:spcPts val="588"/>
              </a:spcAft>
              <a:buClrTx/>
              <a:buSzTx/>
              <a:buFontTx/>
              <a:buNone/>
              <a:tabLst/>
              <a:defRPr/>
            </a:pPr>
            <a:endParaRPr kumimoji="0" lang="en-US" sz="1765" b="0" i="0" u="none" strike="noStrike" kern="1200" cap="none" spc="0" normalizeH="0" baseline="0" noProof="0" dirty="0">
              <a:ln>
                <a:noFill/>
              </a:ln>
              <a:solidFill>
                <a:srgbClr val="3E3D4D"/>
              </a:solidFill>
              <a:effectLst/>
              <a:uLnTx/>
              <a:uFillTx/>
              <a:latin typeface="Segoe UI" panose="020B0502040204020203" pitchFamily="34" charset="0"/>
              <a:ea typeface="+mn-ea"/>
              <a:cs typeface="Segoe UI" panose="020B0502040204020203" pitchFamily="34" charset="0"/>
            </a:endParaRPr>
          </a:p>
        </p:txBody>
      </p:sp>
      <p:sp>
        <p:nvSpPr>
          <p:cNvPr id="162" name="Rectangle 161">
            <a:extLst>
              <a:ext uri="{FF2B5EF4-FFF2-40B4-BE49-F238E27FC236}">
                <a16:creationId xmlns:a16="http://schemas.microsoft.com/office/drawing/2014/main" id="{EB5D1498-4C90-4F97-B755-554596E6F6BE}"/>
              </a:ext>
            </a:extLst>
          </p:cNvPr>
          <p:cNvSpPr/>
          <p:nvPr/>
        </p:nvSpPr>
        <p:spPr bwMode="auto">
          <a:xfrm>
            <a:off x="12215232" y="839315"/>
            <a:ext cx="3268329" cy="9820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588"/>
              </a:spcAft>
              <a:buClrTx/>
              <a:buSzTx/>
              <a:buFontTx/>
              <a:buNone/>
              <a:tabLst/>
              <a:defRPr/>
            </a:pPr>
            <a:r>
              <a:rPr kumimoji="0" lang="en-US" sz="1765" b="0" i="0" u="none" strike="noStrike" kern="1200" cap="none" spc="0" normalizeH="0" baseline="0" noProof="0">
                <a:ln>
                  <a:noFill/>
                </a:ln>
                <a:solidFill>
                  <a:srgbClr val="3E3D4D"/>
                </a:solidFill>
                <a:effectLst/>
                <a:uLnTx/>
                <a:uFillTx/>
                <a:latin typeface="Segoe UI" panose="020B0502040204020203" pitchFamily="34" charset="0"/>
                <a:ea typeface="+mn-ea"/>
                <a:cs typeface="Segoe UI" panose="020B0502040204020203" pitchFamily="34" charset="0"/>
              </a:rPr>
              <a:t>Nvidia P100 GPU</a:t>
            </a:r>
          </a:p>
          <a:p>
            <a:pPr marL="0" marR="0" lvl="0" indent="0" algn="ctr" defTabSz="914102" rtl="0" eaLnBrk="1" fontAlgn="base" latinLnBrk="0" hangingPunct="1">
              <a:lnSpc>
                <a:spcPct val="90000"/>
              </a:lnSpc>
              <a:spcBef>
                <a:spcPct val="0"/>
              </a:spcBef>
              <a:spcAft>
                <a:spcPts val="588"/>
              </a:spcAft>
              <a:buClrTx/>
              <a:buSzTx/>
              <a:buFontTx/>
              <a:buNone/>
              <a:tabLst/>
              <a:defRPr/>
            </a:pPr>
            <a:r>
              <a:rPr kumimoji="0" lang="en-US" sz="1765" b="0" i="0" u="none" strike="noStrike" kern="1200" cap="none" spc="0" normalizeH="0" baseline="0" noProof="0">
                <a:ln>
                  <a:noFill/>
                </a:ln>
                <a:solidFill>
                  <a:srgbClr val="3E3D4D"/>
                </a:solidFill>
                <a:effectLst/>
                <a:uLnTx/>
                <a:uFillTx/>
                <a:latin typeface="Segoe UI" panose="020B0502040204020203" pitchFamily="34" charset="0"/>
                <a:ea typeface="+mn-ea"/>
                <a:cs typeface="Segoe UI" panose="020B0502040204020203" pitchFamily="34" charset="0"/>
              </a:rPr>
              <a:t>InfiniBand networking</a:t>
            </a:r>
          </a:p>
          <a:p>
            <a:pPr marL="0" marR="0" lvl="0" indent="0" algn="ctr" defTabSz="914102" rtl="0" eaLnBrk="1" fontAlgn="base" latinLnBrk="0" hangingPunct="1">
              <a:lnSpc>
                <a:spcPct val="90000"/>
              </a:lnSpc>
              <a:spcBef>
                <a:spcPct val="0"/>
              </a:spcBef>
              <a:spcAft>
                <a:spcPts val="588"/>
              </a:spcAft>
              <a:buClrTx/>
              <a:buSzTx/>
              <a:buFontTx/>
              <a:buNone/>
              <a:tabLst/>
              <a:defRPr/>
            </a:pPr>
            <a:r>
              <a:rPr kumimoji="0" lang="en-US" sz="1765" b="0" i="0" u="none" strike="noStrike" kern="1200" cap="none" spc="0" normalizeH="0" baseline="0" noProof="0">
                <a:ln>
                  <a:noFill/>
                </a:ln>
                <a:solidFill>
                  <a:srgbClr val="3E3D4D"/>
                </a:solidFill>
                <a:effectLst/>
                <a:uLnTx/>
                <a:uFillTx/>
                <a:latin typeface="Segoe UI" panose="020B0502040204020203" pitchFamily="34" charset="0"/>
                <a:ea typeface="+mn-ea"/>
                <a:cs typeface="Segoe UI" panose="020B0502040204020203" pitchFamily="34" charset="0"/>
              </a:rPr>
              <a:t>HPC scenarios</a:t>
            </a:r>
          </a:p>
        </p:txBody>
      </p:sp>
      <p:sp>
        <p:nvSpPr>
          <p:cNvPr id="163" name="Rectangle 162">
            <a:extLst>
              <a:ext uri="{FF2B5EF4-FFF2-40B4-BE49-F238E27FC236}">
                <a16:creationId xmlns:a16="http://schemas.microsoft.com/office/drawing/2014/main" id="{5E6CE842-E8D6-44BE-AB92-B9D5E7EC1F16}"/>
              </a:ext>
            </a:extLst>
          </p:cNvPr>
          <p:cNvSpPr/>
          <p:nvPr/>
        </p:nvSpPr>
        <p:spPr bwMode="auto">
          <a:xfrm>
            <a:off x="6232858" y="5699916"/>
            <a:ext cx="2846939" cy="977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588"/>
              </a:spcAft>
              <a:buClrTx/>
              <a:buSzTx/>
              <a:buFontTx/>
              <a:buNone/>
              <a:tabLst/>
              <a:defRPr/>
            </a:pPr>
            <a:r>
              <a:rPr kumimoji="0" lang="en-US" sz="1765" b="0" i="0" u="none" strike="noStrike" kern="1200" cap="none" spc="0" normalizeH="0" baseline="0" noProof="0" dirty="0">
                <a:ln>
                  <a:noFill/>
                </a:ln>
                <a:solidFill>
                  <a:srgbClr val="3E3D4D"/>
                </a:solidFill>
                <a:effectLst/>
                <a:uLnTx/>
                <a:uFillTx/>
                <a:latin typeface="Segoe UI" panose="020B0502040204020203" pitchFamily="34" charset="0"/>
                <a:ea typeface="+mn-ea"/>
                <a:cs typeface="Segoe UI" panose="020B0502040204020203" pitchFamily="34" charset="0"/>
              </a:rPr>
              <a:t>Nvidia Tesla P40</a:t>
            </a:r>
          </a:p>
          <a:p>
            <a:pPr marL="0" marR="0" lvl="0" indent="0" algn="ctr" defTabSz="914102" rtl="0" eaLnBrk="1" fontAlgn="base" latinLnBrk="0" hangingPunct="1">
              <a:lnSpc>
                <a:spcPct val="90000"/>
              </a:lnSpc>
              <a:spcBef>
                <a:spcPct val="0"/>
              </a:spcBef>
              <a:spcAft>
                <a:spcPts val="588"/>
              </a:spcAft>
              <a:buClrTx/>
              <a:buSzTx/>
              <a:buFontTx/>
              <a:buNone/>
              <a:tabLst/>
              <a:defRPr/>
            </a:pPr>
            <a:r>
              <a:rPr kumimoji="0" lang="en-US" sz="1765" b="0" i="0" u="none" strike="noStrike" kern="1200" cap="none" spc="0" normalizeH="0" baseline="0" noProof="0" dirty="0" err="1">
                <a:ln>
                  <a:noFill/>
                </a:ln>
                <a:solidFill>
                  <a:srgbClr val="3E3D4D"/>
                </a:solidFill>
                <a:effectLst/>
                <a:uLnTx/>
                <a:uFillTx/>
                <a:latin typeface="Segoe UI" panose="020B0502040204020203" pitchFamily="34" charset="0"/>
                <a:ea typeface="+mn-ea"/>
                <a:cs typeface="Segoe UI" panose="020B0502040204020203" pitchFamily="34" charset="0"/>
              </a:rPr>
              <a:t>Infiniband</a:t>
            </a:r>
            <a:r>
              <a:rPr kumimoji="0" lang="en-US" sz="1765" b="0" i="0" u="none" strike="noStrike" kern="1200" cap="none" spc="0" normalizeH="0" baseline="0" noProof="0" dirty="0">
                <a:ln>
                  <a:noFill/>
                </a:ln>
                <a:solidFill>
                  <a:srgbClr val="3E3D4D"/>
                </a:solidFill>
                <a:effectLst/>
                <a:uLnTx/>
                <a:uFillTx/>
                <a:latin typeface="Segoe UI" panose="020B0502040204020203" pitchFamily="34" charset="0"/>
                <a:ea typeface="+mn-ea"/>
                <a:cs typeface="Segoe UI" panose="020B0502040204020203" pitchFamily="34" charset="0"/>
              </a:rPr>
              <a:t> networking</a:t>
            </a:r>
          </a:p>
          <a:p>
            <a:pPr marL="0" marR="0" lvl="0" indent="0" algn="ctr" defTabSz="914102" rtl="0" eaLnBrk="1" fontAlgn="base" latinLnBrk="0" hangingPunct="1">
              <a:lnSpc>
                <a:spcPct val="90000"/>
              </a:lnSpc>
              <a:spcBef>
                <a:spcPct val="0"/>
              </a:spcBef>
              <a:spcAft>
                <a:spcPts val="588"/>
              </a:spcAft>
              <a:buClrTx/>
              <a:buSzTx/>
              <a:buFontTx/>
              <a:buNone/>
              <a:tabLst/>
              <a:defRPr/>
            </a:pPr>
            <a:r>
              <a:rPr kumimoji="0" lang="en-US" sz="1765" b="0" i="0" u="none" strike="noStrike" kern="1200" cap="none" spc="0" normalizeH="0" baseline="0" noProof="0" dirty="0">
                <a:ln>
                  <a:noFill/>
                </a:ln>
                <a:solidFill>
                  <a:srgbClr val="3E3D4D"/>
                </a:solidFill>
                <a:effectLst/>
                <a:uLnTx/>
                <a:uFillTx/>
                <a:latin typeface="Segoe UI" panose="020B0502040204020203" pitchFamily="34" charset="0"/>
                <a:ea typeface="+mn-ea"/>
                <a:cs typeface="Segoe UI" panose="020B0502040204020203" pitchFamily="34" charset="0"/>
              </a:rPr>
              <a:t>Deep learning, AI</a:t>
            </a:r>
          </a:p>
        </p:txBody>
      </p:sp>
      <p:sp>
        <p:nvSpPr>
          <p:cNvPr id="164" name="Freeform: Shape 163">
            <a:extLst>
              <a:ext uri="{FF2B5EF4-FFF2-40B4-BE49-F238E27FC236}">
                <a16:creationId xmlns:a16="http://schemas.microsoft.com/office/drawing/2014/main" id="{583DCA92-DB72-4654-A06F-3C8DA126F379}"/>
              </a:ext>
            </a:extLst>
          </p:cNvPr>
          <p:cNvSpPr/>
          <p:nvPr/>
        </p:nvSpPr>
        <p:spPr bwMode="auto">
          <a:xfrm flipH="1" flipV="1">
            <a:off x="2004178" y="2854135"/>
            <a:ext cx="44820" cy="896425"/>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5" name="Freeform: Shape 164">
            <a:extLst>
              <a:ext uri="{FF2B5EF4-FFF2-40B4-BE49-F238E27FC236}">
                <a16:creationId xmlns:a16="http://schemas.microsoft.com/office/drawing/2014/main" id="{1198B48F-39AD-4478-ACC5-0772BCE6760F}"/>
              </a:ext>
            </a:extLst>
          </p:cNvPr>
          <p:cNvSpPr/>
          <p:nvPr/>
        </p:nvSpPr>
        <p:spPr bwMode="auto">
          <a:xfrm>
            <a:off x="3027846" y="4247690"/>
            <a:ext cx="194338" cy="896425"/>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6" name="Freeform: Shape 165">
            <a:extLst>
              <a:ext uri="{FF2B5EF4-FFF2-40B4-BE49-F238E27FC236}">
                <a16:creationId xmlns:a16="http://schemas.microsoft.com/office/drawing/2014/main" id="{9F564E67-2D47-458E-B05B-ADB960CD3DB2}"/>
              </a:ext>
            </a:extLst>
          </p:cNvPr>
          <p:cNvSpPr/>
          <p:nvPr/>
        </p:nvSpPr>
        <p:spPr bwMode="auto">
          <a:xfrm flipV="1">
            <a:off x="14050299" y="1821379"/>
            <a:ext cx="127353" cy="896425"/>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67" name="Freeform: Shape 166">
            <a:extLst>
              <a:ext uri="{FF2B5EF4-FFF2-40B4-BE49-F238E27FC236}">
                <a16:creationId xmlns:a16="http://schemas.microsoft.com/office/drawing/2014/main" id="{86A4EB7E-19F6-4E9F-B7BE-116EFDFC746A}"/>
              </a:ext>
            </a:extLst>
          </p:cNvPr>
          <p:cNvSpPr/>
          <p:nvPr/>
        </p:nvSpPr>
        <p:spPr bwMode="auto">
          <a:xfrm>
            <a:off x="7434410" y="4791185"/>
            <a:ext cx="233928" cy="896425"/>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mn-cs"/>
              </a:rPr>
              <a:t>‘</a:t>
            </a:r>
          </a:p>
        </p:txBody>
      </p:sp>
      <p:sp>
        <p:nvSpPr>
          <p:cNvPr id="132" name="Rectangle 131">
            <a:extLst>
              <a:ext uri="{FF2B5EF4-FFF2-40B4-BE49-F238E27FC236}">
                <a16:creationId xmlns:a16="http://schemas.microsoft.com/office/drawing/2014/main" id="{B04C2F78-6194-4E1B-AAB1-3069119D9BEF}"/>
              </a:ext>
            </a:extLst>
          </p:cNvPr>
          <p:cNvSpPr/>
          <p:nvPr/>
        </p:nvSpPr>
        <p:spPr bwMode="auto">
          <a:xfrm>
            <a:off x="793712" y="3267103"/>
            <a:ext cx="1694130" cy="330680"/>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Memory Optimized</a:t>
            </a:r>
          </a:p>
        </p:txBody>
      </p:sp>
      <p:sp>
        <p:nvSpPr>
          <p:cNvPr id="71" name="Title 70">
            <a:extLst>
              <a:ext uri="{FF2B5EF4-FFF2-40B4-BE49-F238E27FC236}">
                <a16:creationId xmlns:a16="http://schemas.microsoft.com/office/drawing/2014/main" id="{444CD606-AF6F-4A9C-9993-69C2CE230B6D}"/>
              </a:ext>
            </a:extLst>
          </p:cNvPr>
          <p:cNvSpPr>
            <a:spLocks noGrp="1"/>
          </p:cNvSpPr>
          <p:nvPr>
            <p:ph type="title"/>
          </p:nvPr>
        </p:nvSpPr>
        <p:spPr/>
        <p:txBody>
          <a:bodyPr/>
          <a:lstStyle/>
          <a:p>
            <a:r>
              <a:rPr lang="en-US" sz="4400" dirty="0">
                <a:solidFill>
                  <a:srgbClr val="0078D7"/>
                </a:solidFill>
                <a:latin typeface="Segoe UI Light" panose="020B0502040204020203" pitchFamily="34" charset="0"/>
                <a:cs typeface="Segoe UI Light" panose="020B0502040204020203" pitchFamily="34" charset="0"/>
              </a:rPr>
              <a:t>.. From memory optimized to HPC</a:t>
            </a:r>
          </a:p>
        </p:txBody>
      </p:sp>
      <p:grpSp>
        <p:nvGrpSpPr>
          <p:cNvPr id="30" name="Group 29">
            <a:extLst>
              <a:ext uri="{FF2B5EF4-FFF2-40B4-BE49-F238E27FC236}">
                <a16:creationId xmlns:a16="http://schemas.microsoft.com/office/drawing/2014/main" id="{5F285FE2-CA5F-4465-9B2C-D2D329970A62}"/>
              </a:ext>
            </a:extLst>
          </p:cNvPr>
          <p:cNvGrpSpPr/>
          <p:nvPr/>
        </p:nvGrpSpPr>
        <p:grpSpPr>
          <a:xfrm>
            <a:off x="357958" y="3250350"/>
            <a:ext cx="439248" cy="439248"/>
            <a:chOff x="282369" y="3629439"/>
            <a:chExt cx="365962" cy="365962"/>
          </a:xfrm>
          <a:solidFill>
            <a:schemeClr val="bg1">
              <a:lumMod val="95000"/>
            </a:schemeClr>
          </a:solidFill>
        </p:grpSpPr>
        <p:sp>
          <p:nvSpPr>
            <p:cNvPr id="133" name="Oval 132">
              <a:extLst>
                <a:ext uri="{FF2B5EF4-FFF2-40B4-BE49-F238E27FC236}">
                  <a16:creationId xmlns:a16="http://schemas.microsoft.com/office/drawing/2014/main" id="{2EE734FA-91E7-4ABD-BBAC-D07E5485C166}"/>
                </a:ext>
              </a:extLst>
            </p:cNvPr>
            <p:cNvSpPr/>
            <p:nvPr/>
          </p:nvSpPr>
          <p:spPr bwMode="auto">
            <a:xfrm>
              <a:off x="282369" y="3629439"/>
              <a:ext cx="365962" cy="365962"/>
            </a:xfrm>
            <a:prstGeom prst="ellipse">
              <a:avLst/>
            </a:prstGeom>
            <a:grp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4" name="chip">
              <a:extLst>
                <a:ext uri="{FF2B5EF4-FFF2-40B4-BE49-F238E27FC236}">
                  <a16:creationId xmlns:a16="http://schemas.microsoft.com/office/drawing/2014/main" id="{CB163C25-5B49-4D40-95EF-E75AA013BAAD}"/>
                </a:ext>
              </a:extLst>
            </p:cNvPr>
            <p:cNvSpPr>
              <a:spLocks noChangeAspect="1" noEditPoints="1"/>
            </p:cNvSpPr>
            <p:nvPr/>
          </p:nvSpPr>
          <p:spPr bwMode="auto">
            <a:xfrm>
              <a:off x="375762" y="3720981"/>
              <a:ext cx="179177" cy="18287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grp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118" name="Group 117">
            <a:extLst>
              <a:ext uri="{FF2B5EF4-FFF2-40B4-BE49-F238E27FC236}">
                <a16:creationId xmlns:a16="http://schemas.microsoft.com/office/drawing/2014/main" id="{6B6BCAFE-3FCB-49B4-9D51-B55CB893BAE2}"/>
              </a:ext>
            </a:extLst>
          </p:cNvPr>
          <p:cNvGrpSpPr/>
          <p:nvPr/>
        </p:nvGrpSpPr>
        <p:grpSpPr>
          <a:xfrm>
            <a:off x="4161299" y="3767050"/>
            <a:ext cx="666225" cy="510592"/>
            <a:chOff x="6142928" y="4501551"/>
            <a:chExt cx="931982" cy="714265"/>
          </a:xfrm>
        </p:grpSpPr>
        <p:sp>
          <p:nvSpPr>
            <p:cNvPr id="119" name="monitor">
              <a:extLst>
                <a:ext uri="{FF2B5EF4-FFF2-40B4-BE49-F238E27FC236}">
                  <a16:creationId xmlns:a16="http://schemas.microsoft.com/office/drawing/2014/main" id="{21F1CE5A-1B72-4E14-8D8A-FD2DFB06649F}"/>
                </a:ext>
              </a:extLst>
            </p:cNvPr>
            <p:cNvSpPr>
              <a:spLocks noChangeAspect="1" noEditPoints="1"/>
            </p:cNvSpPr>
            <p:nvPr/>
          </p:nvSpPr>
          <p:spPr bwMode="auto">
            <a:xfrm>
              <a:off x="6142928"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20" name="TextBox 119">
              <a:extLst>
                <a:ext uri="{FF2B5EF4-FFF2-40B4-BE49-F238E27FC236}">
                  <a16:creationId xmlns:a16="http://schemas.microsoft.com/office/drawing/2014/main" id="{13037848-40FB-4233-98C2-A72E1ABBB282}"/>
                </a:ext>
              </a:extLst>
            </p:cNvPr>
            <p:cNvSpPr txBox="1"/>
            <p:nvPr/>
          </p:nvSpPr>
          <p:spPr>
            <a:xfrm>
              <a:off x="6413824" y="4645916"/>
              <a:ext cx="390187" cy="303805"/>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t>
              </a:r>
            </a:p>
          </p:txBody>
        </p:sp>
      </p:grpSp>
      <p:grpSp>
        <p:nvGrpSpPr>
          <p:cNvPr id="121" name="Group 120">
            <a:extLst>
              <a:ext uri="{FF2B5EF4-FFF2-40B4-BE49-F238E27FC236}">
                <a16:creationId xmlns:a16="http://schemas.microsoft.com/office/drawing/2014/main" id="{B6B5DB72-6FA5-4806-AA6A-BED23636F26B}"/>
              </a:ext>
            </a:extLst>
          </p:cNvPr>
          <p:cNvGrpSpPr/>
          <p:nvPr/>
        </p:nvGrpSpPr>
        <p:grpSpPr>
          <a:xfrm>
            <a:off x="6125002" y="3771122"/>
            <a:ext cx="666225" cy="510592"/>
            <a:chOff x="7745277" y="4501551"/>
            <a:chExt cx="931982" cy="714265"/>
          </a:xfrm>
        </p:grpSpPr>
        <p:sp>
          <p:nvSpPr>
            <p:cNvPr id="122" name="monitor">
              <a:extLst>
                <a:ext uri="{FF2B5EF4-FFF2-40B4-BE49-F238E27FC236}">
                  <a16:creationId xmlns:a16="http://schemas.microsoft.com/office/drawing/2014/main" id="{6FBE00B5-C6AA-43DC-BBB0-771F20F00CF1}"/>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23" name="TextBox 122">
              <a:extLst>
                <a:ext uri="{FF2B5EF4-FFF2-40B4-BE49-F238E27FC236}">
                  <a16:creationId xmlns:a16="http://schemas.microsoft.com/office/drawing/2014/main" id="{93AF0634-C56B-42F7-B91F-A925C62D6515}"/>
                </a:ext>
              </a:extLst>
            </p:cNvPr>
            <p:cNvSpPr txBox="1"/>
            <p:nvPr/>
          </p:nvSpPr>
          <p:spPr>
            <a:xfrm>
              <a:off x="8013932" y="4645916"/>
              <a:ext cx="394672" cy="303805"/>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a:t>
              </a:r>
            </a:p>
          </p:txBody>
        </p:sp>
      </p:grpSp>
      <p:grpSp>
        <p:nvGrpSpPr>
          <p:cNvPr id="124" name="Group 123">
            <a:extLst>
              <a:ext uri="{FF2B5EF4-FFF2-40B4-BE49-F238E27FC236}">
                <a16:creationId xmlns:a16="http://schemas.microsoft.com/office/drawing/2014/main" id="{F48446FD-20F8-4097-87D1-2EF43F2FF0C3}"/>
              </a:ext>
            </a:extLst>
          </p:cNvPr>
          <p:cNvGrpSpPr/>
          <p:nvPr/>
        </p:nvGrpSpPr>
        <p:grpSpPr>
          <a:xfrm>
            <a:off x="7099726" y="3767050"/>
            <a:ext cx="666225" cy="510592"/>
            <a:chOff x="7745277" y="4501551"/>
            <a:chExt cx="931982" cy="714265"/>
          </a:xfrm>
        </p:grpSpPr>
        <p:sp>
          <p:nvSpPr>
            <p:cNvPr id="125" name="monitor">
              <a:extLst>
                <a:ext uri="{FF2B5EF4-FFF2-40B4-BE49-F238E27FC236}">
                  <a16:creationId xmlns:a16="http://schemas.microsoft.com/office/drawing/2014/main" id="{7505C839-6EDA-4202-B9B1-8C43140367E6}"/>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26" name="TextBox 125">
              <a:extLst>
                <a:ext uri="{FF2B5EF4-FFF2-40B4-BE49-F238E27FC236}">
                  <a16:creationId xmlns:a16="http://schemas.microsoft.com/office/drawing/2014/main" id="{65C854E1-5280-4E88-989E-C15ADBFF2E62}"/>
                </a:ext>
              </a:extLst>
            </p:cNvPr>
            <p:cNvSpPr txBox="1"/>
            <p:nvPr/>
          </p:nvSpPr>
          <p:spPr>
            <a:xfrm>
              <a:off x="8002721" y="4645916"/>
              <a:ext cx="417096" cy="303805"/>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a:t>
              </a:r>
            </a:p>
          </p:txBody>
        </p:sp>
      </p:grpSp>
      <p:grpSp>
        <p:nvGrpSpPr>
          <p:cNvPr id="127" name="Group 126">
            <a:extLst>
              <a:ext uri="{FF2B5EF4-FFF2-40B4-BE49-F238E27FC236}">
                <a16:creationId xmlns:a16="http://schemas.microsoft.com/office/drawing/2014/main" id="{EA9C47E3-EB6C-4AD5-BB91-33C995EB4ECA}"/>
              </a:ext>
            </a:extLst>
          </p:cNvPr>
          <p:cNvGrpSpPr/>
          <p:nvPr/>
        </p:nvGrpSpPr>
        <p:grpSpPr>
          <a:xfrm>
            <a:off x="5153966" y="3767050"/>
            <a:ext cx="666225" cy="510592"/>
            <a:chOff x="7745277" y="4501551"/>
            <a:chExt cx="931982" cy="714265"/>
          </a:xfrm>
        </p:grpSpPr>
        <p:sp>
          <p:nvSpPr>
            <p:cNvPr id="128" name="monitor">
              <a:extLst>
                <a:ext uri="{FF2B5EF4-FFF2-40B4-BE49-F238E27FC236}">
                  <a16:creationId xmlns:a16="http://schemas.microsoft.com/office/drawing/2014/main" id="{F5E84A61-1351-4CCE-A494-38DF73497308}"/>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29" name="TextBox 128">
              <a:extLst>
                <a:ext uri="{FF2B5EF4-FFF2-40B4-BE49-F238E27FC236}">
                  <a16:creationId xmlns:a16="http://schemas.microsoft.com/office/drawing/2014/main" id="{438AF513-46FF-4FFF-B68C-C94ED1F4315A}"/>
                </a:ext>
              </a:extLst>
            </p:cNvPr>
            <p:cNvSpPr txBox="1"/>
            <p:nvPr/>
          </p:nvSpPr>
          <p:spPr>
            <a:xfrm>
              <a:off x="7865935" y="4645916"/>
              <a:ext cx="690672" cy="303805"/>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NCv2</a:t>
              </a:r>
            </a:p>
          </p:txBody>
        </p:sp>
      </p:grpSp>
      <p:sp>
        <p:nvSpPr>
          <p:cNvPr id="130" name="Rectangle 129">
            <a:extLst>
              <a:ext uri="{FF2B5EF4-FFF2-40B4-BE49-F238E27FC236}">
                <a16:creationId xmlns:a16="http://schemas.microsoft.com/office/drawing/2014/main" id="{21C9799D-35F9-4322-8F8D-4B81A8C41C90}"/>
              </a:ext>
            </a:extLst>
          </p:cNvPr>
          <p:cNvSpPr/>
          <p:nvPr/>
        </p:nvSpPr>
        <p:spPr bwMode="auto">
          <a:xfrm>
            <a:off x="4040473" y="3417774"/>
            <a:ext cx="3956160" cy="1648796"/>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4" name="Rectangle 133">
            <a:extLst>
              <a:ext uri="{FF2B5EF4-FFF2-40B4-BE49-F238E27FC236}">
                <a16:creationId xmlns:a16="http://schemas.microsoft.com/office/drawing/2014/main" id="{287EB408-243C-4082-AAB4-35093C452D6E}"/>
              </a:ext>
            </a:extLst>
          </p:cNvPr>
          <p:cNvSpPr/>
          <p:nvPr/>
        </p:nvSpPr>
        <p:spPr bwMode="auto">
          <a:xfrm>
            <a:off x="4255684" y="3273053"/>
            <a:ext cx="1613792" cy="330680"/>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Graphics Intensive</a:t>
            </a:r>
          </a:p>
        </p:txBody>
      </p:sp>
      <p:grpSp>
        <p:nvGrpSpPr>
          <p:cNvPr id="135" name="Group 134">
            <a:extLst>
              <a:ext uri="{FF2B5EF4-FFF2-40B4-BE49-F238E27FC236}">
                <a16:creationId xmlns:a16="http://schemas.microsoft.com/office/drawing/2014/main" id="{32B4C69B-819C-4411-A5A2-712B2978A530}"/>
              </a:ext>
            </a:extLst>
          </p:cNvPr>
          <p:cNvGrpSpPr/>
          <p:nvPr/>
        </p:nvGrpSpPr>
        <p:grpSpPr>
          <a:xfrm>
            <a:off x="3817277" y="3249616"/>
            <a:ext cx="439248" cy="439248"/>
            <a:chOff x="6171198" y="3604950"/>
            <a:chExt cx="365962" cy="365962"/>
          </a:xfrm>
        </p:grpSpPr>
        <p:sp>
          <p:nvSpPr>
            <p:cNvPr id="136" name="Oval 135">
              <a:extLst>
                <a:ext uri="{FF2B5EF4-FFF2-40B4-BE49-F238E27FC236}">
                  <a16:creationId xmlns:a16="http://schemas.microsoft.com/office/drawing/2014/main" id="{EE9FD77E-1097-41EE-9721-F8DBF353112D}"/>
                </a:ext>
              </a:extLst>
            </p:cNvPr>
            <p:cNvSpPr/>
            <p:nvPr/>
          </p:nvSpPr>
          <p:spPr bwMode="auto">
            <a:xfrm>
              <a:off x="6171198" y="3604950"/>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PhotoCollection_E7AA">
              <a:extLst>
                <a:ext uri="{FF2B5EF4-FFF2-40B4-BE49-F238E27FC236}">
                  <a16:creationId xmlns:a16="http://schemas.microsoft.com/office/drawing/2014/main" id="{9CEB30B9-AA05-4A5E-A10D-3C73139DB441}"/>
                </a:ext>
              </a:extLst>
            </p:cNvPr>
            <p:cNvSpPr>
              <a:spLocks noChangeAspect="1" noEditPoints="1"/>
            </p:cNvSpPr>
            <p:nvPr/>
          </p:nvSpPr>
          <p:spPr bwMode="auto">
            <a:xfrm>
              <a:off x="6248767" y="3707389"/>
              <a:ext cx="210824" cy="161085"/>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147" name="Group 146">
            <a:extLst>
              <a:ext uri="{FF2B5EF4-FFF2-40B4-BE49-F238E27FC236}">
                <a16:creationId xmlns:a16="http://schemas.microsoft.com/office/drawing/2014/main" id="{1E19407C-9D95-4982-88AA-F958A63D807B}"/>
              </a:ext>
            </a:extLst>
          </p:cNvPr>
          <p:cNvGrpSpPr/>
          <p:nvPr/>
        </p:nvGrpSpPr>
        <p:grpSpPr>
          <a:xfrm>
            <a:off x="8746685" y="3768061"/>
            <a:ext cx="666225" cy="510592"/>
            <a:chOff x="10648898" y="3898203"/>
            <a:chExt cx="865582" cy="663377"/>
          </a:xfrm>
        </p:grpSpPr>
        <p:sp>
          <p:nvSpPr>
            <p:cNvPr id="150" name="monitor">
              <a:extLst>
                <a:ext uri="{FF2B5EF4-FFF2-40B4-BE49-F238E27FC236}">
                  <a16:creationId xmlns:a16="http://schemas.microsoft.com/office/drawing/2014/main" id="{87AEBA8C-E034-4ED0-941E-D0DC1DFEF191}"/>
                </a:ext>
              </a:extLst>
            </p:cNvPr>
            <p:cNvSpPr>
              <a:spLocks noChangeAspect="1" noEditPoints="1"/>
            </p:cNvSpPr>
            <p:nvPr/>
          </p:nvSpPr>
          <p:spPr bwMode="auto">
            <a:xfrm>
              <a:off x="1064889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51" name="TextBox 150">
              <a:extLst>
                <a:ext uri="{FF2B5EF4-FFF2-40B4-BE49-F238E27FC236}">
                  <a16:creationId xmlns:a16="http://schemas.microsoft.com/office/drawing/2014/main" id="{EC29083D-63AF-44FF-8A38-FF9C36EC541E}"/>
                </a:ext>
              </a:extLst>
            </p:cNvPr>
            <p:cNvSpPr txBox="1"/>
            <p:nvPr/>
          </p:nvSpPr>
          <p:spPr>
            <a:xfrm>
              <a:off x="10985885" y="4032282"/>
              <a:ext cx="191606" cy="282161"/>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a:t>
              </a:r>
            </a:p>
          </p:txBody>
        </p:sp>
      </p:grpSp>
      <p:sp>
        <p:nvSpPr>
          <p:cNvPr id="152" name="Rectangle 151">
            <a:extLst>
              <a:ext uri="{FF2B5EF4-FFF2-40B4-BE49-F238E27FC236}">
                <a16:creationId xmlns:a16="http://schemas.microsoft.com/office/drawing/2014/main" id="{91D6B57E-3B63-416C-8DC7-6A2D41D80CFA}"/>
              </a:ext>
            </a:extLst>
          </p:cNvPr>
          <p:cNvSpPr/>
          <p:nvPr/>
        </p:nvSpPr>
        <p:spPr bwMode="auto">
          <a:xfrm>
            <a:off x="8298492" y="3429000"/>
            <a:ext cx="1562611" cy="937628"/>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3" name="Rectangle 152">
            <a:extLst>
              <a:ext uri="{FF2B5EF4-FFF2-40B4-BE49-F238E27FC236}">
                <a16:creationId xmlns:a16="http://schemas.microsoft.com/office/drawing/2014/main" id="{BBD11403-E5E4-4873-8649-75B281CDD3B2}"/>
              </a:ext>
            </a:extLst>
          </p:cNvPr>
          <p:cNvSpPr/>
          <p:nvPr/>
        </p:nvSpPr>
        <p:spPr bwMode="auto">
          <a:xfrm>
            <a:off x="8532700" y="3043858"/>
            <a:ext cx="1237158" cy="680012"/>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High Performance Computing</a:t>
            </a:r>
          </a:p>
        </p:txBody>
      </p:sp>
      <p:grpSp>
        <p:nvGrpSpPr>
          <p:cNvPr id="160" name="Group 159">
            <a:extLst>
              <a:ext uri="{FF2B5EF4-FFF2-40B4-BE49-F238E27FC236}">
                <a16:creationId xmlns:a16="http://schemas.microsoft.com/office/drawing/2014/main" id="{90B8A9C1-9548-438A-A6FB-3615F6812F5E}"/>
              </a:ext>
            </a:extLst>
          </p:cNvPr>
          <p:cNvGrpSpPr/>
          <p:nvPr/>
        </p:nvGrpSpPr>
        <p:grpSpPr>
          <a:xfrm>
            <a:off x="8179318" y="3249616"/>
            <a:ext cx="439248" cy="439248"/>
            <a:chOff x="10597494" y="3613307"/>
            <a:chExt cx="365962" cy="365962"/>
          </a:xfrm>
        </p:grpSpPr>
        <p:sp>
          <p:nvSpPr>
            <p:cNvPr id="161" name="Oval 160">
              <a:extLst>
                <a:ext uri="{FF2B5EF4-FFF2-40B4-BE49-F238E27FC236}">
                  <a16:creationId xmlns:a16="http://schemas.microsoft.com/office/drawing/2014/main" id="{FFBB8260-BF70-4400-8ECC-01379855DD9F}"/>
                </a:ext>
              </a:extLst>
            </p:cNvPr>
            <p:cNvSpPr/>
            <p:nvPr/>
          </p:nvSpPr>
          <p:spPr bwMode="auto">
            <a:xfrm>
              <a:off x="10597494" y="3613307"/>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8" name="LightningBolt_E945">
              <a:extLst>
                <a:ext uri="{FF2B5EF4-FFF2-40B4-BE49-F238E27FC236}">
                  <a16:creationId xmlns:a16="http://schemas.microsoft.com/office/drawing/2014/main" id="{F7F7C77F-902D-4E79-B3C9-F05521C9B9B5}"/>
                </a:ext>
              </a:extLst>
            </p:cNvPr>
            <p:cNvSpPr>
              <a:spLocks noChangeAspect="1"/>
            </p:cNvSpPr>
            <p:nvPr/>
          </p:nvSpPr>
          <p:spPr bwMode="auto">
            <a:xfrm>
              <a:off x="10703682" y="3689125"/>
              <a:ext cx="153587" cy="21432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169" name="Group 168">
            <a:extLst>
              <a:ext uri="{FF2B5EF4-FFF2-40B4-BE49-F238E27FC236}">
                <a16:creationId xmlns:a16="http://schemas.microsoft.com/office/drawing/2014/main" id="{2498C42B-360E-43F8-9A6B-8CE84996DC19}"/>
              </a:ext>
            </a:extLst>
          </p:cNvPr>
          <p:cNvGrpSpPr/>
          <p:nvPr/>
        </p:nvGrpSpPr>
        <p:grpSpPr>
          <a:xfrm>
            <a:off x="5153966" y="4412202"/>
            <a:ext cx="666225" cy="510592"/>
            <a:chOff x="7745277" y="4501551"/>
            <a:chExt cx="931982" cy="714265"/>
          </a:xfrm>
        </p:grpSpPr>
        <p:sp>
          <p:nvSpPr>
            <p:cNvPr id="170" name="monitor">
              <a:extLst>
                <a:ext uri="{FF2B5EF4-FFF2-40B4-BE49-F238E27FC236}">
                  <a16:creationId xmlns:a16="http://schemas.microsoft.com/office/drawing/2014/main" id="{0E7556EF-DFD5-4E6F-8378-A0D90D4F8C33}"/>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71" name="TextBox 170">
              <a:extLst>
                <a:ext uri="{FF2B5EF4-FFF2-40B4-BE49-F238E27FC236}">
                  <a16:creationId xmlns:a16="http://schemas.microsoft.com/office/drawing/2014/main" id="{6A81D925-3DA5-4187-8EFE-A93BE84B68D8}"/>
                </a:ext>
              </a:extLst>
            </p:cNvPr>
            <p:cNvSpPr txBox="1"/>
            <p:nvPr/>
          </p:nvSpPr>
          <p:spPr>
            <a:xfrm>
              <a:off x="7865935" y="4645916"/>
              <a:ext cx="690672" cy="303805"/>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NCv3</a:t>
              </a:r>
            </a:p>
          </p:txBody>
        </p:sp>
      </p:grpSp>
      <p:grpSp>
        <p:nvGrpSpPr>
          <p:cNvPr id="172" name="Group 171">
            <a:extLst>
              <a:ext uri="{FF2B5EF4-FFF2-40B4-BE49-F238E27FC236}">
                <a16:creationId xmlns:a16="http://schemas.microsoft.com/office/drawing/2014/main" id="{B1BB0172-8535-47CE-9FD5-933C0B2AFF10}"/>
              </a:ext>
            </a:extLst>
          </p:cNvPr>
          <p:cNvGrpSpPr/>
          <p:nvPr/>
        </p:nvGrpSpPr>
        <p:grpSpPr>
          <a:xfrm>
            <a:off x="7103323" y="4397702"/>
            <a:ext cx="666225" cy="510592"/>
            <a:chOff x="7745277" y="4501551"/>
            <a:chExt cx="931982" cy="714265"/>
          </a:xfrm>
        </p:grpSpPr>
        <p:sp>
          <p:nvSpPr>
            <p:cNvPr id="173" name="monitor">
              <a:extLst>
                <a:ext uri="{FF2B5EF4-FFF2-40B4-BE49-F238E27FC236}">
                  <a16:creationId xmlns:a16="http://schemas.microsoft.com/office/drawing/2014/main" id="{489F08E4-5D9B-47D3-9D1A-AF0B829937F5}"/>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74" name="TextBox 173">
              <a:extLst>
                <a:ext uri="{FF2B5EF4-FFF2-40B4-BE49-F238E27FC236}">
                  <a16:creationId xmlns:a16="http://schemas.microsoft.com/office/drawing/2014/main" id="{A4192C8A-C3BB-4E77-AEAB-41C88E45F3EA}"/>
                </a:ext>
              </a:extLst>
            </p:cNvPr>
            <p:cNvSpPr txBox="1"/>
            <p:nvPr/>
          </p:nvSpPr>
          <p:spPr>
            <a:xfrm>
              <a:off x="7852479" y="4645916"/>
              <a:ext cx="717581" cy="303805"/>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sp>
        <p:nvSpPr>
          <p:cNvPr id="176" name="TextBox 175">
            <a:extLst>
              <a:ext uri="{FF2B5EF4-FFF2-40B4-BE49-F238E27FC236}">
                <a16:creationId xmlns:a16="http://schemas.microsoft.com/office/drawing/2014/main" id="{A08736FF-E3CA-4FE0-9C61-321798AB274A}"/>
              </a:ext>
            </a:extLst>
          </p:cNvPr>
          <p:cNvSpPr txBox="1"/>
          <p:nvPr/>
        </p:nvSpPr>
        <p:spPr>
          <a:xfrm>
            <a:off x="6990928" y="4918715"/>
            <a:ext cx="843180" cy="138499"/>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(coming soon)</a:t>
            </a:r>
          </a:p>
        </p:txBody>
      </p:sp>
      <p:grpSp>
        <p:nvGrpSpPr>
          <p:cNvPr id="177" name="Group 176">
            <a:extLst>
              <a:ext uri="{FF2B5EF4-FFF2-40B4-BE49-F238E27FC236}">
                <a16:creationId xmlns:a16="http://schemas.microsoft.com/office/drawing/2014/main" id="{86C1FA40-08FF-4CCD-9DED-D5A5BEE3A714}"/>
              </a:ext>
            </a:extLst>
          </p:cNvPr>
          <p:cNvGrpSpPr/>
          <p:nvPr/>
        </p:nvGrpSpPr>
        <p:grpSpPr>
          <a:xfrm>
            <a:off x="6167394" y="4390129"/>
            <a:ext cx="666225" cy="510592"/>
            <a:chOff x="7745277" y="4501551"/>
            <a:chExt cx="931982" cy="714265"/>
          </a:xfrm>
        </p:grpSpPr>
        <p:sp>
          <p:nvSpPr>
            <p:cNvPr id="178" name="monitor">
              <a:extLst>
                <a:ext uri="{FF2B5EF4-FFF2-40B4-BE49-F238E27FC236}">
                  <a16:creationId xmlns:a16="http://schemas.microsoft.com/office/drawing/2014/main" id="{9CA76668-8EA6-4576-9EE5-F9F187912843}"/>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79" name="TextBox 178">
              <a:extLst>
                <a:ext uri="{FF2B5EF4-FFF2-40B4-BE49-F238E27FC236}">
                  <a16:creationId xmlns:a16="http://schemas.microsoft.com/office/drawing/2014/main" id="{39257306-A6FF-40A4-9868-09A2C30FADC3}"/>
                </a:ext>
              </a:extLst>
            </p:cNvPr>
            <p:cNvSpPr txBox="1"/>
            <p:nvPr/>
          </p:nvSpPr>
          <p:spPr>
            <a:xfrm>
              <a:off x="7863690" y="4645916"/>
              <a:ext cx="695157" cy="303805"/>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NVv2</a:t>
              </a:r>
            </a:p>
          </p:txBody>
        </p:sp>
      </p:grpSp>
      <p:sp>
        <p:nvSpPr>
          <p:cNvPr id="180" name="TextBox 179">
            <a:extLst>
              <a:ext uri="{FF2B5EF4-FFF2-40B4-BE49-F238E27FC236}">
                <a16:creationId xmlns:a16="http://schemas.microsoft.com/office/drawing/2014/main" id="{98AFD2A1-10E1-4BE2-851F-D8CE433C7A24}"/>
              </a:ext>
            </a:extLst>
          </p:cNvPr>
          <p:cNvSpPr txBox="1"/>
          <p:nvPr/>
        </p:nvSpPr>
        <p:spPr>
          <a:xfrm>
            <a:off x="6076688" y="4918715"/>
            <a:ext cx="843180" cy="138499"/>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(coming soon)</a:t>
            </a:r>
          </a:p>
        </p:txBody>
      </p:sp>
      <p:sp>
        <p:nvSpPr>
          <p:cNvPr id="185" name="Rectangle 184">
            <a:extLst>
              <a:ext uri="{FF2B5EF4-FFF2-40B4-BE49-F238E27FC236}">
                <a16:creationId xmlns:a16="http://schemas.microsoft.com/office/drawing/2014/main" id="{B332BAEA-0E4D-41F0-A17A-14836B351F4F}"/>
              </a:ext>
            </a:extLst>
          </p:cNvPr>
          <p:cNvSpPr/>
          <p:nvPr/>
        </p:nvSpPr>
        <p:spPr bwMode="auto">
          <a:xfrm>
            <a:off x="4354948" y="2440258"/>
            <a:ext cx="3707775" cy="3993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588"/>
              </a:spcAft>
              <a:buClrTx/>
              <a:buSzTx/>
              <a:buFontTx/>
              <a:buNone/>
              <a:tabLst/>
              <a:defRPr/>
            </a:pPr>
            <a:r>
              <a:rPr kumimoji="0" lang="en-US" sz="1765" b="0" i="0" u="none" strike="noStrike" kern="1200" cap="none" spc="0" normalizeH="0" baseline="0" noProof="0" dirty="0">
                <a:ln>
                  <a:noFill/>
                </a:ln>
                <a:solidFill>
                  <a:srgbClr val="3E3D4D"/>
                </a:solidFill>
                <a:effectLst/>
                <a:uLnTx/>
                <a:uFillTx/>
                <a:latin typeface="Segoe UI" panose="020B0502040204020203" pitchFamily="34" charset="0"/>
                <a:ea typeface="Segoe UI" panose="020B0502040204020203" pitchFamily="34" charset="0"/>
                <a:cs typeface="Segoe UI" panose="020B0502040204020203" pitchFamily="34" charset="0"/>
              </a:rPr>
              <a:t>Nvidia Tesla M60</a:t>
            </a:r>
          </a:p>
          <a:p>
            <a:pPr marL="0" marR="0" lvl="0" indent="0" algn="ctr" defTabSz="914102" rtl="0" eaLnBrk="1" fontAlgn="base" latinLnBrk="0" hangingPunct="1">
              <a:lnSpc>
                <a:spcPct val="90000"/>
              </a:lnSpc>
              <a:spcBef>
                <a:spcPct val="0"/>
              </a:spcBef>
              <a:spcAft>
                <a:spcPts val="588"/>
              </a:spcAft>
              <a:buClrTx/>
              <a:buSzTx/>
              <a:buFontTx/>
              <a:buNone/>
              <a:tabLst/>
              <a:defRPr/>
            </a:pPr>
            <a:endParaRPr kumimoji="0" lang="en-US" sz="1765" b="0" i="0" u="none" strike="noStrike" kern="1200" cap="none" spc="0" normalizeH="0" baseline="0" noProof="0" dirty="0">
              <a:ln>
                <a:noFill/>
              </a:ln>
              <a:solidFill>
                <a:srgbClr val="3E3D4D"/>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6" name="Freeform: Shape 185">
            <a:extLst>
              <a:ext uri="{FF2B5EF4-FFF2-40B4-BE49-F238E27FC236}">
                <a16:creationId xmlns:a16="http://schemas.microsoft.com/office/drawing/2014/main" id="{7663CAF1-F5CD-40AC-951F-A6554DEA5688}"/>
              </a:ext>
            </a:extLst>
          </p:cNvPr>
          <p:cNvSpPr/>
          <p:nvPr/>
        </p:nvSpPr>
        <p:spPr bwMode="auto">
          <a:xfrm flipV="1">
            <a:off x="6396600" y="2750510"/>
            <a:ext cx="45719" cy="1648797"/>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1" name="Rectangle 190">
            <a:extLst>
              <a:ext uri="{FF2B5EF4-FFF2-40B4-BE49-F238E27FC236}">
                <a16:creationId xmlns:a16="http://schemas.microsoft.com/office/drawing/2014/main" id="{EF58042E-8B55-46D9-BF73-AAE924AC9684}"/>
              </a:ext>
            </a:extLst>
          </p:cNvPr>
          <p:cNvSpPr/>
          <p:nvPr/>
        </p:nvSpPr>
        <p:spPr bwMode="auto">
          <a:xfrm>
            <a:off x="4106761" y="5737926"/>
            <a:ext cx="2846939" cy="977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588"/>
              </a:spcAft>
              <a:buClrTx/>
              <a:buSzTx/>
              <a:buFontTx/>
              <a:buNone/>
              <a:tabLst/>
              <a:defRPr/>
            </a:pPr>
            <a:r>
              <a:rPr kumimoji="0" lang="en-US" sz="1765" b="0" i="0" u="none" strike="noStrike" kern="1200" cap="none" spc="0" normalizeH="0" baseline="0" noProof="0" dirty="0">
                <a:ln>
                  <a:noFill/>
                </a:ln>
                <a:solidFill>
                  <a:srgbClr val="3E3D4D"/>
                </a:solidFill>
                <a:effectLst/>
                <a:uLnTx/>
                <a:uFillTx/>
                <a:latin typeface="Segoe UI" panose="020B0502040204020203" pitchFamily="34" charset="0"/>
                <a:ea typeface="+mn-ea"/>
                <a:cs typeface="Segoe UI" panose="020B0502040204020203" pitchFamily="34" charset="0"/>
              </a:rPr>
              <a:t>Nvidia Tesla </a:t>
            </a:r>
          </a:p>
          <a:p>
            <a:pPr marL="0" marR="0" lvl="0" indent="0" algn="ctr" defTabSz="914102" rtl="0" eaLnBrk="1" fontAlgn="base" latinLnBrk="0" hangingPunct="1">
              <a:lnSpc>
                <a:spcPct val="90000"/>
              </a:lnSpc>
              <a:spcBef>
                <a:spcPct val="0"/>
              </a:spcBef>
              <a:spcAft>
                <a:spcPts val="588"/>
              </a:spcAft>
              <a:buClrTx/>
              <a:buSzTx/>
              <a:buFontTx/>
              <a:buNone/>
              <a:tabLst/>
              <a:defRPr/>
            </a:pPr>
            <a:r>
              <a:rPr kumimoji="0" lang="en-US" sz="1765" b="0" i="0" u="none" strike="noStrike" kern="1200" cap="none" spc="0" normalizeH="0" baseline="0" noProof="0" dirty="0">
                <a:ln>
                  <a:noFill/>
                </a:ln>
                <a:solidFill>
                  <a:srgbClr val="3E3D4D"/>
                </a:solidFill>
                <a:effectLst/>
                <a:uLnTx/>
                <a:uFillTx/>
                <a:latin typeface="Segoe UI" panose="020B0502040204020203" pitchFamily="34" charset="0"/>
                <a:ea typeface="+mn-ea"/>
                <a:cs typeface="Segoe UI" panose="020B0502040204020203" pitchFamily="34" charset="0"/>
              </a:rPr>
              <a:t>V100</a:t>
            </a:r>
          </a:p>
        </p:txBody>
      </p:sp>
      <p:sp>
        <p:nvSpPr>
          <p:cNvPr id="192" name="Freeform: Shape 191">
            <a:extLst>
              <a:ext uri="{FF2B5EF4-FFF2-40B4-BE49-F238E27FC236}">
                <a16:creationId xmlns:a16="http://schemas.microsoft.com/office/drawing/2014/main" id="{4B6D70BC-92A4-4612-A1BE-2C02B5680B31}"/>
              </a:ext>
            </a:extLst>
          </p:cNvPr>
          <p:cNvSpPr/>
          <p:nvPr/>
        </p:nvSpPr>
        <p:spPr bwMode="auto">
          <a:xfrm>
            <a:off x="5520987" y="4797032"/>
            <a:ext cx="233928" cy="896425"/>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mn-cs"/>
              </a:rPr>
              <a:t>‘</a:t>
            </a:r>
          </a:p>
        </p:txBody>
      </p:sp>
      <p:sp>
        <p:nvSpPr>
          <p:cNvPr id="193" name="Rectangle 192">
            <a:extLst>
              <a:ext uri="{FF2B5EF4-FFF2-40B4-BE49-F238E27FC236}">
                <a16:creationId xmlns:a16="http://schemas.microsoft.com/office/drawing/2014/main" id="{C5CEF81F-B046-4E12-B794-875EE0BC9DCE}"/>
              </a:ext>
            </a:extLst>
          </p:cNvPr>
          <p:cNvSpPr/>
          <p:nvPr/>
        </p:nvSpPr>
        <p:spPr bwMode="auto">
          <a:xfrm>
            <a:off x="8391534" y="5113854"/>
            <a:ext cx="2846939" cy="9775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ts val="588"/>
              </a:spcAft>
              <a:buClrTx/>
              <a:buSzTx/>
              <a:buFontTx/>
              <a:buNone/>
              <a:tabLst/>
              <a:defRPr/>
            </a:pPr>
            <a:r>
              <a:rPr kumimoji="0" lang="en-US" sz="1765" b="0" i="0" u="none" strike="noStrike" kern="1200" cap="none" spc="0" normalizeH="0" baseline="0" noProof="0" dirty="0">
                <a:ln>
                  <a:noFill/>
                </a:ln>
                <a:solidFill>
                  <a:srgbClr val="3E3D4D"/>
                </a:solidFill>
                <a:effectLst/>
                <a:uLnTx/>
                <a:uFillTx/>
                <a:latin typeface="Segoe UI" panose="020B0502040204020203" pitchFamily="34" charset="0"/>
                <a:ea typeface="+mn-ea"/>
                <a:cs typeface="Segoe UI" panose="020B0502040204020203" pitchFamily="34" charset="0"/>
              </a:rPr>
              <a:t>Skylake Processor</a:t>
            </a:r>
          </a:p>
        </p:txBody>
      </p:sp>
      <p:sp>
        <p:nvSpPr>
          <p:cNvPr id="194" name="Freeform: Shape 193">
            <a:extLst>
              <a:ext uri="{FF2B5EF4-FFF2-40B4-BE49-F238E27FC236}">
                <a16:creationId xmlns:a16="http://schemas.microsoft.com/office/drawing/2014/main" id="{1208E8B6-68A2-4C61-B4FF-5FE9B823747D}"/>
              </a:ext>
            </a:extLst>
          </p:cNvPr>
          <p:cNvSpPr/>
          <p:nvPr/>
        </p:nvSpPr>
        <p:spPr bwMode="auto">
          <a:xfrm>
            <a:off x="9298156" y="4197212"/>
            <a:ext cx="233928" cy="896425"/>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mn-cs"/>
              </a:rPr>
              <a:t>‘</a:t>
            </a:r>
          </a:p>
        </p:txBody>
      </p:sp>
    </p:spTree>
    <p:extLst>
      <p:ext uri="{BB962C8B-B14F-4D97-AF65-F5344CB8AC3E}">
        <p14:creationId xmlns:p14="http://schemas.microsoft.com/office/powerpoint/2010/main" val="1874446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500"/>
                                        <p:tgtEl>
                                          <p:spTgt spid="7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1"/>
                                        </p:tgtEl>
                                        <p:attrNameLst>
                                          <p:attrName>style.visibility</p:attrName>
                                        </p:attrNameLst>
                                      </p:cBhvr>
                                      <p:to>
                                        <p:strVal val="visible"/>
                                      </p:to>
                                    </p:set>
                                    <p:animEffect transition="in" filter="fade">
                                      <p:cBhvr>
                                        <p:cTn id="19" dur="500"/>
                                        <p:tgtEl>
                                          <p:spTgt spid="131"/>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2"/>
                                        </p:tgtEl>
                                        <p:attrNameLst>
                                          <p:attrName>style.visibility</p:attrName>
                                        </p:attrNameLst>
                                      </p:cBhvr>
                                      <p:to>
                                        <p:strVal val="visible"/>
                                      </p:to>
                                    </p:set>
                                    <p:animEffect transition="in" filter="fade">
                                      <p:cBhvr>
                                        <p:cTn id="31" dur="500"/>
                                        <p:tgtEl>
                                          <p:spTgt spid="132"/>
                                        </p:tgtEl>
                                      </p:cBhvr>
                                    </p:animEffect>
                                  </p:childTnLst>
                                </p:cTn>
                              </p:par>
                            </p:childTnLst>
                          </p:cTn>
                        </p:par>
                        <p:par>
                          <p:cTn id="32" fill="hold">
                            <p:stCondLst>
                              <p:cond delay="500"/>
                            </p:stCondLst>
                            <p:childTnLst>
                              <p:par>
                                <p:cTn id="33" presetID="22" presetClass="entr" presetSubtype="4" fill="hold" grpId="0" nodeType="afterEffect">
                                  <p:stCondLst>
                                    <p:cond delay="0"/>
                                  </p:stCondLst>
                                  <p:childTnLst>
                                    <p:set>
                                      <p:cBhvr>
                                        <p:cTn id="34" dur="1" fill="hold">
                                          <p:stCondLst>
                                            <p:cond delay="0"/>
                                          </p:stCondLst>
                                        </p:cTn>
                                        <p:tgtEl>
                                          <p:spTgt spid="164"/>
                                        </p:tgtEl>
                                        <p:attrNameLst>
                                          <p:attrName>style.visibility</p:attrName>
                                        </p:attrNameLst>
                                      </p:cBhvr>
                                      <p:to>
                                        <p:strVal val="visible"/>
                                      </p:to>
                                    </p:set>
                                    <p:animEffect transition="in" filter="wipe(down)">
                                      <p:cBhvr>
                                        <p:cTn id="35" dur="500"/>
                                        <p:tgtEl>
                                          <p:spTgt spid="164"/>
                                        </p:tgtEl>
                                      </p:cBhvr>
                                    </p:animEffect>
                                  </p:childTnLst>
                                </p:cTn>
                              </p:par>
                              <p:par>
                                <p:cTn id="36" presetID="10" presetClass="entr" presetSubtype="0" fill="hold" grpId="0" nodeType="withEffect">
                                  <p:stCondLst>
                                    <p:cond delay="750"/>
                                  </p:stCondLst>
                                  <p:childTnLst>
                                    <p:set>
                                      <p:cBhvr>
                                        <p:cTn id="37" dur="1" fill="hold">
                                          <p:stCondLst>
                                            <p:cond delay="0"/>
                                          </p:stCondLst>
                                        </p:cTn>
                                        <p:tgtEl>
                                          <p:spTgt spid="158"/>
                                        </p:tgtEl>
                                        <p:attrNameLst>
                                          <p:attrName>style.visibility</p:attrName>
                                        </p:attrNameLst>
                                      </p:cBhvr>
                                      <p:to>
                                        <p:strVal val="visible"/>
                                      </p:to>
                                    </p:set>
                                    <p:animEffect transition="in" filter="fade">
                                      <p:cBhvr>
                                        <p:cTn id="38" dur="400"/>
                                        <p:tgtEl>
                                          <p:spTgt spid="158"/>
                                        </p:tgtEl>
                                      </p:cBhvr>
                                    </p:animEffect>
                                  </p:childTnLst>
                                </p:cTn>
                              </p:par>
                              <p:par>
                                <p:cTn id="39" presetID="42" presetClass="path" presetSubtype="0" decel="100000" fill="hold" grpId="1" nodeType="withEffect">
                                  <p:stCondLst>
                                    <p:cond delay="500"/>
                                  </p:stCondLst>
                                  <p:childTnLst>
                                    <p:animMotion origin="layout" path="M 1.94537E-6 -1.28915E-6 L 1.94537E-6 0.09623 " pathEditMode="relative" rAng="0" ptsTypes="AA">
                                      <p:cBhvr>
                                        <p:cTn id="40" dur="700" spd="-100000" fill="hold"/>
                                        <p:tgtEl>
                                          <p:spTgt spid="158"/>
                                        </p:tgtEl>
                                        <p:attrNameLst>
                                          <p:attrName>ppt_x</p:attrName>
                                          <p:attrName>ppt_y</p:attrName>
                                        </p:attrNameLst>
                                      </p:cBhvr>
                                      <p:rCtr x="0" y="4812"/>
                                    </p:animMotion>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64"/>
                                        </p:tgtEl>
                                      </p:cBhvr>
                                    </p:animEffect>
                                    <p:set>
                                      <p:cBhvr>
                                        <p:cTn id="45" dur="1" fill="hold">
                                          <p:stCondLst>
                                            <p:cond delay="499"/>
                                          </p:stCondLst>
                                        </p:cTn>
                                        <p:tgtEl>
                                          <p:spTgt spid="164"/>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58"/>
                                        </p:tgtEl>
                                      </p:cBhvr>
                                    </p:animEffect>
                                    <p:set>
                                      <p:cBhvr>
                                        <p:cTn id="48" dur="1" fill="hold">
                                          <p:stCondLst>
                                            <p:cond delay="499"/>
                                          </p:stCondLst>
                                        </p:cTn>
                                        <p:tgtEl>
                                          <p:spTgt spid="158"/>
                                        </p:tgtEl>
                                        <p:attrNameLst>
                                          <p:attrName>style.visibility</p:attrName>
                                        </p:attrNameLst>
                                      </p:cBhvr>
                                      <p:to>
                                        <p:strVal val="hidden"/>
                                      </p:to>
                                    </p:set>
                                  </p:childTnLst>
                                </p:cTn>
                              </p:par>
                              <p:par>
                                <p:cTn id="49" presetID="22" presetClass="entr" presetSubtype="4" fill="hold" grpId="0" nodeType="withEffect">
                                  <p:stCondLst>
                                    <p:cond delay="0"/>
                                  </p:stCondLst>
                                  <p:childTnLst>
                                    <p:set>
                                      <p:cBhvr>
                                        <p:cTn id="50" dur="1" fill="hold">
                                          <p:stCondLst>
                                            <p:cond delay="0"/>
                                          </p:stCondLst>
                                        </p:cTn>
                                        <p:tgtEl>
                                          <p:spTgt spid="165"/>
                                        </p:tgtEl>
                                        <p:attrNameLst>
                                          <p:attrName>style.visibility</p:attrName>
                                        </p:attrNameLst>
                                      </p:cBhvr>
                                      <p:to>
                                        <p:strVal val="visible"/>
                                      </p:to>
                                    </p:set>
                                    <p:animEffect transition="in" filter="wipe(down)">
                                      <p:cBhvr>
                                        <p:cTn id="51" dur="500"/>
                                        <p:tgtEl>
                                          <p:spTgt spid="165"/>
                                        </p:tgtEl>
                                      </p:cBhvr>
                                    </p:animEffect>
                                  </p:childTnLst>
                                </p:cTn>
                              </p:par>
                              <p:par>
                                <p:cTn id="52" presetID="10" presetClass="entr" presetSubtype="0" fill="hold" grpId="0" nodeType="withEffect">
                                  <p:stCondLst>
                                    <p:cond delay="750"/>
                                  </p:stCondLst>
                                  <p:childTnLst>
                                    <p:set>
                                      <p:cBhvr>
                                        <p:cTn id="53" dur="1" fill="hold">
                                          <p:stCondLst>
                                            <p:cond delay="0"/>
                                          </p:stCondLst>
                                        </p:cTn>
                                        <p:tgtEl>
                                          <p:spTgt spid="159"/>
                                        </p:tgtEl>
                                        <p:attrNameLst>
                                          <p:attrName>style.visibility</p:attrName>
                                        </p:attrNameLst>
                                      </p:cBhvr>
                                      <p:to>
                                        <p:strVal val="visible"/>
                                      </p:to>
                                    </p:set>
                                    <p:animEffect transition="in" filter="fade">
                                      <p:cBhvr>
                                        <p:cTn id="54" dur="400"/>
                                        <p:tgtEl>
                                          <p:spTgt spid="159"/>
                                        </p:tgtEl>
                                      </p:cBhvr>
                                    </p:animEffect>
                                  </p:childTnLst>
                                </p:cTn>
                              </p:par>
                              <p:par>
                                <p:cTn id="55" presetID="42" presetClass="path" presetSubtype="0" decel="100000" fill="hold" grpId="1" nodeType="withEffect">
                                  <p:stCondLst>
                                    <p:cond delay="500"/>
                                  </p:stCondLst>
                                  <p:childTnLst>
                                    <p:animMotion origin="layout" path="M -4.39112E-6 -5.76487E-7 L -4.39112E-6 0.09623 " pathEditMode="relative" rAng="0" ptsTypes="AA">
                                      <p:cBhvr>
                                        <p:cTn id="56" dur="700" spd="-100000" fill="hold"/>
                                        <p:tgtEl>
                                          <p:spTgt spid="159"/>
                                        </p:tgtEl>
                                        <p:attrNameLst>
                                          <p:attrName>ppt_x</p:attrName>
                                          <p:attrName>ppt_y</p:attrName>
                                        </p:attrNameLst>
                                      </p:cBhvr>
                                      <p:rCtr x="0" y="4812"/>
                                    </p:animMotion>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2" nodeType="clickEffect">
                                  <p:stCondLst>
                                    <p:cond delay="0"/>
                                  </p:stCondLst>
                                  <p:childTnLst>
                                    <p:animEffect transition="out" filter="fade">
                                      <p:cBhvr>
                                        <p:cTn id="60" dur="500"/>
                                        <p:tgtEl>
                                          <p:spTgt spid="159"/>
                                        </p:tgtEl>
                                      </p:cBhvr>
                                    </p:animEffect>
                                    <p:set>
                                      <p:cBhvr>
                                        <p:cTn id="61" dur="1" fill="hold">
                                          <p:stCondLst>
                                            <p:cond delay="499"/>
                                          </p:stCondLst>
                                        </p:cTn>
                                        <p:tgtEl>
                                          <p:spTgt spid="159"/>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165"/>
                                        </p:tgtEl>
                                      </p:cBhvr>
                                    </p:animEffect>
                                    <p:set>
                                      <p:cBhvr>
                                        <p:cTn id="64" dur="1" fill="hold">
                                          <p:stCondLst>
                                            <p:cond delay="499"/>
                                          </p:stCondLst>
                                        </p:cTn>
                                        <p:tgtEl>
                                          <p:spTgt spid="165"/>
                                        </p:tgtEl>
                                        <p:attrNameLst>
                                          <p:attrName>style.visibility</p:attrName>
                                        </p:attrNameLst>
                                      </p:cBhvr>
                                      <p:to>
                                        <p:strVal val="hidden"/>
                                      </p:to>
                                    </p:set>
                                  </p:childTnLst>
                                </p:cTn>
                              </p:par>
                              <p:par>
                                <p:cTn id="65" presetID="22" presetClass="entr" presetSubtype="4" fill="hold" grpId="0" nodeType="withEffect">
                                  <p:stCondLst>
                                    <p:cond delay="0"/>
                                  </p:stCondLst>
                                  <p:childTnLst>
                                    <p:set>
                                      <p:cBhvr>
                                        <p:cTn id="66" dur="1" fill="hold">
                                          <p:stCondLst>
                                            <p:cond delay="0"/>
                                          </p:stCondLst>
                                        </p:cTn>
                                        <p:tgtEl>
                                          <p:spTgt spid="166"/>
                                        </p:tgtEl>
                                        <p:attrNameLst>
                                          <p:attrName>style.visibility</p:attrName>
                                        </p:attrNameLst>
                                      </p:cBhvr>
                                      <p:to>
                                        <p:strVal val="visible"/>
                                      </p:to>
                                    </p:set>
                                    <p:animEffect transition="in" filter="wipe(down)">
                                      <p:cBhvr>
                                        <p:cTn id="67" dur="500"/>
                                        <p:tgtEl>
                                          <p:spTgt spid="166"/>
                                        </p:tgtEl>
                                      </p:cBhvr>
                                    </p:animEffect>
                                  </p:childTnLst>
                                </p:cTn>
                              </p:par>
                              <p:par>
                                <p:cTn id="68" presetID="10" presetClass="entr" presetSubtype="0" fill="hold" grpId="0" nodeType="withEffect">
                                  <p:stCondLst>
                                    <p:cond delay="750"/>
                                  </p:stCondLst>
                                  <p:childTnLst>
                                    <p:set>
                                      <p:cBhvr>
                                        <p:cTn id="69" dur="1" fill="hold">
                                          <p:stCondLst>
                                            <p:cond delay="0"/>
                                          </p:stCondLst>
                                        </p:cTn>
                                        <p:tgtEl>
                                          <p:spTgt spid="162"/>
                                        </p:tgtEl>
                                        <p:attrNameLst>
                                          <p:attrName>style.visibility</p:attrName>
                                        </p:attrNameLst>
                                      </p:cBhvr>
                                      <p:to>
                                        <p:strVal val="visible"/>
                                      </p:to>
                                    </p:set>
                                    <p:animEffect transition="in" filter="fade">
                                      <p:cBhvr>
                                        <p:cTn id="70" dur="400"/>
                                        <p:tgtEl>
                                          <p:spTgt spid="162"/>
                                        </p:tgtEl>
                                      </p:cBhvr>
                                    </p:animEffect>
                                  </p:childTnLst>
                                </p:cTn>
                              </p:par>
                              <p:par>
                                <p:cTn id="71" presetID="42" presetClass="path" presetSubtype="0" decel="100000" fill="hold" grpId="1" nodeType="withEffect">
                                  <p:stCondLst>
                                    <p:cond delay="500"/>
                                  </p:stCondLst>
                                  <p:childTnLst>
                                    <p:animMotion origin="layout" path="M 2.5E-6 -1.48148E-6 L 2.5E-6 0.0963 " pathEditMode="relative" rAng="0" ptsTypes="AA">
                                      <p:cBhvr>
                                        <p:cTn id="72" dur="700" spd="-100000" fill="hold"/>
                                        <p:tgtEl>
                                          <p:spTgt spid="162"/>
                                        </p:tgtEl>
                                        <p:attrNameLst>
                                          <p:attrName>ppt_x</p:attrName>
                                          <p:attrName>ppt_y</p:attrName>
                                        </p:attrNameLst>
                                      </p:cBhvr>
                                      <p:rCtr x="0" y="4815"/>
                                    </p:animMotion>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166"/>
                                        </p:tgtEl>
                                      </p:cBhvr>
                                    </p:animEffect>
                                    <p:set>
                                      <p:cBhvr>
                                        <p:cTn id="77" dur="1" fill="hold">
                                          <p:stCondLst>
                                            <p:cond delay="499"/>
                                          </p:stCondLst>
                                        </p:cTn>
                                        <p:tgtEl>
                                          <p:spTgt spid="166"/>
                                        </p:tgtEl>
                                        <p:attrNameLst>
                                          <p:attrName>style.visibility</p:attrName>
                                        </p:attrNameLst>
                                      </p:cBhvr>
                                      <p:to>
                                        <p:strVal val="hidden"/>
                                      </p:to>
                                    </p:set>
                                  </p:childTnLst>
                                </p:cTn>
                              </p:par>
                              <p:par>
                                <p:cTn id="78" presetID="10" presetClass="exit" presetSubtype="0" fill="hold" grpId="2" nodeType="withEffect">
                                  <p:stCondLst>
                                    <p:cond delay="0"/>
                                  </p:stCondLst>
                                  <p:childTnLst>
                                    <p:animEffect transition="out" filter="fade">
                                      <p:cBhvr>
                                        <p:cTn id="79" dur="500"/>
                                        <p:tgtEl>
                                          <p:spTgt spid="162"/>
                                        </p:tgtEl>
                                      </p:cBhvr>
                                    </p:animEffect>
                                    <p:set>
                                      <p:cBhvr>
                                        <p:cTn id="80" dur="1" fill="hold">
                                          <p:stCondLst>
                                            <p:cond delay="499"/>
                                          </p:stCondLst>
                                        </p:cTn>
                                        <p:tgtEl>
                                          <p:spTgt spid="162"/>
                                        </p:tgtEl>
                                        <p:attrNameLst>
                                          <p:attrName>style.visibility</p:attrName>
                                        </p:attrNameLst>
                                      </p:cBhvr>
                                      <p:to>
                                        <p:strVal val="hidden"/>
                                      </p:to>
                                    </p:set>
                                  </p:childTnLst>
                                </p:cTn>
                              </p:par>
                              <p:par>
                                <p:cTn id="81" presetID="22" presetClass="entr" presetSubtype="1" fill="hold" grpId="0" nodeType="withEffect">
                                  <p:stCondLst>
                                    <p:cond delay="0"/>
                                  </p:stCondLst>
                                  <p:childTnLst>
                                    <p:set>
                                      <p:cBhvr>
                                        <p:cTn id="82" dur="1" fill="hold">
                                          <p:stCondLst>
                                            <p:cond delay="0"/>
                                          </p:stCondLst>
                                        </p:cTn>
                                        <p:tgtEl>
                                          <p:spTgt spid="167"/>
                                        </p:tgtEl>
                                        <p:attrNameLst>
                                          <p:attrName>style.visibility</p:attrName>
                                        </p:attrNameLst>
                                      </p:cBhvr>
                                      <p:to>
                                        <p:strVal val="visible"/>
                                      </p:to>
                                    </p:set>
                                    <p:animEffect transition="in" filter="wipe(up)">
                                      <p:cBhvr>
                                        <p:cTn id="83" dur="500"/>
                                        <p:tgtEl>
                                          <p:spTgt spid="167"/>
                                        </p:tgtEl>
                                      </p:cBhvr>
                                    </p:animEffect>
                                  </p:childTnLst>
                                </p:cTn>
                              </p:par>
                              <p:par>
                                <p:cTn id="84" presetID="10" presetClass="entr" presetSubtype="0" fill="hold" grpId="0" nodeType="withEffect">
                                  <p:stCondLst>
                                    <p:cond delay="750"/>
                                  </p:stCondLst>
                                  <p:childTnLst>
                                    <p:set>
                                      <p:cBhvr>
                                        <p:cTn id="85" dur="1" fill="hold">
                                          <p:stCondLst>
                                            <p:cond delay="0"/>
                                          </p:stCondLst>
                                        </p:cTn>
                                        <p:tgtEl>
                                          <p:spTgt spid="163"/>
                                        </p:tgtEl>
                                        <p:attrNameLst>
                                          <p:attrName>style.visibility</p:attrName>
                                        </p:attrNameLst>
                                      </p:cBhvr>
                                      <p:to>
                                        <p:strVal val="visible"/>
                                      </p:to>
                                    </p:set>
                                    <p:animEffect transition="in" filter="fade">
                                      <p:cBhvr>
                                        <p:cTn id="86" dur="400"/>
                                        <p:tgtEl>
                                          <p:spTgt spid="163"/>
                                        </p:tgtEl>
                                      </p:cBhvr>
                                    </p:animEffect>
                                  </p:childTnLst>
                                </p:cTn>
                              </p:par>
                              <p:par>
                                <p:cTn id="87" presetID="42" presetClass="path" presetSubtype="0" decel="100000" fill="hold" grpId="1" nodeType="withEffect">
                                  <p:stCondLst>
                                    <p:cond delay="500"/>
                                  </p:stCondLst>
                                  <p:childTnLst>
                                    <p:animMotion origin="layout" path="M 2.70833E-6 -4.44444E-6 L 2.70833E-6 0.0963 " pathEditMode="relative" rAng="0" ptsTypes="AA">
                                      <p:cBhvr>
                                        <p:cTn id="88" dur="700" spd="-100000" fill="hold"/>
                                        <p:tgtEl>
                                          <p:spTgt spid="163"/>
                                        </p:tgtEl>
                                        <p:attrNameLst>
                                          <p:attrName>ppt_x</p:attrName>
                                          <p:attrName>ppt_y</p:attrName>
                                        </p:attrNameLst>
                                      </p:cBhvr>
                                      <p:rCtr x="0" y="4815"/>
                                    </p:animMotion>
                                  </p:childTnLst>
                                </p:cTn>
                              </p:par>
                            </p:childTnLst>
                          </p:cTn>
                        </p:par>
                        <p:par>
                          <p:cTn id="89" fill="hold">
                            <p:stCondLst>
                              <p:cond delay="1200"/>
                            </p:stCondLst>
                            <p:childTnLst>
                              <p:par>
                                <p:cTn id="90" presetID="22" presetClass="entr" presetSubtype="4" fill="hold" grpId="0" nodeType="afterEffect">
                                  <p:stCondLst>
                                    <p:cond delay="0"/>
                                  </p:stCondLst>
                                  <p:childTnLst>
                                    <p:set>
                                      <p:cBhvr>
                                        <p:cTn id="91" dur="1" fill="hold">
                                          <p:stCondLst>
                                            <p:cond delay="0"/>
                                          </p:stCondLst>
                                        </p:cTn>
                                        <p:tgtEl>
                                          <p:spTgt spid="186"/>
                                        </p:tgtEl>
                                        <p:attrNameLst>
                                          <p:attrName>style.visibility</p:attrName>
                                        </p:attrNameLst>
                                      </p:cBhvr>
                                      <p:to>
                                        <p:strVal val="visible"/>
                                      </p:to>
                                    </p:set>
                                    <p:animEffect transition="in" filter="wipe(down)">
                                      <p:cBhvr>
                                        <p:cTn id="92" dur="500"/>
                                        <p:tgtEl>
                                          <p:spTgt spid="186"/>
                                        </p:tgtEl>
                                      </p:cBhvr>
                                    </p:animEffect>
                                  </p:childTnLst>
                                </p:cTn>
                              </p:par>
                              <p:par>
                                <p:cTn id="93" presetID="10" presetClass="entr" presetSubtype="0" fill="hold" grpId="0" nodeType="withEffect">
                                  <p:stCondLst>
                                    <p:cond delay="750"/>
                                  </p:stCondLst>
                                  <p:childTnLst>
                                    <p:set>
                                      <p:cBhvr>
                                        <p:cTn id="94" dur="1" fill="hold">
                                          <p:stCondLst>
                                            <p:cond delay="0"/>
                                          </p:stCondLst>
                                        </p:cTn>
                                        <p:tgtEl>
                                          <p:spTgt spid="185"/>
                                        </p:tgtEl>
                                        <p:attrNameLst>
                                          <p:attrName>style.visibility</p:attrName>
                                        </p:attrNameLst>
                                      </p:cBhvr>
                                      <p:to>
                                        <p:strVal val="visible"/>
                                      </p:to>
                                    </p:set>
                                    <p:animEffect transition="in" filter="fade">
                                      <p:cBhvr>
                                        <p:cTn id="95" dur="400"/>
                                        <p:tgtEl>
                                          <p:spTgt spid="185"/>
                                        </p:tgtEl>
                                      </p:cBhvr>
                                    </p:animEffect>
                                  </p:childTnLst>
                                </p:cTn>
                              </p:par>
                              <p:par>
                                <p:cTn id="96" presetID="42" presetClass="path" presetSubtype="0" decel="100000" fill="hold" grpId="1" nodeType="withEffect">
                                  <p:stCondLst>
                                    <p:cond delay="500"/>
                                  </p:stCondLst>
                                  <p:childTnLst>
                                    <p:animMotion origin="layout" path="M -4.79167E-6 -3.7037E-6 L -4.79167E-6 0.0963 " pathEditMode="relative" rAng="0" ptsTypes="AA">
                                      <p:cBhvr>
                                        <p:cTn id="97" dur="700" spd="-100000" fill="hold"/>
                                        <p:tgtEl>
                                          <p:spTgt spid="185"/>
                                        </p:tgtEl>
                                        <p:attrNameLst>
                                          <p:attrName>ppt_x</p:attrName>
                                          <p:attrName>ppt_y</p:attrName>
                                        </p:attrNameLst>
                                      </p:cBhvr>
                                      <p:rCtr x="0" y="4815"/>
                                    </p:animMotion>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1" nodeType="clickEffect">
                                  <p:stCondLst>
                                    <p:cond delay="0"/>
                                  </p:stCondLst>
                                  <p:childTnLst>
                                    <p:animEffect transition="out" filter="fade">
                                      <p:cBhvr>
                                        <p:cTn id="101" dur="500"/>
                                        <p:tgtEl>
                                          <p:spTgt spid="186"/>
                                        </p:tgtEl>
                                      </p:cBhvr>
                                    </p:animEffect>
                                    <p:set>
                                      <p:cBhvr>
                                        <p:cTn id="102" dur="1" fill="hold">
                                          <p:stCondLst>
                                            <p:cond delay="499"/>
                                          </p:stCondLst>
                                        </p:cTn>
                                        <p:tgtEl>
                                          <p:spTgt spid="186"/>
                                        </p:tgtEl>
                                        <p:attrNameLst>
                                          <p:attrName>style.visibility</p:attrName>
                                        </p:attrNameLst>
                                      </p:cBhvr>
                                      <p:to>
                                        <p:strVal val="hidden"/>
                                      </p:to>
                                    </p:set>
                                  </p:childTnLst>
                                </p:cTn>
                              </p:par>
                              <p:par>
                                <p:cTn id="103" presetID="10" presetClass="exit" presetSubtype="0" fill="hold" grpId="2" nodeType="withEffect">
                                  <p:stCondLst>
                                    <p:cond delay="0"/>
                                  </p:stCondLst>
                                  <p:childTnLst>
                                    <p:animEffect transition="out" filter="fade">
                                      <p:cBhvr>
                                        <p:cTn id="104" dur="500"/>
                                        <p:tgtEl>
                                          <p:spTgt spid="185"/>
                                        </p:tgtEl>
                                      </p:cBhvr>
                                    </p:animEffect>
                                    <p:set>
                                      <p:cBhvr>
                                        <p:cTn id="105" dur="1" fill="hold">
                                          <p:stCondLst>
                                            <p:cond delay="499"/>
                                          </p:stCondLst>
                                        </p:cTn>
                                        <p:tgtEl>
                                          <p:spTgt spid="185"/>
                                        </p:tgtEl>
                                        <p:attrNameLst>
                                          <p:attrName>style.visibility</p:attrName>
                                        </p:attrNameLst>
                                      </p:cBhvr>
                                      <p:to>
                                        <p:strVal val="hidden"/>
                                      </p:to>
                                    </p:set>
                                  </p:childTnLst>
                                </p:cTn>
                              </p:par>
                              <p:par>
                                <p:cTn id="106" presetID="22" presetClass="entr" presetSubtype="1" fill="hold" grpId="0" nodeType="withEffect">
                                  <p:stCondLst>
                                    <p:cond delay="0"/>
                                  </p:stCondLst>
                                  <p:childTnLst>
                                    <p:set>
                                      <p:cBhvr>
                                        <p:cTn id="107" dur="1" fill="hold">
                                          <p:stCondLst>
                                            <p:cond delay="0"/>
                                          </p:stCondLst>
                                        </p:cTn>
                                        <p:tgtEl>
                                          <p:spTgt spid="192"/>
                                        </p:tgtEl>
                                        <p:attrNameLst>
                                          <p:attrName>style.visibility</p:attrName>
                                        </p:attrNameLst>
                                      </p:cBhvr>
                                      <p:to>
                                        <p:strVal val="visible"/>
                                      </p:to>
                                    </p:set>
                                    <p:animEffect transition="in" filter="wipe(up)">
                                      <p:cBhvr>
                                        <p:cTn id="108" dur="500"/>
                                        <p:tgtEl>
                                          <p:spTgt spid="192"/>
                                        </p:tgtEl>
                                      </p:cBhvr>
                                    </p:animEffect>
                                  </p:childTnLst>
                                </p:cTn>
                              </p:par>
                              <p:par>
                                <p:cTn id="109" presetID="10" presetClass="entr" presetSubtype="0" fill="hold" grpId="0" nodeType="withEffect">
                                  <p:stCondLst>
                                    <p:cond delay="750"/>
                                  </p:stCondLst>
                                  <p:childTnLst>
                                    <p:set>
                                      <p:cBhvr>
                                        <p:cTn id="110" dur="1" fill="hold">
                                          <p:stCondLst>
                                            <p:cond delay="0"/>
                                          </p:stCondLst>
                                        </p:cTn>
                                        <p:tgtEl>
                                          <p:spTgt spid="191"/>
                                        </p:tgtEl>
                                        <p:attrNameLst>
                                          <p:attrName>style.visibility</p:attrName>
                                        </p:attrNameLst>
                                      </p:cBhvr>
                                      <p:to>
                                        <p:strVal val="visible"/>
                                      </p:to>
                                    </p:set>
                                    <p:animEffect transition="in" filter="fade">
                                      <p:cBhvr>
                                        <p:cTn id="111" dur="400"/>
                                        <p:tgtEl>
                                          <p:spTgt spid="191"/>
                                        </p:tgtEl>
                                      </p:cBhvr>
                                    </p:animEffect>
                                  </p:childTnLst>
                                </p:cTn>
                              </p:par>
                              <p:par>
                                <p:cTn id="112" presetID="42" presetClass="path" presetSubtype="0" decel="100000" fill="hold" grpId="1" nodeType="withEffect">
                                  <p:stCondLst>
                                    <p:cond delay="500"/>
                                  </p:stCondLst>
                                  <p:childTnLst>
                                    <p:animMotion origin="layout" path="M 3.75E-6 1.11111E-6 L 3.75E-6 0.0963 " pathEditMode="relative" rAng="0" ptsTypes="AA">
                                      <p:cBhvr>
                                        <p:cTn id="113" dur="700" spd="-100000" fill="hold"/>
                                        <p:tgtEl>
                                          <p:spTgt spid="191"/>
                                        </p:tgtEl>
                                        <p:attrNameLst>
                                          <p:attrName>ppt_x</p:attrName>
                                          <p:attrName>ppt_y</p:attrName>
                                        </p:attrNameLst>
                                      </p:cBhvr>
                                      <p:rCtr x="0" y="4815"/>
                                    </p:animMotion>
                                  </p:childTnLst>
                                </p:cTn>
                              </p:par>
                              <p:par>
                                <p:cTn id="114" presetID="22" presetClass="entr" presetSubtype="1" fill="hold" grpId="0" nodeType="withEffect">
                                  <p:stCondLst>
                                    <p:cond delay="0"/>
                                  </p:stCondLst>
                                  <p:childTnLst>
                                    <p:set>
                                      <p:cBhvr>
                                        <p:cTn id="115" dur="1" fill="hold">
                                          <p:stCondLst>
                                            <p:cond delay="0"/>
                                          </p:stCondLst>
                                        </p:cTn>
                                        <p:tgtEl>
                                          <p:spTgt spid="194"/>
                                        </p:tgtEl>
                                        <p:attrNameLst>
                                          <p:attrName>style.visibility</p:attrName>
                                        </p:attrNameLst>
                                      </p:cBhvr>
                                      <p:to>
                                        <p:strVal val="visible"/>
                                      </p:to>
                                    </p:set>
                                    <p:animEffect transition="in" filter="wipe(up)">
                                      <p:cBhvr>
                                        <p:cTn id="116" dur="500"/>
                                        <p:tgtEl>
                                          <p:spTgt spid="194"/>
                                        </p:tgtEl>
                                      </p:cBhvr>
                                    </p:animEffect>
                                  </p:childTnLst>
                                </p:cTn>
                              </p:par>
                              <p:par>
                                <p:cTn id="117" presetID="10" presetClass="entr" presetSubtype="0" fill="hold" grpId="0" nodeType="withEffect">
                                  <p:stCondLst>
                                    <p:cond delay="750"/>
                                  </p:stCondLst>
                                  <p:childTnLst>
                                    <p:set>
                                      <p:cBhvr>
                                        <p:cTn id="118" dur="1" fill="hold">
                                          <p:stCondLst>
                                            <p:cond delay="0"/>
                                          </p:stCondLst>
                                        </p:cTn>
                                        <p:tgtEl>
                                          <p:spTgt spid="193"/>
                                        </p:tgtEl>
                                        <p:attrNameLst>
                                          <p:attrName>style.visibility</p:attrName>
                                        </p:attrNameLst>
                                      </p:cBhvr>
                                      <p:to>
                                        <p:strVal val="visible"/>
                                      </p:to>
                                    </p:set>
                                    <p:animEffect transition="in" filter="fade">
                                      <p:cBhvr>
                                        <p:cTn id="119" dur="400"/>
                                        <p:tgtEl>
                                          <p:spTgt spid="193"/>
                                        </p:tgtEl>
                                      </p:cBhvr>
                                    </p:animEffect>
                                  </p:childTnLst>
                                </p:cTn>
                              </p:par>
                              <p:par>
                                <p:cTn id="120" presetID="42" presetClass="path" presetSubtype="0" decel="100000" fill="hold" grpId="1" nodeType="withEffect">
                                  <p:stCondLst>
                                    <p:cond delay="500"/>
                                  </p:stCondLst>
                                  <p:childTnLst>
                                    <p:animMotion origin="layout" path="M -2.91667E-6 -2.22222E-6 L -2.91667E-6 0.0963 " pathEditMode="relative" rAng="0" ptsTypes="AA">
                                      <p:cBhvr>
                                        <p:cTn id="121" dur="700" spd="-100000" fill="hold"/>
                                        <p:tgtEl>
                                          <p:spTgt spid="193"/>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58" grpId="0"/>
      <p:bldP spid="158" grpId="1"/>
      <p:bldP spid="158" grpId="2"/>
      <p:bldP spid="159" grpId="0"/>
      <p:bldP spid="159" grpId="1"/>
      <p:bldP spid="159" grpId="2"/>
      <p:bldP spid="162" grpId="0"/>
      <p:bldP spid="162" grpId="1"/>
      <p:bldP spid="162" grpId="2"/>
      <p:bldP spid="163" grpId="0"/>
      <p:bldP spid="163" grpId="1"/>
      <p:bldP spid="164" grpId="0" animBg="1"/>
      <p:bldP spid="164" grpId="1" animBg="1"/>
      <p:bldP spid="165" grpId="0" animBg="1"/>
      <p:bldP spid="165" grpId="1" animBg="1"/>
      <p:bldP spid="166" grpId="0" animBg="1"/>
      <p:bldP spid="166" grpId="1" animBg="1"/>
      <p:bldP spid="167" grpId="0" animBg="1"/>
      <p:bldP spid="132" grpId="0" animBg="1"/>
      <p:bldP spid="185" grpId="0"/>
      <p:bldP spid="185" grpId="1"/>
      <p:bldP spid="185" grpId="2"/>
      <p:bldP spid="186" grpId="0" animBg="1"/>
      <p:bldP spid="186" grpId="1" animBg="1"/>
      <p:bldP spid="191" grpId="0"/>
      <p:bldP spid="191" grpId="1"/>
      <p:bldP spid="192" grpId="0" animBg="1"/>
      <p:bldP spid="193" grpId="0"/>
      <p:bldP spid="193" grpId="1"/>
      <p:bldP spid="19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801D073-4D58-7647-8F6E-D3C8046EA69F}"/>
              </a:ext>
            </a:extLst>
          </p:cNvPr>
          <p:cNvSpPr/>
          <p:nvPr/>
        </p:nvSpPr>
        <p:spPr bwMode="auto">
          <a:xfrm>
            <a:off x="0" y="0"/>
            <a:ext cx="565265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682419DF-0FEA-6D47-914E-C892A9882500}"/>
              </a:ext>
            </a:extLst>
          </p:cNvPr>
          <p:cNvSpPr/>
          <p:nvPr/>
        </p:nvSpPr>
        <p:spPr bwMode="auto">
          <a:xfrm>
            <a:off x="6450026" y="1429257"/>
            <a:ext cx="2528758" cy="197360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F95E6E31-2B66-EB45-8843-F10F2572E007}"/>
              </a:ext>
            </a:extLst>
          </p:cNvPr>
          <p:cNvSpPr/>
          <p:nvPr/>
        </p:nvSpPr>
        <p:spPr bwMode="auto">
          <a:xfrm>
            <a:off x="9075306" y="1429257"/>
            <a:ext cx="2528758" cy="197360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E3FC393A-311B-EF48-8FE2-25645CB4AD1B}"/>
              </a:ext>
            </a:extLst>
          </p:cNvPr>
          <p:cNvSpPr/>
          <p:nvPr/>
        </p:nvSpPr>
        <p:spPr bwMode="auto">
          <a:xfrm>
            <a:off x="9083049" y="3491674"/>
            <a:ext cx="2528758" cy="197360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E54678A3-CC60-9047-BCC2-07A4CF3C485F}"/>
              </a:ext>
            </a:extLst>
          </p:cNvPr>
          <p:cNvSpPr/>
          <p:nvPr/>
        </p:nvSpPr>
        <p:spPr bwMode="auto">
          <a:xfrm>
            <a:off x="6476341" y="3491674"/>
            <a:ext cx="2528758" cy="197360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 name="13 column x 9 row grid with .3&quot; border for 16:9 _FINAL" hidden="1">
            <a:extLst>
              <a:ext uri="{FF2B5EF4-FFF2-40B4-BE49-F238E27FC236}">
                <a16:creationId xmlns:a16="http://schemas.microsoft.com/office/drawing/2014/main" id="{0A986AB5-D13F-8042-B781-FCD556AB900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 y="1"/>
            <a:ext cx="12191137" cy="6857514"/>
          </a:xfrm>
          <a:prstGeom prst="rect">
            <a:avLst/>
          </a:prstGeom>
        </p:spPr>
      </p:pic>
      <p:sp>
        <p:nvSpPr>
          <p:cNvPr id="3" name="Title 2"/>
          <p:cNvSpPr>
            <a:spLocks noGrp="1"/>
          </p:cNvSpPr>
          <p:nvPr>
            <p:ph type="title"/>
          </p:nvPr>
        </p:nvSpPr>
        <p:spPr>
          <a:xfrm>
            <a:off x="266192" y="296369"/>
            <a:ext cx="5922010" cy="899665"/>
          </a:xfrm>
        </p:spPr>
        <p:txBody>
          <a:bodyPr/>
          <a:lstStyle/>
          <a:p>
            <a:r>
              <a:rPr lang="en-US">
                <a:solidFill>
                  <a:srgbClr val="0078D4"/>
                </a:solidFill>
              </a:rPr>
              <a:t>New VM-Series for Confidential Computing</a:t>
            </a:r>
          </a:p>
        </p:txBody>
      </p:sp>
      <p:sp>
        <p:nvSpPr>
          <p:cNvPr id="33" name="Text Placeholder 3">
            <a:extLst>
              <a:ext uri="{FF2B5EF4-FFF2-40B4-BE49-F238E27FC236}">
                <a16:creationId xmlns:a16="http://schemas.microsoft.com/office/drawing/2014/main" id="{EEE1F9EA-49D8-4020-BF5E-5FB05AB15A2F}"/>
              </a:ext>
            </a:extLst>
          </p:cNvPr>
          <p:cNvSpPr txBox="1">
            <a:spLocks/>
          </p:cNvSpPr>
          <p:nvPr/>
        </p:nvSpPr>
        <p:spPr>
          <a:xfrm>
            <a:off x="395661" y="1555919"/>
            <a:ext cx="4875585" cy="4942892"/>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Arial" pitchFamily="34" charset="0"/>
              <a:buNone/>
              <a:tabLst/>
              <a:defRPr sz="1600" kern="1200" spc="0" baseline="0">
                <a:solidFill>
                  <a:schemeClr val="tx1"/>
                </a:solidFill>
                <a:latin typeface="+mn-lt"/>
                <a:ea typeface="+mn-ea"/>
                <a:cs typeface="+mn-cs"/>
              </a:defRPr>
            </a:lvl1pPr>
            <a:lvl2pPr marL="29210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bg1"/>
                </a:solidFill>
                <a:latin typeface="+mn-lt"/>
                <a:ea typeface="+mn-ea"/>
                <a:cs typeface="+mn-cs"/>
              </a:defRPr>
            </a:lvl2pPr>
            <a:lvl3pPr marL="52070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bg1"/>
                </a:solidFill>
                <a:latin typeface="+mn-lt"/>
                <a:ea typeface="+mn-ea"/>
                <a:cs typeface="+mn-cs"/>
              </a:defRPr>
            </a:lvl3pPr>
            <a:lvl4pPr marL="68580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4pPr>
            <a:lvl5pPr marL="86360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1200"/>
              </a:spcBef>
              <a:spcAft>
                <a:spcPts val="0"/>
              </a:spcAft>
              <a:buClr>
                <a:srgbClr val="0078D4"/>
              </a:buClr>
              <a:buSzPct val="90000"/>
              <a:buFont typeface="Arial" pitchFamily="34" charset="0"/>
              <a:buNone/>
              <a:tabLst/>
              <a:defRPr/>
            </a:pPr>
            <a:r>
              <a:rPr kumimoji="0" lang="en-US" sz="1800" b="1" i="0" u="none" strike="noStrike" kern="1200" cap="none" spc="0" normalizeH="0" baseline="0" noProof="0" dirty="0">
                <a:ln>
                  <a:noFill/>
                </a:ln>
                <a:solidFill>
                  <a:srgbClr val="0078D4"/>
                </a:solidFill>
                <a:effectLst/>
                <a:uLnTx/>
                <a:uFillTx/>
                <a:latin typeface="Segoe UI Light" panose="020B0502040204020203" pitchFamily="34" charset="0"/>
                <a:ea typeface="+mn-ea"/>
                <a:cs typeface="Segoe UI Light" panose="020B0502040204020203" pitchFamily="34" charset="0"/>
              </a:rPr>
              <a:t>A new VM-series backed by specialized hardware, which will include the latest generation of INTEL SGX. </a:t>
            </a:r>
          </a:p>
          <a:p>
            <a:pPr marL="285750" marR="0" lvl="0" indent="-285750" algn="l" defTabSz="914367" rtl="0" eaLnBrk="1" fontAlgn="auto" latinLnBrk="0" hangingPunct="1">
              <a:lnSpc>
                <a:spcPct val="90000"/>
              </a:lnSpc>
              <a:spcBef>
                <a:spcPts val="1200"/>
              </a:spcBef>
              <a:spcAft>
                <a:spcPts val="0"/>
              </a:spcAft>
              <a:buClr>
                <a:srgbClr val="0078D4"/>
              </a:buClr>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Segoe UI Light" panose="020B0502040204020203" pitchFamily="34" charset="0"/>
              </a:rPr>
              <a:t>Based on Trusted Execution Environments: Intel SGX, Virtualization Based Security (VBS)</a:t>
            </a:r>
          </a:p>
          <a:p>
            <a:pPr marL="285750" marR="0" lvl="0" indent="-285750" algn="l" defTabSz="914367" rtl="0" eaLnBrk="1" fontAlgn="auto" latinLnBrk="0" hangingPunct="1">
              <a:lnSpc>
                <a:spcPct val="90000"/>
              </a:lnSpc>
              <a:spcBef>
                <a:spcPts val="1200"/>
              </a:spcBef>
              <a:spcAft>
                <a:spcPts val="0"/>
              </a:spcAft>
              <a:buClr>
                <a:srgbClr val="0078D4"/>
              </a:buClr>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Segoe UI Light" panose="020B0502040204020203" pitchFamily="34" charset="0"/>
              </a:rPr>
              <a:t>Comm application patterns: Protect data confidentiality, integrity and sensitive IP</a:t>
            </a:r>
          </a:p>
          <a:p>
            <a:pPr marL="285750" marR="0" lvl="0" indent="-285750" algn="l" defTabSz="914367" rtl="0" eaLnBrk="1" fontAlgn="auto" latinLnBrk="0" hangingPunct="1">
              <a:lnSpc>
                <a:spcPct val="90000"/>
              </a:lnSpc>
              <a:spcBef>
                <a:spcPts val="1200"/>
              </a:spcBef>
              <a:spcAft>
                <a:spcPts val="0"/>
              </a:spcAft>
              <a:buClr>
                <a:srgbClr val="0078D4"/>
              </a:buClr>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Segoe UI Light" panose="020B0502040204020203" pitchFamily="34" charset="0"/>
              </a:rPr>
              <a:t>Protect data and code in use: Isolated portion of processor and memory, code and data cannot be viewed/modified</a:t>
            </a:r>
          </a:p>
          <a:p>
            <a:pPr marL="285750" marR="0" lvl="0" indent="-285750" algn="l" defTabSz="914367" rtl="0" eaLnBrk="1" fontAlgn="auto" latinLnBrk="0" hangingPunct="1">
              <a:lnSpc>
                <a:spcPct val="90000"/>
              </a:lnSpc>
              <a:spcBef>
                <a:spcPts val="1200"/>
              </a:spcBef>
              <a:spcAft>
                <a:spcPts val="0"/>
              </a:spcAft>
              <a:buClr>
                <a:srgbClr val="0078D4"/>
              </a:buClr>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Segoe UI Light" panose="020B0502040204020203" pitchFamily="34" charset="0"/>
              </a:rPr>
              <a:t>Cloud offering: TEE-enabled compute platform, Cloud attestation, First-party‒enabled services</a:t>
            </a:r>
          </a:p>
          <a:p>
            <a:pPr marL="285750" marR="0" lvl="0" indent="-285750" algn="l" defTabSz="914367" rtl="0" eaLnBrk="1" fontAlgn="auto" latinLnBrk="0" hangingPunct="1">
              <a:lnSpc>
                <a:spcPct val="90000"/>
              </a:lnSpc>
              <a:spcBef>
                <a:spcPts val="1200"/>
              </a:spcBef>
              <a:spcAft>
                <a:spcPts val="0"/>
              </a:spcAft>
              <a:buClr>
                <a:srgbClr val="0078D4"/>
              </a:buClr>
              <a:buSzPct val="90000"/>
              <a:buFont typeface="Arial" panose="020B0604020202020204" pitchFamily="34" charset="0"/>
              <a:buChar char="•"/>
              <a:tabLst/>
              <a:defRPr/>
            </a:pPr>
            <a:r>
              <a:rPr kumimoji="0" lang="en-US" sz="1800" b="0" i="0" u="none" strike="noStrike" kern="1200" cap="none" spc="0" normalizeH="0" baseline="0" noProof="0" dirty="0">
                <a:ln>
                  <a:noFill/>
                </a:ln>
                <a:solidFill>
                  <a:srgbClr val="0078D4"/>
                </a:solidFill>
                <a:effectLst/>
                <a:uLnTx/>
                <a:uFillTx/>
                <a:latin typeface="Segoe UI Light" panose="020B0502040204020203" pitchFamily="34" charset="0"/>
                <a:ea typeface="+mn-ea"/>
                <a:cs typeface="Segoe UI Light" panose="020B0502040204020203" pitchFamily="34" charset="0"/>
              </a:rPr>
              <a:t>Centrally combine data sources, Communicate with secure endpoints, licensing and DRM</a:t>
            </a:r>
          </a:p>
        </p:txBody>
      </p:sp>
      <p:grpSp>
        <p:nvGrpSpPr>
          <p:cNvPr id="4" name="Group 3">
            <a:extLst>
              <a:ext uri="{FF2B5EF4-FFF2-40B4-BE49-F238E27FC236}">
                <a16:creationId xmlns:a16="http://schemas.microsoft.com/office/drawing/2014/main" id="{0A6FE313-61F0-7B44-82B5-00896D420241}"/>
              </a:ext>
            </a:extLst>
          </p:cNvPr>
          <p:cNvGrpSpPr/>
          <p:nvPr/>
        </p:nvGrpSpPr>
        <p:grpSpPr>
          <a:xfrm>
            <a:off x="7322304" y="1728609"/>
            <a:ext cx="616368" cy="656227"/>
            <a:chOff x="4241387" y="5015252"/>
            <a:chExt cx="616368" cy="656227"/>
          </a:xfrm>
        </p:grpSpPr>
        <p:sp>
          <p:nvSpPr>
            <p:cNvPr id="34" name="Shield_EA18" title="Icon of a shield">
              <a:extLst>
                <a:ext uri="{FF2B5EF4-FFF2-40B4-BE49-F238E27FC236}">
                  <a16:creationId xmlns:a16="http://schemas.microsoft.com/office/drawing/2014/main" id="{D70FBA72-EB08-E34F-BCFD-405964B9B027}"/>
                </a:ext>
              </a:extLst>
            </p:cNvPr>
            <p:cNvSpPr>
              <a:spLocks noChangeAspect="1"/>
            </p:cNvSpPr>
            <p:nvPr/>
          </p:nvSpPr>
          <p:spPr bwMode="auto">
            <a:xfrm>
              <a:off x="4241387" y="5015252"/>
              <a:ext cx="616368" cy="656227"/>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2" name="check" title="Icon of a checkmark">
              <a:extLst>
                <a:ext uri="{FF2B5EF4-FFF2-40B4-BE49-F238E27FC236}">
                  <a16:creationId xmlns:a16="http://schemas.microsoft.com/office/drawing/2014/main" id="{58CD0A9C-C46F-C649-8FEC-15A7AA3AA4C9}"/>
                </a:ext>
              </a:extLst>
            </p:cNvPr>
            <p:cNvSpPr>
              <a:spLocks noChangeAspect="1"/>
            </p:cNvSpPr>
            <p:nvPr/>
          </p:nvSpPr>
          <p:spPr bwMode="auto">
            <a:xfrm>
              <a:off x="4425925" y="5215413"/>
              <a:ext cx="276704" cy="195385"/>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8" name="Text Placeholder 3">
            <a:extLst>
              <a:ext uri="{FF2B5EF4-FFF2-40B4-BE49-F238E27FC236}">
                <a16:creationId xmlns:a16="http://schemas.microsoft.com/office/drawing/2014/main" id="{458E33BD-5796-B441-B255-B7790B4B153C}"/>
              </a:ext>
            </a:extLst>
          </p:cNvPr>
          <p:cNvSpPr txBox="1">
            <a:spLocks/>
          </p:cNvSpPr>
          <p:nvPr/>
        </p:nvSpPr>
        <p:spPr>
          <a:xfrm>
            <a:off x="6600910" y="2617481"/>
            <a:ext cx="2043892" cy="62786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Arial" pitchFamily="34" charset="0"/>
              <a:buNone/>
              <a:tabLst/>
              <a:defRPr sz="1600" kern="1200" spc="0" baseline="0">
                <a:solidFill>
                  <a:schemeClr val="tx1"/>
                </a:solidFill>
                <a:latin typeface="+mn-lt"/>
                <a:ea typeface="+mn-ea"/>
                <a:cs typeface="+mn-cs"/>
              </a:defRPr>
            </a:lvl1pPr>
            <a:lvl2pPr marL="29210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bg1"/>
                </a:solidFill>
                <a:latin typeface="+mn-lt"/>
                <a:ea typeface="+mn-ea"/>
                <a:cs typeface="+mn-cs"/>
              </a:defRPr>
            </a:lvl2pPr>
            <a:lvl3pPr marL="52070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bg1"/>
                </a:solidFill>
                <a:latin typeface="+mn-lt"/>
                <a:ea typeface="+mn-ea"/>
                <a:cs typeface="+mn-cs"/>
              </a:defRPr>
            </a:lvl3pPr>
            <a:lvl4pPr marL="68580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4pPr>
            <a:lvl5pPr marL="86360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1200"/>
              </a:spcBef>
              <a:spcAft>
                <a:spcPts val="0"/>
              </a:spcAft>
              <a:buClr>
                <a:srgbClr val="505050"/>
              </a:buClr>
              <a:buSzPct val="90000"/>
              <a:buFont typeface="Arial" pitchFamily="34" charset="0"/>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rPr>
              <a:t>Top data breach threats mitigated</a:t>
            </a:r>
          </a:p>
        </p:txBody>
      </p:sp>
      <p:grpSp>
        <p:nvGrpSpPr>
          <p:cNvPr id="6" name="Group 5">
            <a:extLst>
              <a:ext uri="{FF2B5EF4-FFF2-40B4-BE49-F238E27FC236}">
                <a16:creationId xmlns:a16="http://schemas.microsoft.com/office/drawing/2014/main" id="{5C6A50BF-6430-A842-ADF9-AD1421E68636}"/>
              </a:ext>
            </a:extLst>
          </p:cNvPr>
          <p:cNvGrpSpPr/>
          <p:nvPr/>
        </p:nvGrpSpPr>
        <p:grpSpPr>
          <a:xfrm>
            <a:off x="10078320" y="1783387"/>
            <a:ext cx="492865" cy="655485"/>
            <a:chOff x="8069244" y="5489812"/>
            <a:chExt cx="492865" cy="655485"/>
          </a:xfrm>
        </p:grpSpPr>
        <p:sp>
          <p:nvSpPr>
            <p:cNvPr id="44" name="Database_EFC7" title="Icon of a cylinder">
              <a:extLst>
                <a:ext uri="{FF2B5EF4-FFF2-40B4-BE49-F238E27FC236}">
                  <a16:creationId xmlns:a16="http://schemas.microsoft.com/office/drawing/2014/main" id="{533B2E54-23A9-D848-BBDF-F398F845C2A3}"/>
                </a:ext>
              </a:extLst>
            </p:cNvPr>
            <p:cNvSpPr>
              <a:spLocks noChangeAspect="1" noEditPoints="1"/>
            </p:cNvSpPr>
            <p:nvPr/>
          </p:nvSpPr>
          <p:spPr bwMode="auto">
            <a:xfrm>
              <a:off x="8069244" y="5773728"/>
              <a:ext cx="463885" cy="37156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 name="Oval 4">
              <a:extLst>
                <a:ext uri="{FF2B5EF4-FFF2-40B4-BE49-F238E27FC236}">
                  <a16:creationId xmlns:a16="http://schemas.microsoft.com/office/drawing/2014/main" id="{1F384DD9-EE15-5547-BA2D-CC174331E607}"/>
                </a:ext>
              </a:extLst>
            </p:cNvPr>
            <p:cNvSpPr/>
            <p:nvPr/>
          </p:nvSpPr>
          <p:spPr bwMode="auto">
            <a:xfrm>
              <a:off x="8081867" y="5642942"/>
              <a:ext cx="480242" cy="22347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binary" title="Icon of binary code, ones and zeros">
              <a:extLst>
                <a:ext uri="{FF2B5EF4-FFF2-40B4-BE49-F238E27FC236}">
                  <a16:creationId xmlns:a16="http://schemas.microsoft.com/office/drawing/2014/main" id="{039162D0-0015-EE46-8F47-FE9E3D8611FA}"/>
                </a:ext>
              </a:extLst>
            </p:cNvPr>
            <p:cNvSpPr>
              <a:spLocks noChangeAspect="1" noEditPoints="1"/>
            </p:cNvSpPr>
            <p:nvPr/>
          </p:nvSpPr>
          <p:spPr bwMode="auto">
            <a:xfrm>
              <a:off x="8124925" y="5489812"/>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49" name="Text Placeholder 3">
            <a:extLst>
              <a:ext uri="{FF2B5EF4-FFF2-40B4-BE49-F238E27FC236}">
                <a16:creationId xmlns:a16="http://schemas.microsoft.com/office/drawing/2014/main" id="{5A4B1B60-B8DE-BA4C-9F74-757F1A475B89}"/>
              </a:ext>
            </a:extLst>
          </p:cNvPr>
          <p:cNvSpPr txBox="1">
            <a:spLocks/>
          </p:cNvSpPr>
          <p:nvPr/>
        </p:nvSpPr>
        <p:spPr>
          <a:xfrm>
            <a:off x="9237095" y="2631785"/>
            <a:ext cx="2175317" cy="62786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Arial" pitchFamily="34" charset="0"/>
              <a:buNone/>
              <a:tabLst/>
              <a:defRPr sz="1600" kern="1200" spc="0" baseline="0">
                <a:solidFill>
                  <a:schemeClr val="tx1"/>
                </a:solidFill>
                <a:latin typeface="+mn-lt"/>
                <a:ea typeface="+mn-ea"/>
                <a:cs typeface="+mn-cs"/>
              </a:defRPr>
            </a:lvl1pPr>
            <a:lvl2pPr marL="29210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bg1"/>
                </a:solidFill>
                <a:latin typeface="+mn-lt"/>
                <a:ea typeface="+mn-ea"/>
                <a:cs typeface="+mn-cs"/>
              </a:defRPr>
            </a:lvl2pPr>
            <a:lvl3pPr marL="52070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bg1"/>
                </a:solidFill>
                <a:latin typeface="+mn-lt"/>
                <a:ea typeface="+mn-ea"/>
                <a:cs typeface="+mn-cs"/>
              </a:defRPr>
            </a:lvl3pPr>
            <a:lvl4pPr marL="68580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4pPr>
            <a:lvl5pPr marL="86360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1200"/>
              </a:spcBef>
              <a:spcAft>
                <a:spcPts val="0"/>
              </a:spcAft>
              <a:buClr>
                <a:srgbClr val="505050"/>
              </a:buClr>
              <a:buSzPct val="90000"/>
              <a:buFont typeface="Arial" pitchFamily="34" charset="0"/>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rPr>
              <a:t>Data fully in</a:t>
            </a:r>
            <a:br>
              <a:rPr kumimoji="0" lang="en-US" sz="1600" b="0" i="0" u="none" strike="noStrike" kern="1200" cap="none" spc="0" normalizeH="0" baseline="0" noProof="0">
                <a:ln>
                  <a:noFill/>
                </a:ln>
                <a:solidFill>
                  <a:srgbClr val="0078D4"/>
                </a:solidFill>
                <a:effectLst/>
                <a:uLnTx/>
                <a:uFillTx/>
                <a:latin typeface="Segoe UI"/>
                <a:ea typeface="+mn-ea"/>
                <a:cs typeface="+mn-cs"/>
              </a:rPr>
            </a:br>
            <a:r>
              <a:rPr kumimoji="0" lang="en-US" sz="1600" b="0" i="0" u="none" strike="noStrike" kern="1200" cap="none" spc="0" normalizeH="0" baseline="0" noProof="0">
                <a:ln>
                  <a:noFill/>
                </a:ln>
                <a:solidFill>
                  <a:srgbClr val="0078D4"/>
                </a:solidFill>
                <a:effectLst/>
                <a:uLnTx/>
                <a:uFillTx/>
                <a:latin typeface="Segoe UI"/>
                <a:ea typeface="+mn-ea"/>
                <a:cs typeface="+mn-cs"/>
              </a:rPr>
              <a:t>customer control</a:t>
            </a:r>
          </a:p>
        </p:txBody>
      </p:sp>
      <p:grpSp>
        <p:nvGrpSpPr>
          <p:cNvPr id="9" name="Group 8">
            <a:extLst>
              <a:ext uri="{FF2B5EF4-FFF2-40B4-BE49-F238E27FC236}">
                <a16:creationId xmlns:a16="http://schemas.microsoft.com/office/drawing/2014/main" id="{0E573732-85DB-F64A-9496-9EC121C28C06}"/>
              </a:ext>
            </a:extLst>
          </p:cNvPr>
          <p:cNvGrpSpPr/>
          <p:nvPr/>
        </p:nvGrpSpPr>
        <p:grpSpPr>
          <a:xfrm>
            <a:off x="7321913" y="3708604"/>
            <a:ext cx="728761" cy="728761"/>
            <a:chOff x="6783049" y="5034957"/>
            <a:chExt cx="728761" cy="728761"/>
          </a:xfrm>
        </p:grpSpPr>
        <p:sp>
          <p:nvSpPr>
            <p:cNvPr id="45" name="chip" title="Icon of a computer chip">
              <a:extLst>
                <a:ext uri="{FF2B5EF4-FFF2-40B4-BE49-F238E27FC236}">
                  <a16:creationId xmlns:a16="http://schemas.microsoft.com/office/drawing/2014/main" id="{EDCE0B5E-33D1-534B-8254-7D581B4E415B}"/>
                </a:ext>
              </a:extLst>
            </p:cNvPr>
            <p:cNvSpPr>
              <a:spLocks noChangeAspect="1" noEditPoints="1"/>
            </p:cNvSpPr>
            <p:nvPr/>
          </p:nvSpPr>
          <p:spPr bwMode="auto">
            <a:xfrm>
              <a:off x="6942548" y="5201765"/>
              <a:ext cx="409761" cy="41806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Oval 6">
              <a:extLst>
                <a:ext uri="{FF2B5EF4-FFF2-40B4-BE49-F238E27FC236}">
                  <a16:creationId xmlns:a16="http://schemas.microsoft.com/office/drawing/2014/main" id="{E39A041E-2B4D-E148-AB6D-82CB695E0EE7}"/>
                </a:ext>
              </a:extLst>
            </p:cNvPr>
            <p:cNvSpPr/>
            <p:nvPr/>
          </p:nvSpPr>
          <p:spPr bwMode="auto">
            <a:xfrm>
              <a:off x="6783049" y="5034957"/>
              <a:ext cx="728761" cy="728761"/>
            </a:xfrm>
            <a:prstGeom prst="ellipse">
              <a:avLst/>
            </a:prstGeom>
            <a:no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0" name="Text Placeholder 3">
            <a:extLst>
              <a:ext uri="{FF2B5EF4-FFF2-40B4-BE49-F238E27FC236}">
                <a16:creationId xmlns:a16="http://schemas.microsoft.com/office/drawing/2014/main" id="{98E83BE1-B3A4-1541-8274-744FEF190A5C}"/>
              </a:ext>
            </a:extLst>
          </p:cNvPr>
          <p:cNvSpPr txBox="1">
            <a:spLocks/>
          </p:cNvSpPr>
          <p:nvPr/>
        </p:nvSpPr>
        <p:spPr>
          <a:xfrm>
            <a:off x="6484790" y="4696540"/>
            <a:ext cx="2415897" cy="62786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Arial" pitchFamily="34" charset="0"/>
              <a:buNone/>
              <a:tabLst/>
              <a:defRPr sz="1600" kern="1200" spc="0" baseline="0">
                <a:solidFill>
                  <a:schemeClr val="tx1"/>
                </a:solidFill>
                <a:latin typeface="+mn-lt"/>
                <a:ea typeface="+mn-ea"/>
                <a:cs typeface="+mn-cs"/>
              </a:defRPr>
            </a:lvl1pPr>
            <a:lvl2pPr marL="29210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bg1"/>
                </a:solidFill>
                <a:latin typeface="+mn-lt"/>
                <a:ea typeface="+mn-ea"/>
                <a:cs typeface="+mn-cs"/>
              </a:defRPr>
            </a:lvl2pPr>
            <a:lvl3pPr marL="52070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bg1"/>
                </a:solidFill>
                <a:latin typeface="+mn-lt"/>
                <a:ea typeface="+mn-ea"/>
                <a:cs typeface="+mn-cs"/>
              </a:defRPr>
            </a:lvl3pPr>
            <a:lvl4pPr marL="68580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4pPr>
            <a:lvl5pPr marL="86360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1200"/>
              </a:spcBef>
              <a:spcAft>
                <a:spcPts val="0"/>
              </a:spcAft>
              <a:buClr>
                <a:srgbClr val="505050"/>
              </a:buClr>
              <a:buSzPct val="90000"/>
              <a:buFont typeface="Arial" pitchFamily="34" charset="0"/>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rPr>
              <a:t>Code protected and</a:t>
            </a:r>
            <a:br>
              <a:rPr kumimoji="0" lang="en-US" sz="1600" b="0" i="0" u="none" strike="noStrike" kern="1200" cap="none" spc="0" normalizeH="0" baseline="0" noProof="0">
                <a:ln>
                  <a:noFill/>
                </a:ln>
                <a:solidFill>
                  <a:srgbClr val="0078D4"/>
                </a:solidFill>
                <a:effectLst/>
                <a:uLnTx/>
                <a:uFillTx/>
                <a:latin typeface="Segoe UI"/>
                <a:ea typeface="+mn-ea"/>
                <a:cs typeface="+mn-cs"/>
              </a:rPr>
            </a:br>
            <a:r>
              <a:rPr kumimoji="0" lang="en-US" sz="1600" b="0" i="0" u="none" strike="noStrike" kern="1200" cap="none" spc="0" normalizeH="0" baseline="0" noProof="0">
                <a:ln>
                  <a:noFill/>
                </a:ln>
                <a:solidFill>
                  <a:srgbClr val="0078D4"/>
                </a:solidFill>
                <a:effectLst/>
                <a:uLnTx/>
                <a:uFillTx/>
                <a:latin typeface="Segoe UI"/>
                <a:ea typeface="+mn-ea"/>
                <a:cs typeface="+mn-cs"/>
              </a:rPr>
              <a:t>verified by customer</a:t>
            </a:r>
          </a:p>
        </p:txBody>
      </p:sp>
      <p:grpSp>
        <p:nvGrpSpPr>
          <p:cNvPr id="8" name="Group 7">
            <a:extLst>
              <a:ext uri="{FF2B5EF4-FFF2-40B4-BE49-F238E27FC236}">
                <a16:creationId xmlns:a16="http://schemas.microsoft.com/office/drawing/2014/main" id="{0D1A4BA2-34A7-B543-A06C-F23AB0E42286}"/>
              </a:ext>
            </a:extLst>
          </p:cNvPr>
          <p:cNvGrpSpPr/>
          <p:nvPr/>
        </p:nvGrpSpPr>
        <p:grpSpPr>
          <a:xfrm>
            <a:off x="9975305" y="3708603"/>
            <a:ext cx="728761" cy="728761"/>
            <a:chOff x="7962625" y="4906941"/>
            <a:chExt cx="728761" cy="728761"/>
          </a:xfrm>
        </p:grpSpPr>
        <p:sp>
          <p:nvSpPr>
            <p:cNvPr id="46" name="cloud" title="Icon of a cloud">
              <a:extLst>
                <a:ext uri="{FF2B5EF4-FFF2-40B4-BE49-F238E27FC236}">
                  <a16:creationId xmlns:a16="http://schemas.microsoft.com/office/drawing/2014/main" id="{48936E22-FFBE-C043-872B-6F4E2CB1DF1F}"/>
                </a:ext>
              </a:extLst>
            </p:cNvPr>
            <p:cNvSpPr>
              <a:spLocks noChangeAspect="1"/>
            </p:cNvSpPr>
            <p:nvPr/>
          </p:nvSpPr>
          <p:spPr bwMode="auto">
            <a:xfrm>
              <a:off x="8083288" y="5078928"/>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Oval 46">
              <a:extLst>
                <a:ext uri="{FF2B5EF4-FFF2-40B4-BE49-F238E27FC236}">
                  <a16:creationId xmlns:a16="http://schemas.microsoft.com/office/drawing/2014/main" id="{E60AAAB2-C497-D840-89BB-BD957F99C0AC}"/>
                </a:ext>
              </a:extLst>
            </p:cNvPr>
            <p:cNvSpPr/>
            <p:nvPr/>
          </p:nvSpPr>
          <p:spPr bwMode="auto">
            <a:xfrm>
              <a:off x="7962625" y="4906941"/>
              <a:ext cx="728761" cy="728761"/>
            </a:xfrm>
            <a:prstGeom prst="ellipse">
              <a:avLst/>
            </a:prstGeom>
            <a:no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1" name="Text Placeholder 3">
            <a:extLst>
              <a:ext uri="{FF2B5EF4-FFF2-40B4-BE49-F238E27FC236}">
                <a16:creationId xmlns:a16="http://schemas.microsoft.com/office/drawing/2014/main" id="{7836CEA3-5E53-AC4B-90E4-3A44183D0746}"/>
              </a:ext>
            </a:extLst>
          </p:cNvPr>
          <p:cNvSpPr txBox="1">
            <a:spLocks/>
          </p:cNvSpPr>
          <p:nvPr/>
        </p:nvSpPr>
        <p:spPr>
          <a:xfrm>
            <a:off x="8633787" y="4712733"/>
            <a:ext cx="3331038" cy="62786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Arial" pitchFamily="34" charset="0"/>
              <a:buNone/>
              <a:tabLst/>
              <a:defRPr sz="1600" kern="1200" spc="0" baseline="0">
                <a:solidFill>
                  <a:schemeClr val="tx1"/>
                </a:solidFill>
                <a:latin typeface="+mn-lt"/>
                <a:ea typeface="+mn-ea"/>
                <a:cs typeface="+mn-cs"/>
              </a:defRPr>
            </a:lvl1pPr>
            <a:lvl2pPr marL="29210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bg1"/>
                </a:solidFill>
                <a:latin typeface="+mn-lt"/>
                <a:ea typeface="+mn-ea"/>
                <a:cs typeface="+mn-cs"/>
              </a:defRPr>
            </a:lvl2pPr>
            <a:lvl3pPr marL="52070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bg1"/>
                </a:solidFill>
                <a:latin typeface="+mn-lt"/>
                <a:ea typeface="+mn-ea"/>
                <a:cs typeface="+mn-cs"/>
              </a:defRPr>
            </a:lvl3pPr>
            <a:lvl4pPr marL="68580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4pPr>
            <a:lvl5pPr marL="86360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90000"/>
              </a:lnSpc>
              <a:spcBef>
                <a:spcPts val="1200"/>
              </a:spcBef>
              <a:spcAft>
                <a:spcPts val="0"/>
              </a:spcAft>
              <a:buClr>
                <a:srgbClr val="505050"/>
              </a:buClr>
              <a:buSzPct val="90000"/>
              <a:buFont typeface="Arial" pitchFamily="34" charset="0"/>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rPr>
              <a:t>Cloud platform outside of </a:t>
            </a:r>
            <a:br>
              <a:rPr kumimoji="0" lang="en-US" sz="1600" b="0" i="0" u="none" strike="noStrike" kern="1200" cap="none" spc="0" normalizeH="0" baseline="0" noProof="0">
                <a:ln>
                  <a:noFill/>
                </a:ln>
                <a:solidFill>
                  <a:srgbClr val="0078D4"/>
                </a:solidFill>
                <a:effectLst/>
                <a:uLnTx/>
                <a:uFillTx/>
                <a:latin typeface="Segoe UI"/>
                <a:ea typeface="+mn-ea"/>
                <a:cs typeface="+mn-cs"/>
              </a:rPr>
            </a:br>
            <a:r>
              <a:rPr kumimoji="0" lang="en-US" sz="1600" b="0" i="0" u="none" strike="noStrike" kern="1200" cap="none" spc="0" normalizeH="0" baseline="0" noProof="0">
                <a:ln>
                  <a:noFill/>
                </a:ln>
                <a:solidFill>
                  <a:srgbClr val="0078D4"/>
                </a:solidFill>
                <a:effectLst/>
                <a:uLnTx/>
                <a:uFillTx/>
                <a:latin typeface="Segoe UI"/>
                <a:ea typeface="+mn-ea"/>
                <a:cs typeface="+mn-cs"/>
              </a:rPr>
              <a:t>trusted compute base</a:t>
            </a:r>
          </a:p>
        </p:txBody>
      </p:sp>
      <p:sp>
        <p:nvSpPr>
          <p:cNvPr id="63" name="Rectangle: Top Corners Rounded 11">
            <a:extLst>
              <a:ext uri="{FF2B5EF4-FFF2-40B4-BE49-F238E27FC236}">
                <a16:creationId xmlns:a16="http://schemas.microsoft.com/office/drawing/2014/main" id="{AC347232-0093-7844-810D-11E7931104A8}"/>
              </a:ext>
            </a:extLst>
          </p:cNvPr>
          <p:cNvSpPr/>
          <p:nvPr/>
        </p:nvSpPr>
        <p:spPr bwMode="auto">
          <a:xfrm rot="16200000">
            <a:off x="11030710" y="5721380"/>
            <a:ext cx="568668" cy="1616335"/>
          </a:xfrm>
          <a:prstGeom prst="snip1Rect">
            <a:avLst/>
          </a:prstGeom>
          <a:solidFill>
            <a:schemeClr val="bg1">
              <a:lumMod val="95000"/>
            </a:schemeClr>
          </a:solidFill>
          <a:ln w="12700" cap="sq">
            <a:solidFill>
              <a:srgbClr val="0078D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2060"/>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36" name="Rectangle 35">
            <a:extLst>
              <a:ext uri="{FF2B5EF4-FFF2-40B4-BE49-F238E27FC236}">
                <a16:creationId xmlns:a16="http://schemas.microsoft.com/office/drawing/2014/main" id="{D2FCCA5C-8467-4F19-8DB1-CFA89E7968B7}"/>
              </a:ext>
            </a:extLst>
          </p:cNvPr>
          <p:cNvSpPr/>
          <p:nvPr/>
        </p:nvSpPr>
        <p:spPr>
          <a:xfrm>
            <a:off x="10615041" y="6359142"/>
            <a:ext cx="1242661" cy="369332"/>
          </a:xfrm>
          <a:prstGeom prst="rect">
            <a:avLst/>
          </a:prstGeom>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Limited Preview</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May ‘18</a:t>
            </a:r>
          </a:p>
        </p:txBody>
      </p:sp>
    </p:spTree>
    <p:extLst>
      <p:ext uri="{BB962C8B-B14F-4D97-AF65-F5344CB8AC3E}">
        <p14:creationId xmlns:p14="http://schemas.microsoft.com/office/powerpoint/2010/main" val="415676401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BD76086-2F61-9D43-80B0-00FCAB7D80C0}"/>
              </a:ext>
            </a:extLst>
          </p:cNvPr>
          <p:cNvSpPr/>
          <p:nvPr/>
        </p:nvSpPr>
        <p:spPr bwMode="auto">
          <a:xfrm>
            <a:off x="0" y="0"/>
            <a:ext cx="565265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a:xfrm>
            <a:off x="266192" y="289511"/>
            <a:ext cx="5386464" cy="1396785"/>
          </a:xfrm>
        </p:spPr>
        <p:txBody>
          <a:bodyPr/>
          <a:lstStyle/>
          <a:p>
            <a:r>
              <a:rPr lang="en-US" spc="0">
                <a:solidFill>
                  <a:srgbClr val="0078D4"/>
                </a:solidFill>
              </a:rPr>
              <a:t>New VM Scale Sets </a:t>
            </a:r>
            <a:r>
              <a:rPr lang="en-US" spc="0">
                <a:solidFill>
                  <a:srgbClr val="0078D4"/>
                </a:solidFill>
                <a:cs typeface="Segoe UI Light"/>
              </a:rPr>
              <a:t>enhancements</a:t>
            </a:r>
            <a:endParaRPr lang="en-US"/>
          </a:p>
        </p:txBody>
      </p:sp>
      <p:sp>
        <p:nvSpPr>
          <p:cNvPr id="33" name="Text Placeholder 3">
            <a:extLst>
              <a:ext uri="{FF2B5EF4-FFF2-40B4-BE49-F238E27FC236}">
                <a16:creationId xmlns:a16="http://schemas.microsoft.com/office/drawing/2014/main" id="{EEE1F9EA-49D8-4020-BF5E-5FB05AB15A2F}"/>
              </a:ext>
            </a:extLst>
          </p:cNvPr>
          <p:cNvSpPr txBox="1">
            <a:spLocks/>
          </p:cNvSpPr>
          <p:nvPr/>
        </p:nvSpPr>
        <p:spPr>
          <a:xfrm>
            <a:off x="445294" y="1925709"/>
            <a:ext cx="4689414" cy="3945696"/>
          </a:xfrm>
          <a:prstGeom prst="rect">
            <a:avLst/>
          </a:prstGeom>
          <a:noFill/>
          <a:ln>
            <a:noFill/>
          </a:ln>
        </p:spPr>
        <p:txBody>
          <a:bodyPr vert="horz" wrap="square" lIns="146304" tIns="91440" rIns="146304" bIns="91440" rtlCol="0" anchor="t">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Arial" pitchFamily="34" charset="0"/>
              <a:buNone/>
              <a:tabLst/>
              <a:defRPr sz="1600" kern="1200" spc="0" baseline="0">
                <a:solidFill>
                  <a:schemeClr val="tx1"/>
                </a:solidFill>
                <a:latin typeface="+mn-lt"/>
                <a:ea typeface="+mn-ea"/>
                <a:cs typeface="+mn-cs"/>
              </a:defRPr>
            </a:lvl1pPr>
            <a:lvl2pPr marL="29210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bg1"/>
                </a:solidFill>
                <a:latin typeface="+mn-lt"/>
                <a:ea typeface="+mn-ea"/>
                <a:cs typeface="+mn-cs"/>
              </a:defRPr>
            </a:lvl2pPr>
            <a:lvl3pPr marL="52070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bg1"/>
                </a:solidFill>
                <a:latin typeface="+mn-lt"/>
                <a:ea typeface="+mn-ea"/>
                <a:cs typeface="+mn-cs"/>
              </a:defRPr>
            </a:lvl3pPr>
            <a:lvl4pPr marL="685802"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4pPr>
            <a:lvl5pPr marL="86360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bg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1200"/>
              </a:spcBef>
              <a:spcAft>
                <a:spcPts val="0"/>
              </a:spcAft>
              <a:buClr>
                <a:srgbClr val="0078D4"/>
              </a:buClr>
              <a:buSzPct val="90000"/>
              <a:buFont typeface="Arial" pitchFamily="34" charset="0"/>
              <a:buNone/>
              <a:tabLst/>
              <a:defRPr/>
            </a:pPr>
            <a:r>
              <a:rPr kumimoji="0" lang="en-US" sz="1800" b="1" i="0" u="none" strike="noStrike" kern="1200" cap="none" spc="0" normalizeH="0" baseline="0" noProof="0">
                <a:ln>
                  <a:noFill/>
                </a:ln>
                <a:solidFill>
                  <a:srgbClr val="0078D4"/>
                </a:solidFill>
                <a:effectLst/>
                <a:uLnTx/>
                <a:uFillTx/>
                <a:latin typeface="Segoe UI Light" panose="020B0502040204020203" pitchFamily="34" charset="0"/>
                <a:ea typeface="+mn-ea"/>
                <a:cs typeface="Segoe UI Light" panose="020B0502040204020203" pitchFamily="34" charset="0"/>
              </a:rPr>
              <a:t>With VM Scale Sets, you can confidently deploy thousands of identical Virtual Machines in minutes and focus on what matters—your application.</a:t>
            </a:r>
            <a:r>
              <a:rPr kumimoji="0" lang="en-US" sz="1800" b="1" i="0" u="none" strike="noStrike" kern="1200" cap="none" spc="0" normalizeH="0" baseline="0" noProof="0">
                <a:ln>
                  <a:noFill/>
                </a:ln>
                <a:solidFill>
                  <a:srgbClr val="FF0000"/>
                </a:solidFill>
                <a:effectLst/>
                <a:uLnTx/>
                <a:uFillTx/>
                <a:latin typeface="Segoe UI Light" panose="020B0502040204020203" pitchFamily="34" charset="0"/>
                <a:ea typeface="+mn-ea"/>
                <a:cs typeface="Segoe UI Light" panose="020B0502040204020203" pitchFamily="34" charset="0"/>
              </a:rPr>
              <a:t> </a:t>
            </a:r>
            <a:endParaRPr kumimoji="0" lang="en-US" sz="1800" b="1" i="0" u="none" strike="noStrike" kern="1200" cap="none" spc="0" normalizeH="0" baseline="0" noProof="0">
              <a:ln>
                <a:noFill/>
              </a:ln>
              <a:solidFill>
                <a:srgbClr val="0078D4"/>
              </a:solidFill>
              <a:effectLst/>
              <a:uLnTx/>
              <a:uFillTx/>
              <a:latin typeface="Segoe UI Light" panose="020B0502040204020203" pitchFamily="34" charset="0"/>
              <a:ea typeface="+mn-ea"/>
              <a:cs typeface="Segoe UI Light" panose="020B0502040204020203" pitchFamily="34" charset="0"/>
            </a:endParaRPr>
          </a:p>
          <a:p>
            <a:pPr marL="285750" marR="0" lvl="0" indent="-285750" algn="l" defTabSz="914367" rtl="0" eaLnBrk="1" fontAlgn="auto" latinLnBrk="0" hangingPunct="1">
              <a:lnSpc>
                <a:spcPct val="90000"/>
              </a:lnSpc>
              <a:spcBef>
                <a:spcPts val="1200"/>
              </a:spcBef>
              <a:spcAft>
                <a:spcPts val="0"/>
              </a:spcAft>
              <a:buClr>
                <a:srgbClr val="0078D4"/>
              </a:buClr>
              <a:buSzPct val="90000"/>
              <a:buFont typeface="Arial" panose="020B0604020202020204" pitchFamily="34" charset="0"/>
              <a:buChar char="•"/>
              <a:tabLst/>
              <a:defRPr/>
            </a:pPr>
            <a:r>
              <a:rPr kumimoji="0" lang="en-US" sz="1800" b="0" i="0" u="none" strike="noStrike" kern="1200" cap="none" spc="0" normalizeH="0" baseline="0" noProof="0">
                <a:ln>
                  <a:noFill/>
                </a:ln>
                <a:solidFill>
                  <a:srgbClr val="0078D4"/>
                </a:solidFill>
                <a:effectLst/>
                <a:uLnTx/>
                <a:uFillTx/>
                <a:latin typeface="Segoe UI Light" panose="020B0502040204020203" pitchFamily="34" charset="0"/>
                <a:ea typeface="+mn-ea"/>
                <a:cs typeface="Segoe UI Light" panose="020B0502040204020203" pitchFamily="34" charset="0"/>
              </a:rPr>
              <a:t>Provides auto scale-out and scale-in based on health checks</a:t>
            </a:r>
          </a:p>
          <a:p>
            <a:pPr marL="285750" marR="0" lvl="0" indent="-285750" algn="l" defTabSz="914367" rtl="0" eaLnBrk="1" fontAlgn="auto" latinLnBrk="0" hangingPunct="1">
              <a:lnSpc>
                <a:spcPct val="90000"/>
              </a:lnSpc>
              <a:spcBef>
                <a:spcPts val="1200"/>
              </a:spcBef>
              <a:spcAft>
                <a:spcPts val="0"/>
              </a:spcAft>
              <a:buClr>
                <a:srgbClr val="0078D4"/>
              </a:buClr>
              <a:buSzPct val="90000"/>
              <a:buFont typeface="Arial" panose="020B0604020202020204" pitchFamily="34" charset="0"/>
              <a:buChar char="•"/>
              <a:tabLst/>
              <a:defRPr/>
            </a:pPr>
            <a:r>
              <a:rPr kumimoji="0" lang="en-US" sz="1800" b="0" i="0" u="none" strike="noStrike" kern="1200" cap="none" spc="0" normalizeH="0" baseline="0" noProof="0">
                <a:ln>
                  <a:noFill/>
                </a:ln>
                <a:solidFill>
                  <a:srgbClr val="0078D4"/>
                </a:solidFill>
                <a:effectLst/>
                <a:uLnTx/>
                <a:uFillTx/>
                <a:latin typeface="Segoe UI Light" panose="020B0502040204020203" pitchFamily="34" charset="0"/>
                <a:ea typeface="+mn-ea"/>
                <a:cs typeface="Segoe UI Light" panose="020B0502040204020203" pitchFamily="34" charset="0"/>
              </a:rPr>
              <a:t>Enables easy integration with Azure SLB or App Gateway</a:t>
            </a:r>
            <a:endParaRPr kumimoji="0" lang="en-US" sz="1600" b="0" i="0" u="none" strike="noStrike" kern="1200" cap="none" spc="0" normalizeH="0" baseline="0" noProof="0">
              <a:ln>
                <a:noFill/>
              </a:ln>
              <a:solidFill>
                <a:srgbClr val="505050"/>
              </a:solidFill>
              <a:effectLst/>
              <a:uLnTx/>
              <a:uFillTx/>
              <a:latin typeface="Segoe UI"/>
              <a:ea typeface="+mn-ea"/>
              <a:cs typeface="Segoe UI"/>
            </a:endParaRPr>
          </a:p>
          <a:p>
            <a:pPr marL="285750" marR="0" lvl="0" indent="-285750" algn="l" defTabSz="914367" rtl="0" eaLnBrk="1" fontAlgn="auto" latinLnBrk="0" hangingPunct="1">
              <a:lnSpc>
                <a:spcPct val="90000"/>
              </a:lnSpc>
              <a:spcBef>
                <a:spcPts val="1200"/>
              </a:spcBef>
              <a:spcAft>
                <a:spcPts val="0"/>
              </a:spcAft>
              <a:buClr>
                <a:srgbClr val="0078D4"/>
              </a:buClr>
              <a:buSzPct val="90000"/>
              <a:buFont typeface="Arial" panose="020B0604020202020204" pitchFamily="34" charset="0"/>
              <a:buChar char="•"/>
              <a:tabLst/>
              <a:defRPr/>
            </a:pPr>
            <a:r>
              <a:rPr kumimoji="0" lang="en-US" sz="1800" b="0" i="0" u="none" strike="noStrike" kern="1200" cap="none" spc="0" normalizeH="0" baseline="0" noProof="0">
                <a:ln>
                  <a:noFill/>
                </a:ln>
                <a:solidFill>
                  <a:srgbClr val="0078D4"/>
                </a:solidFill>
                <a:effectLst/>
                <a:uLnTx/>
                <a:uFillTx/>
                <a:latin typeface="Segoe UI Light" panose="020B0502040204020203" pitchFamily="34" charset="0"/>
                <a:ea typeface="+mn-ea"/>
                <a:cs typeface="Segoe UI Light" panose="020B0502040204020203" pitchFamily="34" charset="0"/>
              </a:rPr>
              <a:t>Auto-OS image update for guest images</a:t>
            </a:r>
            <a:endParaRPr kumimoji="0" lang="en-US" sz="1600" b="0" i="0" u="none" strike="noStrike" kern="1200" cap="none" spc="0" normalizeH="0" baseline="0" noProof="0">
              <a:ln>
                <a:noFill/>
              </a:ln>
              <a:solidFill>
                <a:srgbClr val="505050"/>
              </a:solidFill>
              <a:effectLst/>
              <a:uLnTx/>
              <a:uFillTx/>
              <a:latin typeface="Segoe UI"/>
              <a:ea typeface="+mn-ea"/>
              <a:cs typeface="Segoe UI"/>
            </a:endParaRPr>
          </a:p>
          <a:p>
            <a:pPr marL="285750" marR="0" lvl="0" indent="-285750" algn="l" defTabSz="914367" rtl="0" eaLnBrk="1" fontAlgn="auto" latinLnBrk="0" hangingPunct="1">
              <a:lnSpc>
                <a:spcPct val="90000"/>
              </a:lnSpc>
              <a:spcBef>
                <a:spcPts val="1200"/>
              </a:spcBef>
              <a:spcAft>
                <a:spcPts val="0"/>
              </a:spcAft>
              <a:buClr>
                <a:srgbClr val="0078D4"/>
              </a:buClr>
              <a:buSzPct val="90000"/>
              <a:buFont typeface="Arial" panose="020B0604020202020204" pitchFamily="34" charset="0"/>
              <a:buChar char="•"/>
              <a:tabLst/>
              <a:defRPr/>
            </a:pPr>
            <a:r>
              <a:rPr kumimoji="0" lang="en-US" sz="1800" b="0" i="0" u="none" strike="noStrike" kern="1200" cap="none" spc="0" normalizeH="0" baseline="0" noProof="0">
                <a:ln>
                  <a:noFill/>
                </a:ln>
                <a:solidFill>
                  <a:srgbClr val="0078D4"/>
                </a:solidFill>
                <a:effectLst/>
                <a:uLnTx/>
                <a:uFillTx/>
                <a:latin typeface="Segoe UI Light" panose="020B0502040204020203" pitchFamily="34" charset="0"/>
                <a:ea typeface="+mn-ea"/>
                <a:cs typeface="Segoe UI Light" panose="020B0502040204020203" pitchFamily="34" charset="0"/>
              </a:rPr>
              <a:t>Deploy low-priority VMs and realize cost savings</a:t>
            </a:r>
          </a:p>
          <a:p>
            <a:pPr marL="285750" marR="0" lvl="0" indent="-285750" algn="l" defTabSz="914367" rtl="0" eaLnBrk="1" fontAlgn="auto" latinLnBrk="0" hangingPunct="1">
              <a:lnSpc>
                <a:spcPct val="90000"/>
              </a:lnSpc>
              <a:spcBef>
                <a:spcPts val="1200"/>
              </a:spcBef>
              <a:spcAft>
                <a:spcPts val="0"/>
              </a:spcAft>
              <a:buClr>
                <a:srgbClr val="0078D4"/>
              </a:buClr>
              <a:buSzPct val="90000"/>
              <a:buFont typeface="Arial" panose="020B0604020202020204" pitchFamily="34" charset="0"/>
              <a:buChar char="•"/>
              <a:tabLst/>
              <a:defRPr/>
            </a:pPr>
            <a:r>
              <a:rPr kumimoji="0" lang="en-US" sz="1800" b="0" i="0" u="none" strike="noStrike" kern="1200" cap="none" spc="0" normalizeH="0" baseline="0" noProof="0">
                <a:ln>
                  <a:noFill/>
                </a:ln>
                <a:solidFill>
                  <a:srgbClr val="0078D4"/>
                </a:solidFill>
                <a:effectLst/>
                <a:uLnTx/>
                <a:uFillTx/>
                <a:latin typeface="Segoe UI Light" panose="020B0502040204020203" pitchFamily="34" charset="0"/>
                <a:ea typeface="+mn-ea"/>
                <a:cs typeface="Segoe UI Light" panose="020B0502040204020203" pitchFamily="34" charset="0"/>
              </a:rPr>
              <a:t>Support for cross-zone deployment</a:t>
            </a:r>
          </a:p>
        </p:txBody>
      </p:sp>
      <p:grpSp>
        <p:nvGrpSpPr>
          <p:cNvPr id="14" name="Group 13">
            <a:extLst>
              <a:ext uri="{FF2B5EF4-FFF2-40B4-BE49-F238E27FC236}">
                <a16:creationId xmlns:a16="http://schemas.microsoft.com/office/drawing/2014/main" id="{47F118C7-561C-3544-8EDB-37AAA3705979}"/>
              </a:ext>
            </a:extLst>
          </p:cNvPr>
          <p:cNvGrpSpPr>
            <a:grpSpLocks noChangeAspect="1"/>
          </p:cNvGrpSpPr>
          <p:nvPr/>
        </p:nvGrpSpPr>
        <p:grpSpPr>
          <a:xfrm>
            <a:off x="7100241" y="1084461"/>
            <a:ext cx="2857500" cy="4950336"/>
            <a:chOff x="6096000" y="1285940"/>
            <a:chExt cx="2238375" cy="3877763"/>
          </a:xfrm>
        </p:grpSpPr>
        <p:pic>
          <p:nvPicPr>
            <p:cNvPr id="15" name="Picture 14">
              <a:extLst>
                <a:ext uri="{FF2B5EF4-FFF2-40B4-BE49-F238E27FC236}">
                  <a16:creationId xmlns:a16="http://schemas.microsoft.com/office/drawing/2014/main" id="{29CC1E95-A12C-CF4E-AED6-36B76F321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85940"/>
              <a:ext cx="2095500" cy="904875"/>
            </a:xfrm>
            <a:prstGeom prst="rect">
              <a:avLst/>
            </a:prstGeom>
          </p:spPr>
        </p:pic>
        <p:pic>
          <p:nvPicPr>
            <p:cNvPr id="16" name="Picture 15">
              <a:extLst>
                <a:ext uri="{FF2B5EF4-FFF2-40B4-BE49-F238E27FC236}">
                  <a16:creationId xmlns:a16="http://schemas.microsoft.com/office/drawing/2014/main" id="{5E092D35-88FF-AA4B-BF0D-59F7A68749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8875" y="4115953"/>
              <a:ext cx="2095500" cy="1047750"/>
            </a:xfrm>
            <a:prstGeom prst="rect">
              <a:avLst/>
            </a:prstGeom>
          </p:spPr>
        </p:pic>
        <p:pic>
          <p:nvPicPr>
            <p:cNvPr id="17" name="Picture 16">
              <a:extLst>
                <a:ext uri="{FF2B5EF4-FFF2-40B4-BE49-F238E27FC236}">
                  <a16:creationId xmlns:a16="http://schemas.microsoft.com/office/drawing/2014/main" id="{4F3FBE50-6F94-594C-98DA-C66AB487C1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376631"/>
              <a:ext cx="2238375" cy="1143000"/>
            </a:xfrm>
            <a:prstGeom prst="rect">
              <a:avLst/>
            </a:prstGeom>
          </p:spPr>
        </p:pic>
      </p:grpSp>
      <p:sp>
        <p:nvSpPr>
          <p:cNvPr id="25" name="Rectangle: Top Corners Rounded 11">
            <a:extLst>
              <a:ext uri="{FF2B5EF4-FFF2-40B4-BE49-F238E27FC236}">
                <a16:creationId xmlns:a16="http://schemas.microsoft.com/office/drawing/2014/main" id="{F66F957C-38FC-7D4E-8642-EE1DAE8FA9DD}"/>
              </a:ext>
            </a:extLst>
          </p:cNvPr>
          <p:cNvSpPr/>
          <p:nvPr/>
        </p:nvSpPr>
        <p:spPr bwMode="auto">
          <a:xfrm rot="16200000">
            <a:off x="11030710" y="5721380"/>
            <a:ext cx="568668" cy="1616335"/>
          </a:xfrm>
          <a:prstGeom prst="snip1Rect">
            <a:avLst/>
          </a:prstGeom>
          <a:solidFill>
            <a:schemeClr val="bg1">
              <a:lumMod val="95000"/>
            </a:schemeClr>
          </a:solidFill>
          <a:ln w="12700" cap="sq">
            <a:solidFill>
              <a:srgbClr val="0078D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2060"/>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9B2AC39A-56FD-481A-B411-2FE1F31A7B49}"/>
              </a:ext>
            </a:extLst>
          </p:cNvPr>
          <p:cNvSpPr/>
          <p:nvPr/>
        </p:nvSpPr>
        <p:spPr>
          <a:xfrm>
            <a:off x="10615041" y="6359142"/>
            <a:ext cx="1242661" cy="369332"/>
          </a:xfrm>
          <a:prstGeom prst="rect">
            <a:avLst/>
          </a:prstGeom>
        </p:spPr>
        <p:txBody>
          <a:bodyPr wrap="square">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Public Preview</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April ‘18</a:t>
            </a:r>
          </a:p>
        </p:txBody>
      </p:sp>
    </p:spTree>
    <p:extLst>
      <p:ext uri="{BB962C8B-B14F-4D97-AF65-F5344CB8AC3E}">
        <p14:creationId xmlns:p14="http://schemas.microsoft.com/office/powerpoint/2010/main" val="32736126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7DBA6034-A671-4742-A227-DFBB740270AC}"/>
              </a:ext>
            </a:extLst>
          </p:cNvPr>
          <p:cNvSpPr/>
          <p:nvPr/>
        </p:nvSpPr>
        <p:spPr>
          <a:xfrm>
            <a:off x="13854" y="-24809"/>
            <a:ext cx="12192000" cy="15463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19D4B955-89CE-40CD-BB13-1E51F2608666}"/>
              </a:ext>
            </a:extLst>
          </p:cNvPr>
          <p:cNvSpPr>
            <a:spLocks noGrp="1"/>
          </p:cNvSpPr>
          <p:nvPr>
            <p:ph type="title"/>
          </p:nvPr>
        </p:nvSpPr>
        <p:spPr>
          <a:xfrm>
            <a:off x="269240" y="354826"/>
            <a:ext cx="11655840" cy="899665"/>
          </a:xfrm>
        </p:spPr>
        <p:txBody>
          <a:bodyPr/>
          <a:lstStyle/>
          <a:p>
            <a:r>
              <a:rPr lang="en-US" sz="4000" dirty="0"/>
              <a:t>IaaS Overview</a:t>
            </a:r>
          </a:p>
        </p:txBody>
      </p:sp>
      <p:sp>
        <p:nvSpPr>
          <p:cNvPr id="148" name="TextBox 147">
            <a:extLst>
              <a:ext uri="{FF2B5EF4-FFF2-40B4-BE49-F238E27FC236}">
                <a16:creationId xmlns:a16="http://schemas.microsoft.com/office/drawing/2014/main" id="{11FB6D9E-315A-4FB3-B9E0-86C72DD17414}"/>
              </a:ext>
            </a:extLst>
          </p:cNvPr>
          <p:cNvSpPr txBox="1"/>
          <p:nvPr/>
        </p:nvSpPr>
        <p:spPr>
          <a:xfrm>
            <a:off x="5440415" y="6457519"/>
            <a:ext cx="1443024" cy="244682"/>
          </a:xfrm>
          <a:prstGeom prst="rect">
            <a:avLst/>
          </a:prstGeom>
          <a:solidFill>
            <a:schemeClr val="accent1"/>
          </a:solidFill>
          <a:ln>
            <a:noFill/>
          </a:ln>
        </p:spPr>
        <p:txBody>
          <a:bodyPr wrap="none" lIns="91440" tIns="45720" rIns="91440" bIns="45720" rtlCol="0" anchor="ctr" anchorCtr="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Managed by vendor</a:t>
            </a:r>
          </a:p>
        </p:txBody>
      </p:sp>
      <p:sp>
        <p:nvSpPr>
          <p:cNvPr id="150" name="TextBox 149">
            <a:extLst>
              <a:ext uri="{FF2B5EF4-FFF2-40B4-BE49-F238E27FC236}">
                <a16:creationId xmlns:a16="http://schemas.microsoft.com/office/drawing/2014/main" id="{893876BE-CA30-42B8-8340-6DDD1DBA559D}"/>
              </a:ext>
            </a:extLst>
          </p:cNvPr>
          <p:cNvSpPr txBox="1"/>
          <p:nvPr/>
        </p:nvSpPr>
        <p:spPr>
          <a:xfrm>
            <a:off x="3972075" y="6457519"/>
            <a:ext cx="1443023" cy="244682"/>
          </a:xfrm>
          <a:prstGeom prst="rect">
            <a:avLst/>
          </a:prstGeom>
          <a:solidFill>
            <a:srgbClr val="979797"/>
          </a:solidFill>
          <a:ln>
            <a:noFill/>
          </a:ln>
        </p:spPr>
        <p:txBody>
          <a:bodyPr wrap="square" lIns="91440" tIns="45720" rIns="91440" bIns="45720" rtlCol="0" anchor="ctr" anchorCtr="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You manage</a:t>
            </a:r>
          </a:p>
        </p:txBody>
      </p:sp>
      <p:grpSp>
        <p:nvGrpSpPr>
          <p:cNvPr id="96" name="Group 95">
            <a:extLst>
              <a:ext uri="{FF2B5EF4-FFF2-40B4-BE49-F238E27FC236}">
                <a16:creationId xmlns:a16="http://schemas.microsoft.com/office/drawing/2014/main" id="{42D45B49-446A-411B-AA50-3615AA4EBEF6}"/>
              </a:ext>
            </a:extLst>
          </p:cNvPr>
          <p:cNvGrpSpPr/>
          <p:nvPr/>
        </p:nvGrpSpPr>
        <p:grpSpPr>
          <a:xfrm>
            <a:off x="10493788" y="0"/>
            <a:ext cx="1889142" cy="6858000"/>
            <a:chOff x="10493788" y="0"/>
            <a:chExt cx="1889142" cy="6858000"/>
          </a:xfrm>
        </p:grpSpPr>
        <p:sp>
          <p:nvSpPr>
            <p:cNvPr id="97" name="Rectangle 96">
              <a:extLst>
                <a:ext uri="{FF2B5EF4-FFF2-40B4-BE49-F238E27FC236}">
                  <a16:creationId xmlns:a16="http://schemas.microsoft.com/office/drawing/2014/main" id="{32FC5684-8745-4660-ACCE-AC2DA1E5B7D4}"/>
                </a:ext>
              </a:extLst>
            </p:cNvPr>
            <p:cNvSpPr/>
            <p:nvPr/>
          </p:nvSpPr>
          <p:spPr bwMode="auto">
            <a:xfrm>
              <a:off x="10592623" y="0"/>
              <a:ext cx="1598599"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8" name="Picture 97">
              <a:extLst>
                <a:ext uri="{FF2B5EF4-FFF2-40B4-BE49-F238E27FC236}">
                  <a16:creationId xmlns:a16="http://schemas.microsoft.com/office/drawing/2014/main" id="{BD14CE15-3DEA-49C5-BB83-2BDD3C0BB3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4560" y="2518560"/>
              <a:ext cx="867507" cy="377616"/>
            </a:xfrm>
            <a:prstGeom prst="rect">
              <a:avLst/>
            </a:prstGeom>
          </p:spPr>
        </p:pic>
        <p:pic>
          <p:nvPicPr>
            <p:cNvPr id="99" name="Picture 98">
              <a:extLst>
                <a:ext uri="{FF2B5EF4-FFF2-40B4-BE49-F238E27FC236}">
                  <a16:creationId xmlns:a16="http://schemas.microsoft.com/office/drawing/2014/main" id="{F538FAE7-B2FD-4FE2-A9A3-E32C84B339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48997" y="3965843"/>
              <a:ext cx="1085850" cy="552450"/>
            </a:xfrm>
            <a:prstGeom prst="rect">
              <a:avLst/>
            </a:prstGeom>
          </p:spPr>
        </p:pic>
        <p:pic>
          <p:nvPicPr>
            <p:cNvPr id="100" name="Picture 99">
              <a:extLst>
                <a:ext uri="{FF2B5EF4-FFF2-40B4-BE49-F238E27FC236}">
                  <a16:creationId xmlns:a16="http://schemas.microsoft.com/office/drawing/2014/main" id="{EE6B41C3-0F5E-4FEC-A905-9843513DD6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16002" y="5587960"/>
              <a:ext cx="1151840" cy="727963"/>
            </a:xfrm>
            <a:prstGeom prst="rect">
              <a:avLst/>
            </a:prstGeom>
          </p:spPr>
        </p:pic>
        <p:pic>
          <p:nvPicPr>
            <p:cNvPr id="101" name="Picture 100">
              <a:extLst>
                <a:ext uri="{FF2B5EF4-FFF2-40B4-BE49-F238E27FC236}">
                  <a16:creationId xmlns:a16="http://schemas.microsoft.com/office/drawing/2014/main" id="{558F93B0-D3E2-42EF-ABBF-16977331CF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93788" y="425294"/>
              <a:ext cx="1889142" cy="1023599"/>
            </a:xfrm>
            <a:prstGeom prst="rect">
              <a:avLst/>
            </a:prstGeom>
          </p:spPr>
        </p:pic>
      </p:grpSp>
      <p:grpSp>
        <p:nvGrpSpPr>
          <p:cNvPr id="167" name="Group 166">
            <a:extLst>
              <a:ext uri="{FF2B5EF4-FFF2-40B4-BE49-F238E27FC236}">
                <a16:creationId xmlns:a16="http://schemas.microsoft.com/office/drawing/2014/main" id="{37EA63F3-731E-46CA-802F-CEE28F439960}"/>
              </a:ext>
            </a:extLst>
          </p:cNvPr>
          <p:cNvGrpSpPr/>
          <p:nvPr/>
        </p:nvGrpSpPr>
        <p:grpSpPr>
          <a:xfrm>
            <a:off x="10442988" y="0"/>
            <a:ext cx="1889142" cy="6858000"/>
            <a:chOff x="10442988" y="0"/>
            <a:chExt cx="1889142" cy="6858000"/>
          </a:xfrm>
        </p:grpSpPr>
        <p:sp>
          <p:nvSpPr>
            <p:cNvPr id="168" name="Rectangle 167">
              <a:extLst>
                <a:ext uri="{FF2B5EF4-FFF2-40B4-BE49-F238E27FC236}">
                  <a16:creationId xmlns:a16="http://schemas.microsoft.com/office/drawing/2014/main" id="{A6D4D4BF-F19E-40A0-9088-1232824EE665}"/>
                </a:ext>
              </a:extLst>
            </p:cNvPr>
            <p:cNvSpPr/>
            <p:nvPr/>
          </p:nvSpPr>
          <p:spPr bwMode="auto">
            <a:xfrm>
              <a:off x="10594610" y="0"/>
              <a:ext cx="1598599"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9" name="Picture 168">
              <a:extLst>
                <a:ext uri="{FF2B5EF4-FFF2-40B4-BE49-F238E27FC236}">
                  <a16:creationId xmlns:a16="http://schemas.microsoft.com/office/drawing/2014/main" id="{FEF2FA24-8242-46FB-BB31-69760B7A56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77680" y="2489575"/>
              <a:ext cx="1019759" cy="430565"/>
            </a:xfrm>
            <a:prstGeom prst="rect">
              <a:avLst/>
            </a:prstGeom>
          </p:spPr>
        </p:pic>
        <p:pic>
          <p:nvPicPr>
            <p:cNvPr id="170" name="Picture 169">
              <a:extLst>
                <a:ext uri="{FF2B5EF4-FFF2-40B4-BE49-F238E27FC236}">
                  <a16:creationId xmlns:a16="http://schemas.microsoft.com/office/drawing/2014/main" id="{472BC57C-17AC-4F04-8C40-D3E6791F64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57788" y="3960822"/>
              <a:ext cx="859543" cy="668160"/>
            </a:xfrm>
            <a:prstGeom prst="rect">
              <a:avLst/>
            </a:prstGeom>
          </p:spPr>
        </p:pic>
        <p:pic>
          <p:nvPicPr>
            <p:cNvPr id="171" name="Picture 170">
              <a:extLst>
                <a:ext uri="{FF2B5EF4-FFF2-40B4-BE49-F238E27FC236}">
                  <a16:creationId xmlns:a16="http://schemas.microsoft.com/office/drawing/2014/main" id="{6E5686BC-DB98-43D8-9826-8C818D08B5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48149" y="5669663"/>
              <a:ext cx="878821" cy="618072"/>
            </a:xfrm>
            <a:prstGeom prst="rect">
              <a:avLst/>
            </a:prstGeom>
          </p:spPr>
        </p:pic>
        <p:pic>
          <p:nvPicPr>
            <p:cNvPr id="172" name="Picture 171">
              <a:extLst>
                <a:ext uri="{FF2B5EF4-FFF2-40B4-BE49-F238E27FC236}">
                  <a16:creationId xmlns:a16="http://schemas.microsoft.com/office/drawing/2014/main" id="{4BD9E8F4-A17B-4150-BC73-7B6865F1EE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42988" y="425294"/>
              <a:ext cx="1889142" cy="1023599"/>
            </a:xfrm>
            <a:prstGeom prst="rect">
              <a:avLst/>
            </a:prstGeom>
          </p:spPr>
        </p:pic>
      </p:grpSp>
      <p:grpSp>
        <p:nvGrpSpPr>
          <p:cNvPr id="269" name="Group 268">
            <a:extLst>
              <a:ext uri="{FF2B5EF4-FFF2-40B4-BE49-F238E27FC236}">
                <a16:creationId xmlns:a16="http://schemas.microsoft.com/office/drawing/2014/main" id="{72407872-0B8D-42E8-A719-6D40004CB11B}"/>
              </a:ext>
            </a:extLst>
          </p:cNvPr>
          <p:cNvGrpSpPr/>
          <p:nvPr/>
        </p:nvGrpSpPr>
        <p:grpSpPr>
          <a:xfrm>
            <a:off x="10613577" y="0"/>
            <a:ext cx="1598599" cy="6858000"/>
            <a:chOff x="10592623" y="0"/>
            <a:chExt cx="1598599" cy="6858000"/>
          </a:xfrm>
        </p:grpSpPr>
        <p:sp>
          <p:nvSpPr>
            <p:cNvPr id="270" name="Rectangle 269">
              <a:extLst>
                <a:ext uri="{FF2B5EF4-FFF2-40B4-BE49-F238E27FC236}">
                  <a16:creationId xmlns:a16="http://schemas.microsoft.com/office/drawing/2014/main" id="{AC270AA9-4F93-4DE3-A3DF-90D3A9E11DFA}"/>
                </a:ext>
              </a:extLst>
            </p:cNvPr>
            <p:cNvSpPr/>
            <p:nvPr/>
          </p:nvSpPr>
          <p:spPr bwMode="auto">
            <a:xfrm>
              <a:off x="10592623" y="0"/>
              <a:ext cx="1598599"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1" name="Picture 270">
              <a:extLst>
                <a:ext uri="{FF2B5EF4-FFF2-40B4-BE49-F238E27FC236}">
                  <a16:creationId xmlns:a16="http://schemas.microsoft.com/office/drawing/2014/main" id="{B09C93D3-A59D-4E40-9411-65DA53A3A9F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51330" y="2385599"/>
              <a:ext cx="1281185" cy="281845"/>
            </a:xfrm>
            <a:prstGeom prst="rect">
              <a:avLst/>
            </a:prstGeom>
          </p:spPr>
        </p:pic>
        <p:pic>
          <p:nvPicPr>
            <p:cNvPr id="272" name="Picture 271">
              <a:extLst>
                <a:ext uri="{FF2B5EF4-FFF2-40B4-BE49-F238E27FC236}">
                  <a16:creationId xmlns:a16="http://schemas.microsoft.com/office/drawing/2014/main" id="{89A83106-05E2-49FC-A321-F9C59BCAE9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31811" y="3954772"/>
              <a:ext cx="1520222" cy="427563"/>
            </a:xfrm>
            <a:prstGeom prst="rect">
              <a:avLst/>
            </a:prstGeom>
          </p:spPr>
        </p:pic>
        <p:pic>
          <p:nvPicPr>
            <p:cNvPr id="273" name="Picture 272">
              <a:extLst>
                <a:ext uri="{FF2B5EF4-FFF2-40B4-BE49-F238E27FC236}">
                  <a16:creationId xmlns:a16="http://schemas.microsoft.com/office/drawing/2014/main" id="{96619D28-09BF-4A98-9014-8D5C548A759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683606" y="859375"/>
              <a:ext cx="1416632" cy="238896"/>
            </a:xfrm>
            <a:prstGeom prst="rect">
              <a:avLst/>
            </a:prstGeom>
          </p:spPr>
        </p:pic>
        <p:pic>
          <p:nvPicPr>
            <p:cNvPr id="274" name="Picture 273">
              <a:extLst>
                <a:ext uri="{FF2B5EF4-FFF2-40B4-BE49-F238E27FC236}">
                  <a16:creationId xmlns:a16="http://schemas.microsoft.com/office/drawing/2014/main" id="{2898CCA5-3F79-4A78-A307-B90BDBDD932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52512" y="5669663"/>
              <a:ext cx="878821" cy="618072"/>
            </a:xfrm>
            <a:prstGeom prst="rect">
              <a:avLst/>
            </a:prstGeom>
          </p:spPr>
        </p:pic>
      </p:grpSp>
      <p:grpSp>
        <p:nvGrpSpPr>
          <p:cNvPr id="321" name="Group 320">
            <a:extLst>
              <a:ext uri="{FF2B5EF4-FFF2-40B4-BE49-F238E27FC236}">
                <a16:creationId xmlns:a16="http://schemas.microsoft.com/office/drawing/2014/main" id="{6377B670-8EEF-472D-AFFE-A551F09E4087}"/>
              </a:ext>
            </a:extLst>
          </p:cNvPr>
          <p:cNvGrpSpPr/>
          <p:nvPr/>
        </p:nvGrpSpPr>
        <p:grpSpPr>
          <a:xfrm>
            <a:off x="998336" y="1642933"/>
            <a:ext cx="1910692" cy="3945027"/>
            <a:chOff x="371856" y="1211287"/>
            <a:chExt cx="2462784" cy="5189513"/>
          </a:xfrm>
        </p:grpSpPr>
        <p:grpSp>
          <p:nvGrpSpPr>
            <p:cNvPr id="322" name="Group 321">
              <a:extLst>
                <a:ext uri="{FF2B5EF4-FFF2-40B4-BE49-F238E27FC236}">
                  <a16:creationId xmlns:a16="http://schemas.microsoft.com/office/drawing/2014/main" id="{E47D0027-E196-4EE2-AE33-42F4EC545874}"/>
                </a:ext>
              </a:extLst>
            </p:cNvPr>
            <p:cNvGrpSpPr/>
            <p:nvPr/>
          </p:nvGrpSpPr>
          <p:grpSpPr>
            <a:xfrm>
              <a:off x="1005840" y="1211287"/>
              <a:ext cx="1828800" cy="5189513"/>
              <a:chOff x="1005840" y="1211287"/>
              <a:chExt cx="1737360" cy="5189513"/>
            </a:xfrm>
          </p:grpSpPr>
          <p:sp>
            <p:nvSpPr>
              <p:cNvPr id="326" name="Rectangle 325">
                <a:extLst>
                  <a:ext uri="{FF2B5EF4-FFF2-40B4-BE49-F238E27FC236}">
                    <a16:creationId xmlns:a16="http://schemas.microsoft.com/office/drawing/2014/main" id="{5C5AB348-E75C-41D2-A64E-59D4AC7A8835}"/>
                  </a:ext>
                </a:extLst>
              </p:cNvPr>
              <p:cNvSpPr/>
              <p:nvPr/>
            </p:nvSpPr>
            <p:spPr>
              <a:xfrm>
                <a:off x="1005840" y="1211287"/>
                <a:ext cx="1737360" cy="748275"/>
              </a:xfrm>
              <a:prstGeom prst="rect">
                <a:avLst/>
              </a:prstGeom>
              <a:noFill/>
              <a:ln w="9525" cap="flat" cmpd="sng" algn="ctr">
                <a:noFill/>
                <a:prstDash val="solid"/>
              </a:ln>
              <a:effectLst/>
            </p:spPr>
            <p:txBody>
              <a:bodyPr lIns="143428" tIns="89642" rIns="143428" bIns="89642"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230" fontAlgn="base">
                  <a:lnSpc>
                    <a:spcPct val="90000"/>
                  </a:lnSpc>
                  <a:defRPr/>
                </a:pPr>
                <a:r>
                  <a:rPr lang="en-US" sz="1400" dirty="0">
                    <a:solidFill>
                      <a:schemeClr val="bg1"/>
                    </a:solidFill>
                    <a:ea typeface="Kozuka Gothic Pro R" pitchFamily="34" charset="-128"/>
                  </a:rPr>
                  <a:t>Traditional</a:t>
                </a:r>
              </a:p>
              <a:p>
                <a:pPr marL="0" lvl="1" algn="ctr" defTabSz="1218230" fontAlgn="base">
                  <a:lnSpc>
                    <a:spcPct val="90000"/>
                  </a:lnSpc>
                  <a:defRPr/>
                </a:pPr>
                <a:r>
                  <a:rPr lang="en-US" sz="1400" dirty="0">
                    <a:solidFill>
                      <a:schemeClr val="bg1"/>
                    </a:solidFill>
                    <a:ea typeface="Kozuka Gothic Pro R" pitchFamily="34" charset="-128"/>
                  </a:rPr>
                  <a:t>on-premises</a:t>
                </a:r>
              </a:p>
            </p:txBody>
          </p:sp>
          <p:grpSp>
            <p:nvGrpSpPr>
              <p:cNvPr id="327" name="Group 326">
                <a:extLst>
                  <a:ext uri="{FF2B5EF4-FFF2-40B4-BE49-F238E27FC236}">
                    <a16:creationId xmlns:a16="http://schemas.microsoft.com/office/drawing/2014/main" id="{5B189D83-9712-4CDF-A9AF-5A94544048D8}"/>
                  </a:ext>
                </a:extLst>
              </p:cNvPr>
              <p:cNvGrpSpPr/>
              <p:nvPr/>
            </p:nvGrpSpPr>
            <p:grpSpPr>
              <a:xfrm>
                <a:off x="1005840" y="1920240"/>
                <a:ext cx="1737360" cy="4480560"/>
                <a:chOff x="1005840" y="1920240"/>
                <a:chExt cx="1737360" cy="4480560"/>
              </a:xfrm>
            </p:grpSpPr>
            <p:sp>
              <p:nvSpPr>
                <p:cNvPr id="328" name="Rectangle 327">
                  <a:extLst>
                    <a:ext uri="{FF2B5EF4-FFF2-40B4-BE49-F238E27FC236}">
                      <a16:creationId xmlns:a16="http://schemas.microsoft.com/office/drawing/2014/main" id="{37742351-D24E-44A2-8373-6FFE4F9F3BEF}"/>
                    </a:ext>
                  </a:extLst>
                </p:cNvPr>
                <p:cNvSpPr/>
                <p:nvPr/>
              </p:nvSpPr>
              <p:spPr>
                <a:xfrm>
                  <a:off x="1005840" y="5943600"/>
                  <a:ext cx="1737360" cy="457200"/>
                </a:xfrm>
                <a:prstGeom prst="rect">
                  <a:avLst/>
                </a:prstGeom>
                <a:solidFill>
                  <a:schemeClr val="bg1">
                    <a:lumMod val="65000"/>
                    <a:alpha val="87000"/>
                  </a:schemeClr>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Networking</a:t>
                  </a:r>
                </a:p>
              </p:txBody>
            </p:sp>
            <p:sp>
              <p:nvSpPr>
                <p:cNvPr id="329" name="Rectangle 328">
                  <a:extLst>
                    <a:ext uri="{FF2B5EF4-FFF2-40B4-BE49-F238E27FC236}">
                      <a16:creationId xmlns:a16="http://schemas.microsoft.com/office/drawing/2014/main" id="{8023C85F-B2E6-4F6F-B58D-3939853AB56F}"/>
                    </a:ext>
                  </a:extLst>
                </p:cNvPr>
                <p:cNvSpPr/>
                <p:nvPr/>
              </p:nvSpPr>
              <p:spPr>
                <a:xfrm>
                  <a:off x="1005840" y="5440680"/>
                  <a:ext cx="1737360" cy="457200"/>
                </a:xfrm>
                <a:prstGeom prst="rect">
                  <a:avLst/>
                </a:prstGeom>
                <a:solidFill>
                  <a:schemeClr val="bg1">
                    <a:lumMod val="65000"/>
                    <a:alpha val="87000"/>
                  </a:schemeClr>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Storage</a:t>
                  </a:r>
                </a:p>
              </p:txBody>
            </p:sp>
            <p:sp>
              <p:nvSpPr>
                <p:cNvPr id="330" name="Rectangle 329">
                  <a:extLst>
                    <a:ext uri="{FF2B5EF4-FFF2-40B4-BE49-F238E27FC236}">
                      <a16:creationId xmlns:a16="http://schemas.microsoft.com/office/drawing/2014/main" id="{73548D5A-CCA4-42AA-A912-12CFDD16F0B5}"/>
                    </a:ext>
                  </a:extLst>
                </p:cNvPr>
                <p:cNvSpPr/>
                <p:nvPr/>
              </p:nvSpPr>
              <p:spPr>
                <a:xfrm>
                  <a:off x="1005840" y="4937760"/>
                  <a:ext cx="1737360" cy="457200"/>
                </a:xfrm>
                <a:prstGeom prst="rect">
                  <a:avLst/>
                </a:prstGeom>
                <a:solidFill>
                  <a:schemeClr val="bg1">
                    <a:lumMod val="65000"/>
                    <a:alpha val="87000"/>
                  </a:schemeClr>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dirty="0">
                      <a:solidFill>
                        <a:schemeClr val="bg1"/>
                      </a:solidFill>
                      <a:ea typeface="Segoe UI" pitchFamily="34" charset="0"/>
                      <a:cs typeface="Segoe UI" pitchFamily="34" charset="0"/>
                    </a:rPr>
                    <a:t>Servers</a:t>
                  </a:r>
                </a:p>
              </p:txBody>
            </p:sp>
            <p:sp>
              <p:nvSpPr>
                <p:cNvPr id="331" name="Rectangle 330">
                  <a:extLst>
                    <a:ext uri="{FF2B5EF4-FFF2-40B4-BE49-F238E27FC236}">
                      <a16:creationId xmlns:a16="http://schemas.microsoft.com/office/drawing/2014/main" id="{27159407-87B6-405D-B087-B703B7E178C2}"/>
                    </a:ext>
                  </a:extLst>
                </p:cNvPr>
                <p:cNvSpPr/>
                <p:nvPr/>
              </p:nvSpPr>
              <p:spPr>
                <a:xfrm>
                  <a:off x="1005840" y="3931920"/>
                  <a:ext cx="1737360" cy="457200"/>
                </a:xfrm>
                <a:prstGeom prst="rect">
                  <a:avLst/>
                </a:prstGeom>
                <a:solidFill>
                  <a:schemeClr val="bg1">
                    <a:lumMod val="65000"/>
                    <a:alpha val="87000"/>
                  </a:schemeClr>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O/S</a:t>
                  </a:r>
                </a:p>
              </p:txBody>
            </p:sp>
            <p:sp>
              <p:nvSpPr>
                <p:cNvPr id="332" name="Rectangle 331">
                  <a:extLst>
                    <a:ext uri="{FF2B5EF4-FFF2-40B4-BE49-F238E27FC236}">
                      <a16:creationId xmlns:a16="http://schemas.microsoft.com/office/drawing/2014/main" id="{EC612568-4108-4DFE-85D6-10572AD2EDF8}"/>
                    </a:ext>
                  </a:extLst>
                </p:cNvPr>
                <p:cNvSpPr/>
                <p:nvPr/>
              </p:nvSpPr>
              <p:spPr>
                <a:xfrm>
                  <a:off x="1005840" y="3429000"/>
                  <a:ext cx="1737360" cy="457200"/>
                </a:xfrm>
                <a:prstGeom prst="rect">
                  <a:avLst/>
                </a:prstGeom>
                <a:solidFill>
                  <a:schemeClr val="bg1">
                    <a:lumMod val="65000"/>
                    <a:alpha val="87000"/>
                  </a:schemeClr>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Middleware</a:t>
                  </a:r>
                </a:p>
              </p:txBody>
            </p:sp>
            <p:sp>
              <p:nvSpPr>
                <p:cNvPr id="333" name="Rectangle 332">
                  <a:extLst>
                    <a:ext uri="{FF2B5EF4-FFF2-40B4-BE49-F238E27FC236}">
                      <a16:creationId xmlns:a16="http://schemas.microsoft.com/office/drawing/2014/main" id="{04B73E38-D3C9-4452-B1CC-D3AAC1AB0EF0}"/>
                    </a:ext>
                  </a:extLst>
                </p:cNvPr>
                <p:cNvSpPr/>
                <p:nvPr/>
              </p:nvSpPr>
              <p:spPr>
                <a:xfrm>
                  <a:off x="1005840" y="4434840"/>
                  <a:ext cx="1737360" cy="457200"/>
                </a:xfrm>
                <a:prstGeom prst="rect">
                  <a:avLst/>
                </a:prstGeom>
                <a:solidFill>
                  <a:schemeClr val="bg1">
                    <a:lumMod val="65000"/>
                    <a:alpha val="87000"/>
                  </a:schemeClr>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Virtualization</a:t>
                  </a:r>
                </a:p>
              </p:txBody>
            </p:sp>
            <p:sp>
              <p:nvSpPr>
                <p:cNvPr id="334" name="Rectangle 333">
                  <a:extLst>
                    <a:ext uri="{FF2B5EF4-FFF2-40B4-BE49-F238E27FC236}">
                      <a16:creationId xmlns:a16="http://schemas.microsoft.com/office/drawing/2014/main" id="{4FF62C77-3304-4315-951A-FC0BC6F04647}"/>
                    </a:ext>
                  </a:extLst>
                </p:cNvPr>
                <p:cNvSpPr/>
                <p:nvPr/>
              </p:nvSpPr>
              <p:spPr>
                <a:xfrm>
                  <a:off x="1005840" y="2423160"/>
                  <a:ext cx="1737360" cy="457200"/>
                </a:xfrm>
                <a:prstGeom prst="rect">
                  <a:avLst/>
                </a:prstGeom>
                <a:solidFill>
                  <a:schemeClr val="bg1">
                    <a:lumMod val="65000"/>
                    <a:alpha val="87000"/>
                  </a:schemeClr>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Data</a:t>
                  </a:r>
                </a:p>
              </p:txBody>
            </p:sp>
            <p:sp>
              <p:nvSpPr>
                <p:cNvPr id="335" name="Rectangle 334">
                  <a:extLst>
                    <a:ext uri="{FF2B5EF4-FFF2-40B4-BE49-F238E27FC236}">
                      <a16:creationId xmlns:a16="http://schemas.microsoft.com/office/drawing/2014/main" id="{375D6CF8-B702-4FD6-98FB-E85A57AA33CD}"/>
                    </a:ext>
                  </a:extLst>
                </p:cNvPr>
                <p:cNvSpPr>
                  <a:spLocks/>
                </p:cNvSpPr>
                <p:nvPr/>
              </p:nvSpPr>
              <p:spPr>
                <a:xfrm>
                  <a:off x="1005840" y="1920240"/>
                  <a:ext cx="1737360" cy="457200"/>
                </a:xfrm>
                <a:prstGeom prst="rect">
                  <a:avLst/>
                </a:prstGeom>
                <a:solidFill>
                  <a:schemeClr val="bg1">
                    <a:lumMod val="65000"/>
                    <a:alpha val="87000"/>
                  </a:schemeClr>
                </a:solidFill>
                <a:ln w="9525" cap="flat" cmpd="sng" algn="ctr">
                  <a:noFill/>
                  <a:prstDash val="solid"/>
                </a:ln>
                <a:effectLst/>
              </p:spPr>
              <p:txBody>
                <a:bodyPr lIns="143428" tIns="89642" rIns="143428" bIns="89642" rtlCol="0" anchor="ctr" anchorCtr="0">
                  <a:noAutofit/>
                </a:bodyPr>
                <a:lstStyle/>
                <a:p>
                  <a:pPr algn="ctr" defTabSz="1218330">
                    <a:lnSpc>
                      <a:spcPct val="90000"/>
                    </a:lnSpc>
                    <a:defRPr/>
                  </a:pPr>
                  <a:r>
                    <a:rPr lang="en-US" sz="1200" kern="0">
                      <a:solidFill>
                        <a:schemeClr val="bg1"/>
                      </a:solidFill>
                      <a:ea typeface="Segoe UI" pitchFamily="34" charset="0"/>
                      <a:cs typeface="Segoe UI" pitchFamily="34" charset="0"/>
                    </a:rPr>
                    <a:t>Applications</a:t>
                  </a:r>
                </a:p>
              </p:txBody>
            </p:sp>
            <p:sp>
              <p:nvSpPr>
                <p:cNvPr id="336" name="Rectangle 335">
                  <a:extLst>
                    <a:ext uri="{FF2B5EF4-FFF2-40B4-BE49-F238E27FC236}">
                      <a16:creationId xmlns:a16="http://schemas.microsoft.com/office/drawing/2014/main" id="{28F17679-1E0C-45A8-90BE-9A10311ECA20}"/>
                    </a:ext>
                  </a:extLst>
                </p:cNvPr>
                <p:cNvSpPr/>
                <p:nvPr/>
              </p:nvSpPr>
              <p:spPr>
                <a:xfrm>
                  <a:off x="1005840" y="2926080"/>
                  <a:ext cx="1737360" cy="457200"/>
                </a:xfrm>
                <a:prstGeom prst="rect">
                  <a:avLst/>
                </a:prstGeom>
                <a:solidFill>
                  <a:schemeClr val="bg1">
                    <a:lumMod val="65000"/>
                    <a:alpha val="87000"/>
                  </a:schemeClr>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Runtime</a:t>
                  </a:r>
                </a:p>
              </p:txBody>
            </p:sp>
          </p:grpSp>
        </p:grpSp>
        <p:grpSp>
          <p:nvGrpSpPr>
            <p:cNvPr id="323" name="Group 322">
              <a:extLst>
                <a:ext uri="{FF2B5EF4-FFF2-40B4-BE49-F238E27FC236}">
                  <a16:creationId xmlns:a16="http://schemas.microsoft.com/office/drawing/2014/main" id="{25B15AD6-0835-429E-9F06-4ED7893CBAB3}"/>
                </a:ext>
              </a:extLst>
            </p:cNvPr>
            <p:cNvGrpSpPr/>
            <p:nvPr/>
          </p:nvGrpSpPr>
          <p:grpSpPr>
            <a:xfrm>
              <a:off x="371856" y="2148840"/>
              <a:ext cx="633984" cy="4023360"/>
              <a:chOff x="371856" y="2148840"/>
              <a:chExt cx="633984" cy="4023360"/>
            </a:xfrm>
          </p:grpSpPr>
          <p:sp>
            <p:nvSpPr>
              <p:cNvPr id="324" name="TextBox 52">
                <a:extLst>
                  <a:ext uri="{FF2B5EF4-FFF2-40B4-BE49-F238E27FC236}">
                    <a16:creationId xmlns:a16="http://schemas.microsoft.com/office/drawing/2014/main" id="{5202B89D-DB49-4E33-B11F-B458D702E6A3}"/>
                  </a:ext>
                </a:extLst>
              </p:cNvPr>
              <p:cNvSpPr txBox="1"/>
              <p:nvPr/>
            </p:nvSpPr>
            <p:spPr>
              <a:xfrm rot="16200000">
                <a:off x="-192518" y="3983422"/>
                <a:ext cx="1482946" cy="354197"/>
              </a:xfrm>
              <a:prstGeom prst="rect">
                <a:avLst/>
              </a:prstGeom>
              <a:noFill/>
            </p:spPr>
            <p:txBody>
              <a:bodyPr vert="horz" wrap="none" lIns="143428" tIns="89642" rIns="143428" bIns="8964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230" fontAlgn="base">
                  <a:lnSpc>
                    <a:spcPct val="90000"/>
                  </a:lnSpc>
                  <a:defRPr/>
                </a:pPr>
                <a:r>
                  <a:rPr lang="en-US" sz="1200">
                    <a:solidFill>
                      <a:schemeClr val="bg1"/>
                    </a:solidFill>
                    <a:ea typeface="Kozuka Gothic Pro R" pitchFamily="34" charset="-128"/>
                  </a:rPr>
                  <a:t>You manage</a:t>
                </a:r>
              </a:p>
            </p:txBody>
          </p:sp>
          <p:sp>
            <p:nvSpPr>
              <p:cNvPr id="325" name="Left Brace 324">
                <a:extLst>
                  <a:ext uri="{FF2B5EF4-FFF2-40B4-BE49-F238E27FC236}">
                    <a16:creationId xmlns:a16="http://schemas.microsoft.com/office/drawing/2014/main" id="{3F1CC781-FA90-4D71-B563-14F3F296054A}"/>
                  </a:ext>
                </a:extLst>
              </p:cNvPr>
              <p:cNvSpPr/>
              <p:nvPr/>
            </p:nvSpPr>
            <p:spPr>
              <a:xfrm>
                <a:off x="731520" y="2148840"/>
                <a:ext cx="274320" cy="4023360"/>
              </a:xfrm>
              <a:prstGeom prst="leftBrace">
                <a:avLst>
                  <a:gd name="adj1" fmla="val 0"/>
                  <a:gd name="adj2" fmla="val 50000"/>
                </a:avLst>
              </a:prstGeom>
              <a:noFill/>
              <a:ln w="19050" cap="flat" cmpd="sng" algn="ctr">
                <a:solidFill>
                  <a:schemeClr val="bg1"/>
                </a:solidFill>
                <a:prstDash val="solid"/>
              </a:ln>
              <a:effectLst/>
            </p:spPr>
            <p:txBody>
              <a:bodyPr lIns="143428" tIns="89642" rIns="143428" bIns="89642" rtlCol="0" anchor="ctr"/>
              <a:lstStyle/>
              <a:p>
                <a:pPr algn="ctr" defTabSz="1218330">
                  <a:lnSpc>
                    <a:spcPct val="90000"/>
                  </a:lnSpc>
                  <a:defRPr/>
                </a:pPr>
                <a:endParaRPr lang="en-US" sz="1200" kern="0">
                  <a:solidFill>
                    <a:schemeClr val="bg1"/>
                  </a:solidFill>
                  <a:ea typeface="Segoe UI" pitchFamily="34" charset="0"/>
                  <a:cs typeface="Segoe UI" pitchFamily="34" charset="0"/>
                </a:endParaRPr>
              </a:p>
            </p:txBody>
          </p:sp>
        </p:grpSp>
      </p:grpSp>
      <p:grpSp>
        <p:nvGrpSpPr>
          <p:cNvPr id="337" name="Group 336">
            <a:extLst>
              <a:ext uri="{FF2B5EF4-FFF2-40B4-BE49-F238E27FC236}">
                <a16:creationId xmlns:a16="http://schemas.microsoft.com/office/drawing/2014/main" id="{DA7A5696-C010-47F6-8515-C12DECB0130E}"/>
              </a:ext>
            </a:extLst>
          </p:cNvPr>
          <p:cNvGrpSpPr/>
          <p:nvPr/>
        </p:nvGrpSpPr>
        <p:grpSpPr>
          <a:xfrm>
            <a:off x="5267368" y="1642933"/>
            <a:ext cx="1930892" cy="3945026"/>
            <a:chOff x="5832221" y="1211287"/>
            <a:chExt cx="2488819" cy="5189513"/>
          </a:xfrm>
        </p:grpSpPr>
        <p:sp>
          <p:nvSpPr>
            <p:cNvPr id="338" name="Rectangle 337">
              <a:extLst>
                <a:ext uri="{FF2B5EF4-FFF2-40B4-BE49-F238E27FC236}">
                  <a16:creationId xmlns:a16="http://schemas.microsoft.com/office/drawing/2014/main" id="{E6859764-545D-42FD-AFBC-6DB61D372D3D}"/>
                </a:ext>
              </a:extLst>
            </p:cNvPr>
            <p:cNvSpPr/>
            <p:nvPr/>
          </p:nvSpPr>
          <p:spPr>
            <a:xfrm>
              <a:off x="6492240" y="1211287"/>
              <a:ext cx="1828800" cy="748275"/>
            </a:xfrm>
            <a:prstGeom prst="rect">
              <a:avLst/>
            </a:prstGeom>
            <a:noFill/>
            <a:ln w="9525" cap="flat" cmpd="sng" algn="ctr">
              <a:noFill/>
              <a:prstDash val="solid"/>
            </a:ln>
            <a:effectLst/>
          </p:spPr>
          <p:txBody>
            <a:bodyPr lIns="143428" tIns="89642" rIns="143428" bIns="89642"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230" fontAlgn="base">
                <a:lnSpc>
                  <a:spcPct val="90000"/>
                </a:lnSpc>
                <a:defRPr/>
              </a:pPr>
              <a:r>
                <a:rPr lang="en-US" sz="1400" dirty="0">
                  <a:solidFill>
                    <a:schemeClr val="bg1"/>
                  </a:solidFill>
                  <a:ea typeface="Kozuka Gothic Pro R" pitchFamily="34" charset="-128"/>
                </a:rPr>
                <a:t>Platform</a:t>
              </a:r>
            </a:p>
            <a:p>
              <a:pPr marL="0" lvl="1" algn="ctr" defTabSz="1218230" fontAlgn="base">
                <a:lnSpc>
                  <a:spcPct val="90000"/>
                </a:lnSpc>
                <a:defRPr/>
              </a:pPr>
              <a:r>
                <a:rPr lang="en-US" sz="1400" dirty="0">
                  <a:solidFill>
                    <a:schemeClr val="bg1"/>
                  </a:solidFill>
                  <a:ea typeface="Kozuka Gothic Pro R" pitchFamily="34" charset="-128"/>
                </a:rPr>
                <a:t>(as a Service)</a:t>
              </a:r>
            </a:p>
          </p:txBody>
        </p:sp>
        <p:grpSp>
          <p:nvGrpSpPr>
            <p:cNvPr id="339" name="Group 338">
              <a:extLst>
                <a:ext uri="{FF2B5EF4-FFF2-40B4-BE49-F238E27FC236}">
                  <a16:creationId xmlns:a16="http://schemas.microsoft.com/office/drawing/2014/main" id="{3E91E320-0CEB-4839-ACB0-48BB1F298CBB}"/>
                </a:ext>
              </a:extLst>
            </p:cNvPr>
            <p:cNvGrpSpPr/>
            <p:nvPr/>
          </p:nvGrpSpPr>
          <p:grpSpPr>
            <a:xfrm>
              <a:off x="6492240" y="1920240"/>
              <a:ext cx="1828800" cy="960120"/>
              <a:chOff x="6492240" y="1920240"/>
              <a:chExt cx="1828800" cy="960120"/>
            </a:xfrm>
          </p:grpSpPr>
          <p:sp>
            <p:nvSpPr>
              <p:cNvPr id="354" name="Rectangle 353">
                <a:extLst>
                  <a:ext uri="{FF2B5EF4-FFF2-40B4-BE49-F238E27FC236}">
                    <a16:creationId xmlns:a16="http://schemas.microsoft.com/office/drawing/2014/main" id="{C6889EDB-B547-4894-9E68-1325B12A3152}"/>
                  </a:ext>
                </a:extLst>
              </p:cNvPr>
              <p:cNvSpPr/>
              <p:nvPr/>
            </p:nvSpPr>
            <p:spPr>
              <a:xfrm>
                <a:off x="6492240" y="2423160"/>
                <a:ext cx="1828800" cy="457200"/>
              </a:xfrm>
              <a:prstGeom prst="rect">
                <a:avLst/>
              </a:prstGeom>
              <a:solidFill>
                <a:schemeClr val="bg1">
                  <a:lumMod val="65000"/>
                  <a:alpha val="87000"/>
                </a:schemeClr>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Data</a:t>
                </a:r>
              </a:p>
            </p:txBody>
          </p:sp>
          <p:sp>
            <p:nvSpPr>
              <p:cNvPr id="355" name="Rectangle 354">
                <a:extLst>
                  <a:ext uri="{FF2B5EF4-FFF2-40B4-BE49-F238E27FC236}">
                    <a16:creationId xmlns:a16="http://schemas.microsoft.com/office/drawing/2014/main" id="{737440F1-687D-4B3C-A94C-BAC0462B96B7}"/>
                  </a:ext>
                </a:extLst>
              </p:cNvPr>
              <p:cNvSpPr>
                <a:spLocks/>
              </p:cNvSpPr>
              <p:nvPr/>
            </p:nvSpPr>
            <p:spPr>
              <a:xfrm>
                <a:off x="6492240" y="1920240"/>
                <a:ext cx="1828800" cy="457200"/>
              </a:xfrm>
              <a:prstGeom prst="rect">
                <a:avLst/>
              </a:prstGeom>
              <a:solidFill>
                <a:schemeClr val="bg1">
                  <a:lumMod val="65000"/>
                  <a:alpha val="87000"/>
                </a:schemeClr>
              </a:solidFill>
              <a:ln w="9525" cap="flat" cmpd="sng" algn="ctr">
                <a:noFill/>
                <a:prstDash val="solid"/>
              </a:ln>
              <a:effectLst/>
            </p:spPr>
            <p:txBody>
              <a:bodyPr lIns="143428" tIns="89642" rIns="143428" bIns="89642" rtlCol="0" anchor="ctr" anchorCtr="0">
                <a:noAutofit/>
              </a:bodyPr>
              <a:lstStyle/>
              <a:p>
                <a:pPr algn="ctr" defTabSz="1218330">
                  <a:lnSpc>
                    <a:spcPct val="90000"/>
                  </a:lnSpc>
                  <a:defRPr/>
                </a:pPr>
                <a:r>
                  <a:rPr lang="en-US" sz="1200" kern="0">
                    <a:solidFill>
                      <a:schemeClr val="bg1"/>
                    </a:solidFill>
                    <a:ea typeface="Segoe UI" pitchFamily="34" charset="0"/>
                    <a:cs typeface="Segoe UI" pitchFamily="34" charset="0"/>
                  </a:rPr>
                  <a:t>Applications</a:t>
                </a:r>
              </a:p>
            </p:txBody>
          </p:sp>
        </p:grpSp>
        <p:grpSp>
          <p:nvGrpSpPr>
            <p:cNvPr id="340" name="Group 339">
              <a:extLst>
                <a:ext uri="{FF2B5EF4-FFF2-40B4-BE49-F238E27FC236}">
                  <a16:creationId xmlns:a16="http://schemas.microsoft.com/office/drawing/2014/main" id="{E40C94C6-8807-4CAA-B6C4-E0B84960A9F2}"/>
                </a:ext>
              </a:extLst>
            </p:cNvPr>
            <p:cNvGrpSpPr/>
            <p:nvPr/>
          </p:nvGrpSpPr>
          <p:grpSpPr>
            <a:xfrm>
              <a:off x="6492240" y="2926080"/>
              <a:ext cx="1828800" cy="3474720"/>
              <a:chOff x="6492240" y="2926080"/>
              <a:chExt cx="1828800" cy="3474720"/>
            </a:xfrm>
          </p:grpSpPr>
          <p:sp>
            <p:nvSpPr>
              <p:cNvPr id="347" name="Rectangle 346">
                <a:extLst>
                  <a:ext uri="{FF2B5EF4-FFF2-40B4-BE49-F238E27FC236}">
                    <a16:creationId xmlns:a16="http://schemas.microsoft.com/office/drawing/2014/main" id="{8A24D846-46BE-4D34-975B-24B0D4FF7652}"/>
                  </a:ext>
                </a:extLst>
              </p:cNvPr>
              <p:cNvSpPr/>
              <p:nvPr/>
            </p:nvSpPr>
            <p:spPr>
              <a:xfrm>
                <a:off x="6492240" y="5943600"/>
                <a:ext cx="182880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Networking</a:t>
                </a:r>
              </a:p>
            </p:txBody>
          </p:sp>
          <p:sp>
            <p:nvSpPr>
              <p:cNvPr id="348" name="Rectangle 347">
                <a:extLst>
                  <a:ext uri="{FF2B5EF4-FFF2-40B4-BE49-F238E27FC236}">
                    <a16:creationId xmlns:a16="http://schemas.microsoft.com/office/drawing/2014/main" id="{94A22BD9-5258-4FD2-AAB9-6B1824A25480}"/>
                  </a:ext>
                </a:extLst>
              </p:cNvPr>
              <p:cNvSpPr/>
              <p:nvPr/>
            </p:nvSpPr>
            <p:spPr>
              <a:xfrm>
                <a:off x="6492240" y="5440680"/>
                <a:ext cx="182880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Storage</a:t>
                </a:r>
              </a:p>
            </p:txBody>
          </p:sp>
          <p:sp>
            <p:nvSpPr>
              <p:cNvPr id="349" name="Rectangle 348">
                <a:extLst>
                  <a:ext uri="{FF2B5EF4-FFF2-40B4-BE49-F238E27FC236}">
                    <a16:creationId xmlns:a16="http://schemas.microsoft.com/office/drawing/2014/main" id="{3862B2D6-7FF7-4700-8C70-16CB7726ED59}"/>
                  </a:ext>
                </a:extLst>
              </p:cNvPr>
              <p:cNvSpPr/>
              <p:nvPr/>
            </p:nvSpPr>
            <p:spPr>
              <a:xfrm>
                <a:off x="6492240" y="4937760"/>
                <a:ext cx="182880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Servers</a:t>
                </a:r>
              </a:p>
            </p:txBody>
          </p:sp>
          <p:sp>
            <p:nvSpPr>
              <p:cNvPr id="350" name="Rectangle 349">
                <a:extLst>
                  <a:ext uri="{FF2B5EF4-FFF2-40B4-BE49-F238E27FC236}">
                    <a16:creationId xmlns:a16="http://schemas.microsoft.com/office/drawing/2014/main" id="{4BE8E2AA-3D9E-4D68-BD88-5E9D1E577D24}"/>
                  </a:ext>
                </a:extLst>
              </p:cNvPr>
              <p:cNvSpPr/>
              <p:nvPr/>
            </p:nvSpPr>
            <p:spPr>
              <a:xfrm>
                <a:off x="6492240" y="4434840"/>
                <a:ext cx="182880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Virtualization</a:t>
                </a:r>
              </a:p>
            </p:txBody>
          </p:sp>
          <p:sp>
            <p:nvSpPr>
              <p:cNvPr id="351" name="Rectangle 350">
                <a:extLst>
                  <a:ext uri="{FF2B5EF4-FFF2-40B4-BE49-F238E27FC236}">
                    <a16:creationId xmlns:a16="http://schemas.microsoft.com/office/drawing/2014/main" id="{7EC59310-BA56-4726-ADD6-65D1F8701C91}"/>
                  </a:ext>
                </a:extLst>
              </p:cNvPr>
              <p:cNvSpPr/>
              <p:nvPr/>
            </p:nvSpPr>
            <p:spPr>
              <a:xfrm>
                <a:off x="6492240" y="3931920"/>
                <a:ext cx="182880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O/S</a:t>
                </a:r>
              </a:p>
            </p:txBody>
          </p:sp>
          <p:sp>
            <p:nvSpPr>
              <p:cNvPr id="352" name="Rectangle 351">
                <a:extLst>
                  <a:ext uri="{FF2B5EF4-FFF2-40B4-BE49-F238E27FC236}">
                    <a16:creationId xmlns:a16="http://schemas.microsoft.com/office/drawing/2014/main" id="{8286D5EE-50B8-48CB-A9AB-65FCB2A2A3E6}"/>
                  </a:ext>
                </a:extLst>
              </p:cNvPr>
              <p:cNvSpPr/>
              <p:nvPr/>
            </p:nvSpPr>
            <p:spPr>
              <a:xfrm>
                <a:off x="6492240" y="3429000"/>
                <a:ext cx="182880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Middleware</a:t>
                </a:r>
              </a:p>
            </p:txBody>
          </p:sp>
          <p:sp>
            <p:nvSpPr>
              <p:cNvPr id="353" name="Rectangle 352">
                <a:extLst>
                  <a:ext uri="{FF2B5EF4-FFF2-40B4-BE49-F238E27FC236}">
                    <a16:creationId xmlns:a16="http://schemas.microsoft.com/office/drawing/2014/main" id="{D66B5819-4074-4BA9-8B0A-8C9F95B95B01}"/>
                  </a:ext>
                </a:extLst>
              </p:cNvPr>
              <p:cNvSpPr/>
              <p:nvPr/>
            </p:nvSpPr>
            <p:spPr>
              <a:xfrm>
                <a:off x="6492240" y="2926080"/>
                <a:ext cx="182880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Runtime</a:t>
                </a:r>
              </a:p>
            </p:txBody>
          </p:sp>
        </p:grpSp>
        <p:grpSp>
          <p:nvGrpSpPr>
            <p:cNvPr id="341" name="Group 340">
              <a:extLst>
                <a:ext uri="{FF2B5EF4-FFF2-40B4-BE49-F238E27FC236}">
                  <a16:creationId xmlns:a16="http://schemas.microsoft.com/office/drawing/2014/main" id="{2DB532BF-D662-4224-A71E-15F3C1F3304F}"/>
                </a:ext>
              </a:extLst>
            </p:cNvPr>
            <p:cNvGrpSpPr/>
            <p:nvPr/>
          </p:nvGrpSpPr>
          <p:grpSpPr>
            <a:xfrm>
              <a:off x="5832221" y="1965960"/>
              <a:ext cx="660019" cy="914400"/>
              <a:chOff x="5832221" y="1965960"/>
              <a:chExt cx="660019" cy="914400"/>
            </a:xfrm>
          </p:grpSpPr>
          <p:sp>
            <p:nvSpPr>
              <p:cNvPr id="345" name="TextBox 52">
                <a:extLst>
                  <a:ext uri="{FF2B5EF4-FFF2-40B4-BE49-F238E27FC236}">
                    <a16:creationId xmlns:a16="http://schemas.microsoft.com/office/drawing/2014/main" id="{BEA1FE8E-40FA-45A3-8F10-C48FA2115530}"/>
                  </a:ext>
                </a:extLst>
              </p:cNvPr>
              <p:cNvSpPr txBox="1"/>
              <p:nvPr/>
            </p:nvSpPr>
            <p:spPr>
              <a:xfrm rot="16200000">
                <a:off x="5578154" y="2220027"/>
                <a:ext cx="914400" cy="406265"/>
              </a:xfrm>
              <a:prstGeom prst="rect">
                <a:avLst/>
              </a:prstGeom>
              <a:noFill/>
            </p:spPr>
            <p:txBody>
              <a:bodyPr vert="horz" wrap="none" lIns="143428" tIns="89642" rIns="143428" bIns="89642"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230" fontAlgn="base">
                  <a:lnSpc>
                    <a:spcPct val="90000"/>
                  </a:lnSpc>
                  <a:defRPr/>
                </a:pPr>
                <a:r>
                  <a:rPr lang="en-US" sz="1200">
                    <a:solidFill>
                      <a:schemeClr val="bg1"/>
                    </a:solidFill>
                    <a:ea typeface="Kozuka Gothic Pro R" pitchFamily="34" charset="-128"/>
                  </a:rPr>
                  <a:t>You manage</a:t>
                </a:r>
              </a:p>
            </p:txBody>
          </p:sp>
          <p:sp>
            <p:nvSpPr>
              <p:cNvPr id="346" name="Left Brace 345">
                <a:extLst>
                  <a:ext uri="{FF2B5EF4-FFF2-40B4-BE49-F238E27FC236}">
                    <a16:creationId xmlns:a16="http://schemas.microsoft.com/office/drawing/2014/main" id="{5CB2D729-1CD7-4224-9B4C-F7BA134703C2}"/>
                  </a:ext>
                </a:extLst>
              </p:cNvPr>
              <p:cNvSpPr/>
              <p:nvPr/>
            </p:nvSpPr>
            <p:spPr>
              <a:xfrm>
                <a:off x="6217920" y="2148839"/>
                <a:ext cx="274320" cy="457200"/>
              </a:xfrm>
              <a:prstGeom prst="leftBrace">
                <a:avLst>
                  <a:gd name="adj1" fmla="val 0"/>
                  <a:gd name="adj2" fmla="val 50000"/>
                </a:avLst>
              </a:prstGeom>
              <a:noFill/>
              <a:ln w="19050" cap="flat" cmpd="sng" algn="ctr">
                <a:solidFill>
                  <a:schemeClr val="bg1"/>
                </a:solidFill>
                <a:prstDash val="solid"/>
              </a:ln>
              <a:effectLst/>
            </p:spPr>
            <p:txBody>
              <a:bodyPr lIns="143428" tIns="89642" rIns="143428" bIns="89642" rtlCol="0" anchor="ctr"/>
              <a:lstStyle/>
              <a:p>
                <a:pPr algn="ctr" defTabSz="1218330">
                  <a:lnSpc>
                    <a:spcPct val="90000"/>
                  </a:lnSpc>
                  <a:defRPr/>
                </a:pPr>
                <a:endParaRPr lang="en-US" sz="1200" kern="0">
                  <a:solidFill>
                    <a:schemeClr val="bg1"/>
                  </a:solidFill>
                  <a:ea typeface="Segoe UI" pitchFamily="34" charset="0"/>
                  <a:cs typeface="Segoe UI" pitchFamily="34" charset="0"/>
                </a:endParaRPr>
              </a:p>
            </p:txBody>
          </p:sp>
        </p:grpSp>
        <p:grpSp>
          <p:nvGrpSpPr>
            <p:cNvPr id="342" name="Group 341">
              <a:extLst>
                <a:ext uri="{FF2B5EF4-FFF2-40B4-BE49-F238E27FC236}">
                  <a16:creationId xmlns:a16="http://schemas.microsoft.com/office/drawing/2014/main" id="{EA9A2339-2BF2-4AD0-B35D-E4E3F8FE543B}"/>
                </a:ext>
              </a:extLst>
            </p:cNvPr>
            <p:cNvGrpSpPr/>
            <p:nvPr/>
          </p:nvGrpSpPr>
          <p:grpSpPr>
            <a:xfrm>
              <a:off x="5858257" y="3154680"/>
              <a:ext cx="633983" cy="3017520"/>
              <a:chOff x="5858257" y="3154680"/>
              <a:chExt cx="633983" cy="3017520"/>
            </a:xfrm>
          </p:grpSpPr>
          <p:sp>
            <p:nvSpPr>
              <p:cNvPr id="343" name="TextBox 52">
                <a:extLst>
                  <a:ext uri="{FF2B5EF4-FFF2-40B4-BE49-F238E27FC236}">
                    <a16:creationId xmlns:a16="http://schemas.microsoft.com/office/drawing/2014/main" id="{9D97D4E0-3EDF-464D-860B-A35A36ABB951}"/>
                  </a:ext>
                </a:extLst>
              </p:cNvPr>
              <p:cNvSpPr txBox="1"/>
              <p:nvPr/>
            </p:nvSpPr>
            <p:spPr>
              <a:xfrm rot="16200000">
                <a:off x="4947130" y="4486342"/>
                <a:ext cx="2176449" cy="354196"/>
              </a:xfrm>
              <a:prstGeom prst="rect">
                <a:avLst/>
              </a:prstGeom>
              <a:noFill/>
            </p:spPr>
            <p:txBody>
              <a:bodyPr vert="horz" wrap="none" lIns="143428" tIns="89642" rIns="143428" bIns="8964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230" fontAlgn="base">
                  <a:lnSpc>
                    <a:spcPct val="90000"/>
                  </a:lnSpc>
                  <a:defRPr/>
                </a:pPr>
                <a:r>
                  <a:rPr lang="en-US" sz="1200">
                    <a:solidFill>
                      <a:schemeClr val="bg1"/>
                    </a:solidFill>
                    <a:ea typeface="Kozuka Gothic Pro R" pitchFamily="34" charset="-128"/>
                  </a:rPr>
                  <a:t>Managed by vendor</a:t>
                </a:r>
              </a:p>
            </p:txBody>
          </p:sp>
          <p:sp>
            <p:nvSpPr>
              <p:cNvPr id="344" name="Left Brace 343">
                <a:extLst>
                  <a:ext uri="{FF2B5EF4-FFF2-40B4-BE49-F238E27FC236}">
                    <a16:creationId xmlns:a16="http://schemas.microsoft.com/office/drawing/2014/main" id="{9B81526C-E076-48EA-8078-D9B07D71A0DD}"/>
                  </a:ext>
                </a:extLst>
              </p:cNvPr>
              <p:cNvSpPr/>
              <p:nvPr/>
            </p:nvSpPr>
            <p:spPr>
              <a:xfrm>
                <a:off x="6217920" y="3154680"/>
                <a:ext cx="274320" cy="3017520"/>
              </a:xfrm>
              <a:prstGeom prst="leftBrace">
                <a:avLst>
                  <a:gd name="adj1" fmla="val 0"/>
                  <a:gd name="adj2" fmla="val 50000"/>
                </a:avLst>
              </a:prstGeom>
              <a:noFill/>
              <a:ln w="19050" cap="flat" cmpd="sng" algn="ctr">
                <a:solidFill>
                  <a:schemeClr val="bg1"/>
                </a:solidFill>
                <a:prstDash val="solid"/>
              </a:ln>
              <a:effectLst/>
            </p:spPr>
            <p:txBody>
              <a:bodyPr lIns="143428" tIns="89642" rIns="143428" bIns="89642" rtlCol="0" anchor="ctr"/>
              <a:lstStyle/>
              <a:p>
                <a:pPr algn="ctr" defTabSz="1218330">
                  <a:lnSpc>
                    <a:spcPct val="90000"/>
                  </a:lnSpc>
                  <a:defRPr/>
                </a:pPr>
                <a:endParaRPr lang="en-US" sz="1200" kern="0">
                  <a:solidFill>
                    <a:schemeClr val="bg1"/>
                  </a:solidFill>
                  <a:ea typeface="Segoe UI" pitchFamily="34" charset="0"/>
                  <a:cs typeface="Segoe UI" pitchFamily="34" charset="0"/>
                </a:endParaRPr>
              </a:p>
            </p:txBody>
          </p:sp>
        </p:grpSp>
      </p:grpSp>
      <p:grpSp>
        <p:nvGrpSpPr>
          <p:cNvPr id="356" name="Group 355">
            <a:extLst>
              <a:ext uri="{FF2B5EF4-FFF2-40B4-BE49-F238E27FC236}">
                <a16:creationId xmlns:a16="http://schemas.microsoft.com/office/drawing/2014/main" id="{424DA880-25C6-4195-A8B7-D5D3C322678A}"/>
              </a:ext>
            </a:extLst>
          </p:cNvPr>
          <p:cNvGrpSpPr/>
          <p:nvPr/>
        </p:nvGrpSpPr>
        <p:grpSpPr>
          <a:xfrm>
            <a:off x="7393276" y="1642933"/>
            <a:ext cx="1868358" cy="3945027"/>
            <a:chOff x="371855" y="1211287"/>
            <a:chExt cx="2408217" cy="5189513"/>
          </a:xfrm>
        </p:grpSpPr>
        <p:grpSp>
          <p:nvGrpSpPr>
            <p:cNvPr id="357" name="Group 356">
              <a:extLst>
                <a:ext uri="{FF2B5EF4-FFF2-40B4-BE49-F238E27FC236}">
                  <a16:creationId xmlns:a16="http://schemas.microsoft.com/office/drawing/2014/main" id="{36EB3525-B20E-4A3E-B8EF-78DBB49F97FC}"/>
                </a:ext>
              </a:extLst>
            </p:cNvPr>
            <p:cNvGrpSpPr/>
            <p:nvPr/>
          </p:nvGrpSpPr>
          <p:grpSpPr>
            <a:xfrm>
              <a:off x="951272" y="1211287"/>
              <a:ext cx="1828800" cy="5189513"/>
              <a:chOff x="954001" y="1211287"/>
              <a:chExt cx="1737360" cy="5189513"/>
            </a:xfrm>
          </p:grpSpPr>
          <p:sp>
            <p:nvSpPr>
              <p:cNvPr id="361" name="Rectangle 360">
                <a:extLst>
                  <a:ext uri="{FF2B5EF4-FFF2-40B4-BE49-F238E27FC236}">
                    <a16:creationId xmlns:a16="http://schemas.microsoft.com/office/drawing/2014/main" id="{07D39D01-A7BC-4277-B6E7-B087D2A6CD16}"/>
                  </a:ext>
                </a:extLst>
              </p:cNvPr>
              <p:cNvSpPr/>
              <p:nvPr/>
            </p:nvSpPr>
            <p:spPr>
              <a:xfrm>
                <a:off x="954001" y="1211287"/>
                <a:ext cx="1737360" cy="748275"/>
              </a:xfrm>
              <a:prstGeom prst="rect">
                <a:avLst/>
              </a:prstGeom>
              <a:noFill/>
              <a:ln w="9525" cap="flat" cmpd="sng" algn="ctr">
                <a:noFill/>
                <a:prstDash val="solid"/>
              </a:ln>
              <a:effectLst/>
            </p:spPr>
            <p:txBody>
              <a:bodyPr lIns="143428" tIns="89642" rIns="143428" bIns="89642"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230" fontAlgn="base">
                  <a:lnSpc>
                    <a:spcPct val="90000"/>
                  </a:lnSpc>
                  <a:defRPr/>
                </a:pPr>
                <a:r>
                  <a:rPr lang="en-US" sz="1400" dirty="0">
                    <a:solidFill>
                      <a:schemeClr val="bg1"/>
                    </a:solidFill>
                    <a:ea typeface="Kozuka Gothic Pro R" pitchFamily="34" charset="-128"/>
                  </a:rPr>
                  <a:t>Software</a:t>
                </a:r>
              </a:p>
              <a:p>
                <a:pPr marL="0" lvl="1" algn="ctr" defTabSz="1218230" fontAlgn="base">
                  <a:lnSpc>
                    <a:spcPct val="90000"/>
                  </a:lnSpc>
                  <a:defRPr/>
                </a:pPr>
                <a:r>
                  <a:rPr lang="en-US" sz="1400" dirty="0">
                    <a:solidFill>
                      <a:schemeClr val="bg1"/>
                    </a:solidFill>
                    <a:ea typeface="Kozuka Gothic Pro R" pitchFamily="34" charset="-128"/>
                  </a:rPr>
                  <a:t>(as a Service)</a:t>
                </a:r>
              </a:p>
            </p:txBody>
          </p:sp>
          <p:grpSp>
            <p:nvGrpSpPr>
              <p:cNvPr id="362" name="Group 361">
                <a:extLst>
                  <a:ext uri="{FF2B5EF4-FFF2-40B4-BE49-F238E27FC236}">
                    <a16:creationId xmlns:a16="http://schemas.microsoft.com/office/drawing/2014/main" id="{739AA067-75EC-41DA-8EAD-3E8EBB5B8899}"/>
                  </a:ext>
                </a:extLst>
              </p:cNvPr>
              <p:cNvGrpSpPr/>
              <p:nvPr/>
            </p:nvGrpSpPr>
            <p:grpSpPr>
              <a:xfrm>
                <a:off x="954001" y="1920240"/>
                <a:ext cx="1737360" cy="4480560"/>
                <a:chOff x="954001" y="1920240"/>
                <a:chExt cx="1737360" cy="4480560"/>
              </a:xfrm>
            </p:grpSpPr>
            <p:sp>
              <p:nvSpPr>
                <p:cNvPr id="363" name="Rectangle 362">
                  <a:extLst>
                    <a:ext uri="{FF2B5EF4-FFF2-40B4-BE49-F238E27FC236}">
                      <a16:creationId xmlns:a16="http://schemas.microsoft.com/office/drawing/2014/main" id="{AFEA10F9-CD34-4C91-8233-4849E2406CDA}"/>
                    </a:ext>
                  </a:extLst>
                </p:cNvPr>
                <p:cNvSpPr/>
                <p:nvPr/>
              </p:nvSpPr>
              <p:spPr>
                <a:xfrm>
                  <a:off x="954001" y="5440680"/>
                  <a:ext cx="173736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Storage</a:t>
                  </a:r>
                </a:p>
              </p:txBody>
            </p:sp>
            <p:sp>
              <p:nvSpPr>
                <p:cNvPr id="364" name="Rectangle 363">
                  <a:extLst>
                    <a:ext uri="{FF2B5EF4-FFF2-40B4-BE49-F238E27FC236}">
                      <a16:creationId xmlns:a16="http://schemas.microsoft.com/office/drawing/2014/main" id="{CC632582-D11C-4FEC-B1B2-57043BE856F8}"/>
                    </a:ext>
                  </a:extLst>
                </p:cNvPr>
                <p:cNvSpPr/>
                <p:nvPr/>
              </p:nvSpPr>
              <p:spPr>
                <a:xfrm>
                  <a:off x="954001" y="4937760"/>
                  <a:ext cx="173736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dirty="0">
                      <a:solidFill>
                        <a:schemeClr val="bg1"/>
                      </a:solidFill>
                      <a:ea typeface="Segoe UI" pitchFamily="34" charset="0"/>
                      <a:cs typeface="Segoe UI" pitchFamily="34" charset="0"/>
                    </a:rPr>
                    <a:t>Servers</a:t>
                  </a:r>
                </a:p>
              </p:txBody>
            </p:sp>
            <p:sp>
              <p:nvSpPr>
                <p:cNvPr id="365" name="Rectangle 364">
                  <a:extLst>
                    <a:ext uri="{FF2B5EF4-FFF2-40B4-BE49-F238E27FC236}">
                      <a16:creationId xmlns:a16="http://schemas.microsoft.com/office/drawing/2014/main" id="{85C973F4-4FF2-4C3A-97F2-5A691377169A}"/>
                    </a:ext>
                  </a:extLst>
                </p:cNvPr>
                <p:cNvSpPr/>
                <p:nvPr/>
              </p:nvSpPr>
              <p:spPr>
                <a:xfrm>
                  <a:off x="954001" y="3931920"/>
                  <a:ext cx="173736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O/S</a:t>
                  </a:r>
                </a:p>
              </p:txBody>
            </p:sp>
            <p:sp>
              <p:nvSpPr>
                <p:cNvPr id="366" name="Rectangle 365">
                  <a:extLst>
                    <a:ext uri="{FF2B5EF4-FFF2-40B4-BE49-F238E27FC236}">
                      <a16:creationId xmlns:a16="http://schemas.microsoft.com/office/drawing/2014/main" id="{C41EA9E8-F9BC-4541-8C7C-4D3279B5E32C}"/>
                    </a:ext>
                  </a:extLst>
                </p:cNvPr>
                <p:cNvSpPr/>
                <p:nvPr/>
              </p:nvSpPr>
              <p:spPr>
                <a:xfrm>
                  <a:off x="954001" y="3429000"/>
                  <a:ext cx="173736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Middleware</a:t>
                  </a:r>
                </a:p>
              </p:txBody>
            </p:sp>
            <p:sp>
              <p:nvSpPr>
                <p:cNvPr id="367" name="Rectangle 366">
                  <a:extLst>
                    <a:ext uri="{FF2B5EF4-FFF2-40B4-BE49-F238E27FC236}">
                      <a16:creationId xmlns:a16="http://schemas.microsoft.com/office/drawing/2014/main" id="{1C6C09BE-E413-40AD-9B46-81E959094DEB}"/>
                    </a:ext>
                  </a:extLst>
                </p:cNvPr>
                <p:cNvSpPr/>
                <p:nvPr/>
              </p:nvSpPr>
              <p:spPr>
                <a:xfrm>
                  <a:off x="954001" y="4434840"/>
                  <a:ext cx="173736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Virtualization</a:t>
                  </a:r>
                </a:p>
              </p:txBody>
            </p:sp>
            <p:sp>
              <p:nvSpPr>
                <p:cNvPr id="368" name="Rectangle 367">
                  <a:extLst>
                    <a:ext uri="{FF2B5EF4-FFF2-40B4-BE49-F238E27FC236}">
                      <a16:creationId xmlns:a16="http://schemas.microsoft.com/office/drawing/2014/main" id="{84ED1581-2421-46C9-A847-0E6F2E6330A9}"/>
                    </a:ext>
                  </a:extLst>
                </p:cNvPr>
                <p:cNvSpPr/>
                <p:nvPr/>
              </p:nvSpPr>
              <p:spPr>
                <a:xfrm>
                  <a:off x="954001" y="2423160"/>
                  <a:ext cx="173736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Data</a:t>
                  </a:r>
                </a:p>
              </p:txBody>
            </p:sp>
            <p:sp>
              <p:nvSpPr>
                <p:cNvPr id="369" name="Rectangle 368">
                  <a:extLst>
                    <a:ext uri="{FF2B5EF4-FFF2-40B4-BE49-F238E27FC236}">
                      <a16:creationId xmlns:a16="http://schemas.microsoft.com/office/drawing/2014/main" id="{4F00F1E7-F2FE-4479-811D-7DB09FE7FA26}"/>
                    </a:ext>
                  </a:extLst>
                </p:cNvPr>
                <p:cNvSpPr/>
                <p:nvPr/>
              </p:nvSpPr>
              <p:spPr>
                <a:xfrm>
                  <a:off x="954001" y="2926080"/>
                  <a:ext cx="173736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Runtime</a:t>
                  </a:r>
                </a:p>
              </p:txBody>
            </p:sp>
            <p:sp>
              <p:nvSpPr>
                <p:cNvPr id="370" name="Rectangle 369">
                  <a:extLst>
                    <a:ext uri="{FF2B5EF4-FFF2-40B4-BE49-F238E27FC236}">
                      <a16:creationId xmlns:a16="http://schemas.microsoft.com/office/drawing/2014/main" id="{E675F854-6A7F-4CCF-AFA3-8E41E9E58A09}"/>
                    </a:ext>
                  </a:extLst>
                </p:cNvPr>
                <p:cNvSpPr/>
                <p:nvPr/>
              </p:nvSpPr>
              <p:spPr>
                <a:xfrm>
                  <a:off x="954001" y="5943600"/>
                  <a:ext cx="173736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Networking</a:t>
                  </a:r>
                </a:p>
              </p:txBody>
            </p:sp>
            <p:sp>
              <p:nvSpPr>
                <p:cNvPr id="371" name="Rectangle 370">
                  <a:extLst>
                    <a:ext uri="{FF2B5EF4-FFF2-40B4-BE49-F238E27FC236}">
                      <a16:creationId xmlns:a16="http://schemas.microsoft.com/office/drawing/2014/main" id="{1045C7E6-0910-48F8-A285-C00D125D896C}"/>
                    </a:ext>
                  </a:extLst>
                </p:cNvPr>
                <p:cNvSpPr>
                  <a:spLocks/>
                </p:cNvSpPr>
                <p:nvPr/>
              </p:nvSpPr>
              <p:spPr>
                <a:xfrm>
                  <a:off x="954001" y="1920240"/>
                  <a:ext cx="173736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defRPr/>
                  </a:pPr>
                  <a:r>
                    <a:rPr lang="en-US" sz="1200" kern="0">
                      <a:solidFill>
                        <a:schemeClr val="bg1"/>
                      </a:solidFill>
                      <a:ea typeface="Segoe UI" pitchFamily="34" charset="0"/>
                      <a:cs typeface="Segoe UI" pitchFamily="34" charset="0"/>
                    </a:rPr>
                    <a:t>Applications</a:t>
                  </a:r>
                </a:p>
              </p:txBody>
            </p:sp>
          </p:grpSp>
        </p:grpSp>
        <p:grpSp>
          <p:nvGrpSpPr>
            <p:cNvPr id="358" name="Group 357">
              <a:extLst>
                <a:ext uri="{FF2B5EF4-FFF2-40B4-BE49-F238E27FC236}">
                  <a16:creationId xmlns:a16="http://schemas.microsoft.com/office/drawing/2014/main" id="{F8331EB6-2429-4416-BCC5-47FB472D9434}"/>
                </a:ext>
              </a:extLst>
            </p:cNvPr>
            <p:cNvGrpSpPr/>
            <p:nvPr/>
          </p:nvGrpSpPr>
          <p:grpSpPr>
            <a:xfrm>
              <a:off x="371855" y="2148840"/>
              <a:ext cx="633985" cy="4023360"/>
              <a:chOff x="371855" y="2148840"/>
              <a:chExt cx="633985" cy="4023360"/>
            </a:xfrm>
          </p:grpSpPr>
          <p:sp>
            <p:nvSpPr>
              <p:cNvPr id="359" name="Left Brace 358">
                <a:extLst>
                  <a:ext uri="{FF2B5EF4-FFF2-40B4-BE49-F238E27FC236}">
                    <a16:creationId xmlns:a16="http://schemas.microsoft.com/office/drawing/2014/main" id="{DE4CF1D0-3A82-4422-9A1C-EFE76827B1F6}"/>
                  </a:ext>
                </a:extLst>
              </p:cNvPr>
              <p:cNvSpPr/>
              <p:nvPr/>
            </p:nvSpPr>
            <p:spPr>
              <a:xfrm>
                <a:off x="731520" y="2148840"/>
                <a:ext cx="274320" cy="4023360"/>
              </a:xfrm>
              <a:prstGeom prst="leftBrace">
                <a:avLst>
                  <a:gd name="adj1" fmla="val 0"/>
                  <a:gd name="adj2" fmla="val 50000"/>
                </a:avLst>
              </a:prstGeom>
              <a:noFill/>
              <a:ln w="19050" cap="flat" cmpd="sng" algn="ctr">
                <a:solidFill>
                  <a:schemeClr val="bg1"/>
                </a:solidFill>
                <a:prstDash val="solid"/>
              </a:ln>
              <a:effectLst/>
            </p:spPr>
            <p:txBody>
              <a:bodyPr lIns="143428" tIns="89642" rIns="143428" bIns="89642" rtlCol="0" anchor="ctr"/>
              <a:lstStyle/>
              <a:p>
                <a:pPr algn="ctr" defTabSz="1218330">
                  <a:lnSpc>
                    <a:spcPct val="90000"/>
                  </a:lnSpc>
                  <a:defRPr/>
                </a:pPr>
                <a:endParaRPr lang="en-US" sz="1200" kern="0">
                  <a:solidFill>
                    <a:schemeClr val="bg1"/>
                  </a:solidFill>
                  <a:ea typeface="Segoe UI" pitchFamily="34" charset="0"/>
                  <a:cs typeface="Segoe UI" pitchFamily="34" charset="0"/>
                </a:endParaRPr>
              </a:p>
            </p:txBody>
          </p:sp>
          <p:sp>
            <p:nvSpPr>
              <p:cNvPr id="360" name="TextBox 52">
                <a:extLst>
                  <a:ext uri="{FF2B5EF4-FFF2-40B4-BE49-F238E27FC236}">
                    <a16:creationId xmlns:a16="http://schemas.microsoft.com/office/drawing/2014/main" id="{8E1557DA-5BCE-460B-9EE4-0B87926462F5}"/>
                  </a:ext>
                </a:extLst>
              </p:cNvPr>
              <p:cNvSpPr txBox="1"/>
              <p:nvPr/>
            </p:nvSpPr>
            <p:spPr>
              <a:xfrm rot="16200000">
                <a:off x="-539270" y="3983422"/>
                <a:ext cx="2176448" cy="354197"/>
              </a:xfrm>
              <a:prstGeom prst="rect">
                <a:avLst/>
              </a:prstGeom>
              <a:noFill/>
            </p:spPr>
            <p:txBody>
              <a:bodyPr vert="horz" wrap="none" lIns="143428" tIns="89642" rIns="143428" bIns="8964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230" fontAlgn="base">
                  <a:lnSpc>
                    <a:spcPct val="90000"/>
                  </a:lnSpc>
                  <a:defRPr/>
                </a:pPr>
                <a:r>
                  <a:rPr lang="en-US" sz="1200">
                    <a:solidFill>
                      <a:schemeClr val="bg1"/>
                    </a:solidFill>
                    <a:ea typeface="Kozuka Gothic Pro R" pitchFamily="34" charset="-128"/>
                  </a:rPr>
                  <a:t>Managed by vendor</a:t>
                </a:r>
              </a:p>
            </p:txBody>
          </p:sp>
        </p:grpSp>
      </p:grpSp>
      <p:grpSp>
        <p:nvGrpSpPr>
          <p:cNvPr id="372" name="Group 371">
            <a:extLst>
              <a:ext uri="{FF2B5EF4-FFF2-40B4-BE49-F238E27FC236}">
                <a16:creationId xmlns:a16="http://schemas.microsoft.com/office/drawing/2014/main" id="{0CF4479F-79EA-420A-BB30-75DD6D4A70D3}"/>
              </a:ext>
            </a:extLst>
          </p:cNvPr>
          <p:cNvGrpSpPr/>
          <p:nvPr/>
        </p:nvGrpSpPr>
        <p:grpSpPr>
          <a:xfrm>
            <a:off x="3191693" y="1642934"/>
            <a:ext cx="1910692" cy="3960545"/>
            <a:chOff x="3094737" y="1211287"/>
            <a:chExt cx="2462783" cy="5209929"/>
          </a:xfrm>
        </p:grpSpPr>
        <p:grpSp>
          <p:nvGrpSpPr>
            <p:cNvPr id="373" name="Group 372">
              <a:extLst>
                <a:ext uri="{FF2B5EF4-FFF2-40B4-BE49-F238E27FC236}">
                  <a16:creationId xmlns:a16="http://schemas.microsoft.com/office/drawing/2014/main" id="{77890F39-F47E-4602-B1C0-907A884A17AD}"/>
                </a:ext>
              </a:extLst>
            </p:cNvPr>
            <p:cNvGrpSpPr/>
            <p:nvPr/>
          </p:nvGrpSpPr>
          <p:grpSpPr>
            <a:xfrm>
              <a:off x="3728720" y="1211287"/>
              <a:ext cx="1828800" cy="5189513"/>
              <a:chOff x="3728720" y="1211287"/>
              <a:chExt cx="1828800" cy="5189513"/>
            </a:xfrm>
          </p:grpSpPr>
          <p:sp>
            <p:nvSpPr>
              <p:cNvPr id="380" name="Rectangle 379">
                <a:extLst>
                  <a:ext uri="{FF2B5EF4-FFF2-40B4-BE49-F238E27FC236}">
                    <a16:creationId xmlns:a16="http://schemas.microsoft.com/office/drawing/2014/main" id="{827CD6D7-9ED3-45D4-8883-E33FBC09EC55}"/>
                  </a:ext>
                </a:extLst>
              </p:cNvPr>
              <p:cNvSpPr/>
              <p:nvPr/>
            </p:nvSpPr>
            <p:spPr>
              <a:xfrm>
                <a:off x="3728720" y="1211287"/>
                <a:ext cx="1828800" cy="748276"/>
              </a:xfrm>
              <a:prstGeom prst="rect">
                <a:avLst/>
              </a:prstGeom>
              <a:noFill/>
              <a:ln w="9525" cap="flat" cmpd="sng" algn="ctr">
                <a:noFill/>
                <a:prstDash val="solid"/>
              </a:ln>
              <a:effectLst/>
            </p:spPr>
            <p:txBody>
              <a:bodyPr lIns="143428" tIns="89642" rIns="143428" bIns="89642"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230" fontAlgn="base">
                  <a:lnSpc>
                    <a:spcPct val="90000"/>
                  </a:lnSpc>
                  <a:defRPr/>
                </a:pPr>
                <a:r>
                  <a:rPr lang="en-US" sz="1400" dirty="0">
                    <a:solidFill>
                      <a:schemeClr val="bg1"/>
                    </a:solidFill>
                    <a:ea typeface="Kozuka Gothic Pro R" pitchFamily="34" charset="-128"/>
                  </a:rPr>
                  <a:t>Infrastructure</a:t>
                </a:r>
              </a:p>
              <a:p>
                <a:pPr marL="0" lvl="1" algn="ctr" defTabSz="1218230" fontAlgn="base">
                  <a:lnSpc>
                    <a:spcPct val="90000"/>
                  </a:lnSpc>
                  <a:defRPr/>
                </a:pPr>
                <a:r>
                  <a:rPr lang="en-US" sz="1400" dirty="0">
                    <a:solidFill>
                      <a:schemeClr val="bg1"/>
                    </a:solidFill>
                    <a:ea typeface="Kozuka Gothic Pro R" pitchFamily="34" charset="-128"/>
                  </a:rPr>
                  <a:t>(as a Service)</a:t>
                </a:r>
              </a:p>
            </p:txBody>
          </p:sp>
          <p:grpSp>
            <p:nvGrpSpPr>
              <p:cNvPr id="381" name="Group 380">
                <a:extLst>
                  <a:ext uri="{FF2B5EF4-FFF2-40B4-BE49-F238E27FC236}">
                    <a16:creationId xmlns:a16="http://schemas.microsoft.com/office/drawing/2014/main" id="{C8A51E45-166E-4AB0-B9BA-AC91E7AAB291}"/>
                  </a:ext>
                </a:extLst>
              </p:cNvPr>
              <p:cNvGrpSpPr/>
              <p:nvPr/>
            </p:nvGrpSpPr>
            <p:grpSpPr>
              <a:xfrm>
                <a:off x="3728720" y="4434840"/>
                <a:ext cx="1828800" cy="1965960"/>
                <a:chOff x="3728720" y="4434840"/>
                <a:chExt cx="1828800" cy="1965960"/>
              </a:xfrm>
              <a:solidFill>
                <a:schemeClr val="accent2"/>
              </a:solidFill>
            </p:grpSpPr>
            <p:sp>
              <p:nvSpPr>
                <p:cNvPr id="388" name="Rectangle 387">
                  <a:extLst>
                    <a:ext uri="{FF2B5EF4-FFF2-40B4-BE49-F238E27FC236}">
                      <a16:creationId xmlns:a16="http://schemas.microsoft.com/office/drawing/2014/main" id="{21288FD3-AB70-4664-9BBA-23D72942366D}"/>
                    </a:ext>
                  </a:extLst>
                </p:cNvPr>
                <p:cNvSpPr/>
                <p:nvPr/>
              </p:nvSpPr>
              <p:spPr>
                <a:xfrm>
                  <a:off x="3728720" y="5943600"/>
                  <a:ext cx="182880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Networking</a:t>
                  </a:r>
                </a:p>
              </p:txBody>
            </p:sp>
            <p:sp>
              <p:nvSpPr>
                <p:cNvPr id="389" name="Rectangle 388">
                  <a:extLst>
                    <a:ext uri="{FF2B5EF4-FFF2-40B4-BE49-F238E27FC236}">
                      <a16:creationId xmlns:a16="http://schemas.microsoft.com/office/drawing/2014/main" id="{E62A6D1A-2795-454D-A7FF-1A6572C479A4}"/>
                    </a:ext>
                  </a:extLst>
                </p:cNvPr>
                <p:cNvSpPr/>
                <p:nvPr/>
              </p:nvSpPr>
              <p:spPr>
                <a:xfrm>
                  <a:off x="3728720" y="5440680"/>
                  <a:ext cx="182880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Storage</a:t>
                  </a:r>
                </a:p>
              </p:txBody>
            </p:sp>
            <p:sp>
              <p:nvSpPr>
                <p:cNvPr id="390" name="Rectangle 389">
                  <a:extLst>
                    <a:ext uri="{FF2B5EF4-FFF2-40B4-BE49-F238E27FC236}">
                      <a16:creationId xmlns:a16="http://schemas.microsoft.com/office/drawing/2014/main" id="{ADE0BF28-1969-4874-ADE6-27D6E14E369E}"/>
                    </a:ext>
                  </a:extLst>
                </p:cNvPr>
                <p:cNvSpPr/>
                <p:nvPr/>
              </p:nvSpPr>
              <p:spPr>
                <a:xfrm>
                  <a:off x="3728720" y="4937760"/>
                  <a:ext cx="182880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Servers</a:t>
                  </a:r>
                </a:p>
              </p:txBody>
            </p:sp>
            <p:sp>
              <p:nvSpPr>
                <p:cNvPr id="391" name="Rectangle 390">
                  <a:extLst>
                    <a:ext uri="{FF2B5EF4-FFF2-40B4-BE49-F238E27FC236}">
                      <a16:creationId xmlns:a16="http://schemas.microsoft.com/office/drawing/2014/main" id="{B0F545D2-DCAE-404F-8814-AE6941FC9960}"/>
                    </a:ext>
                  </a:extLst>
                </p:cNvPr>
                <p:cNvSpPr/>
                <p:nvPr/>
              </p:nvSpPr>
              <p:spPr>
                <a:xfrm>
                  <a:off x="3728720" y="4434840"/>
                  <a:ext cx="1828800" cy="457200"/>
                </a:xfrm>
                <a:prstGeom prst="rect">
                  <a:avLst/>
                </a:prstGeom>
                <a:solidFill>
                  <a:srgbClr val="0078D7"/>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Virtualization</a:t>
                  </a:r>
                </a:p>
              </p:txBody>
            </p:sp>
          </p:grpSp>
          <p:grpSp>
            <p:nvGrpSpPr>
              <p:cNvPr id="382" name="Group 381">
                <a:extLst>
                  <a:ext uri="{FF2B5EF4-FFF2-40B4-BE49-F238E27FC236}">
                    <a16:creationId xmlns:a16="http://schemas.microsoft.com/office/drawing/2014/main" id="{B6B344E9-3B84-488A-AD93-3A7F68A2EACF}"/>
                  </a:ext>
                </a:extLst>
              </p:cNvPr>
              <p:cNvGrpSpPr/>
              <p:nvPr/>
            </p:nvGrpSpPr>
            <p:grpSpPr>
              <a:xfrm>
                <a:off x="3728720" y="1920240"/>
                <a:ext cx="1828800" cy="2468880"/>
                <a:chOff x="3728720" y="1920240"/>
                <a:chExt cx="1828800" cy="2468880"/>
              </a:xfrm>
            </p:grpSpPr>
            <p:sp>
              <p:nvSpPr>
                <p:cNvPr id="383" name="Rectangle 382">
                  <a:extLst>
                    <a:ext uri="{FF2B5EF4-FFF2-40B4-BE49-F238E27FC236}">
                      <a16:creationId xmlns:a16="http://schemas.microsoft.com/office/drawing/2014/main" id="{A45AE035-F041-4091-A37E-B92AF1890848}"/>
                    </a:ext>
                  </a:extLst>
                </p:cNvPr>
                <p:cNvSpPr/>
                <p:nvPr/>
              </p:nvSpPr>
              <p:spPr>
                <a:xfrm>
                  <a:off x="3728720" y="3931920"/>
                  <a:ext cx="1828800" cy="457200"/>
                </a:xfrm>
                <a:prstGeom prst="rect">
                  <a:avLst/>
                </a:prstGeom>
                <a:solidFill>
                  <a:schemeClr val="bg1">
                    <a:lumMod val="65000"/>
                    <a:alpha val="87000"/>
                  </a:schemeClr>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O/S</a:t>
                  </a:r>
                </a:p>
              </p:txBody>
            </p:sp>
            <p:sp>
              <p:nvSpPr>
                <p:cNvPr id="384" name="Rectangle 383">
                  <a:extLst>
                    <a:ext uri="{FF2B5EF4-FFF2-40B4-BE49-F238E27FC236}">
                      <a16:creationId xmlns:a16="http://schemas.microsoft.com/office/drawing/2014/main" id="{361E662F-2C71-4845-8F33-7786B24EF9E3}"/>
                    </a:ext>
                  </a:extLst>
                </p:cNvPr>
                <p:cNvSpPr/>
                <p:nvPr/>
              </p:nvSpPr>
              <p:spPr>
                <a:xfrm>
                  <a:off x="3728720" y="3429000"/>
                  <a:ext cx="1828800" cy="457200"/>
                </a:xfrm>
                <a:prstGeom prst="rect">
                  <a:avLst/>
                </a:prstGeom>
                <a:solidFill>
                  <a:schemeClr val="bg1">
                    <a:lumMod val="65000"/>
                    <a:alpha val="87000"/>
                  </a:schemeClr>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Middleware</a:t>
                  </a:r>
                </a:p>
              </p:txBody>
            </p:sp>
            <p:sp>
              <p:nvSpPr>
                <p:cNvPr id="385" name="Rectangle 384">
                  <a:extLst>
                    <a:ext uri="{FF2B5EF4-FFF2-40B4-BE49-F238E27FC236}">
                      <a16:creationId xmlns:a16="http://schemas.microsoft.com/office/drawing/2014/main" id="{CA516A82-DE11-4409-B2C7-D295969291D1}"/>
                    </a:ext>
                  </a:extLst>
                </p:cNvPr>
                <p:cNvSpPr/>
                <p:nvPr/>
              </p:nvSpPr>
              <p:spPr>
                <a:xfrm>
                  <a:off x="3728720" y="2423160"/>
                  <a:ext cx="1828800" cy="457200"/>
                </a:xfrm>
                <a:prstGeom prst="rect">
                  <a:avLst/>
                </a:prstGeom>
                <a:solidFill>
                  <a:schemeClr val="bg1">
                    <a:lumMod val="65000"/>
                    <a:alpha val="87000"/>
                  </a:schemeClr>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a:solidFill>
                        <a:schemeClr val="bg1"/>
                      </a:solidFill>
                      <a:ea typeface="Segoe UI" pitchFamily="34" charset="0"/>
                      <a:cs typeface="Segoe UI" pitchFamily="34" charset="0"/>
                    </a:rPr>
                    <a:t>Data</a:t>
                  </a:r>
                </a:p>
              </p:txBody>
            </p:sp>
            <p:sp>
              <p:nvSpPr>
                <p:cNvPr id="386" name="Rectangle 385">
                  <a:extLst>
                    <a:ext uri="{FF2B5EF4-FFF2-40B4-BE49-F238E27FC236}">
                      <a16:creationId xmlns:a16="http://schemas.microsoft.com/office/drawing/2014/main" id="{2942E14C-C3D7-4EAE-BFC9-CBF439361005}"/>
                    </a:ext>
                  </a:extLst>
                </p:cNvPr>
                <p:cNvSpPr>
                  <a:spLocks/>
                </p:cNvSpPr>
                <p:nvPr/>
              </p:nvSpPr>
              <p:spPr>
                <a:xfrm>
                  <a:off x="3728720" y="1920240"/>
                  <a:ext cx="1828800" cy="457200"/>
                </a:xfrm>
                <a:prstGeom prst="rect">
                  <a:avLst/>
                </a:prstGeom>
                <a:solidFill>
                  <a:schemeClr val="bg1">
                    <a:lumMod val="65000"/>
                    <a:alpha val="87000"/>
                  </a:schemeClr>
                </a:solidFill>
                <a:ln w="9525" cap="flat" cmpd="sng" algn="ctr">
                  <a:noFill/>
                  <a:prstDash val="solid"/>
                </a:ln>
                <a:effectLst/>
              </p:spPr>
              <p:txBody>
                <a:bodyPr lIns="143428" tIns="89642" rIns="143428" bIns="89642" rtlCol="0" anchor="ctr" anchorCtr="0">
                  <a:noAutofit/>
                </a:bodyPr>
                <a:lstStyle/>
                <a:p>
                  <a:pPr algn="ctr" defTabSz="1218330">
                    <a:lnSpc>
                      <a:spcPct val="90000"/>
                    </a:lnSpc>
                    <a:defRPr/>
                  </a:pPr>
                  <a:r>
                    <a:rPr lang="en-US" sz="1200" kern="0">
                      <a:solidFill>
                        <a:schemeClr val="bg1"/>
                      </a:solidFill>
                      <a:ea typeface="Segoe UI" pitchFamily="34" charset="0"/>
                      <a:cs typeface="Segoe UI" pitchFamily="34" charset="0"/>
                    </a:rPr>
                    <a:t>Applications</a:t>
                  </a:r>
                </a:p>
              </p:txBody>
            </p:sp>
            <p:sp>
              <p:nvSpPr>
                <p:cNvPr id="387" name="Rectangle 386">
                  <a:extLst>
                    <a:ext uri="{FF2B5EF4-FFF2-40B4-BE49-F238E27FC236}">
                      <a16:creationId xmlns:a16="http://schemas.microsoft.com/office/drawing/2014/main" id="{09484967-9419-40F6-9227-89468593D338}"/>
                    </a:ext>
                  </a:extLst>
                </p:cNvPr>
                <p:cNvSpPr/>
                <p:nvPr/>
              </p:nvSpPr>
              <p:spPr>
                <a:xfrm>
                  <a:off x="3728720" y="2926080"/>
                  <a:ext cx="1828800" cy="457200"/>
                </a:xfrm>
                <a:prstGeom prst="rect">
                  <a:avLst/>
                </a:prstGeom>
                <a:solidFill>
                  <a:schemeClr val="bg1">
                    <a:lumMod val="65000"/>
                    <a:alpha val="87000"/>
                  </a:schemeClr>
                </a:solidFill>
                <a:ln w="9525" cap="flat" cmpd="sng" algn="ctr">
                  <a:noFill/>
                  <a:prstDash val="solid"/>
                </a:ln>
                <a:effectLst/>
              </p:spPr>
              <p:txBody>
                <a:bodyPr lIns="143428" tIns="89642" rIns="143428" bIns="89642" rtlCol="0" anchor="ctr" anchorCtr="0">
                  <a:noAutofit/>
                </a:bodyPr>
                <a:lstStyle/>
                <a:p>
                  <a:pPr algn="ctr" defTabSz="1218330">
                    <a:lnSpc>
                      <a:spcPct val="90000"/>
                    </a:lnSpc>
                  </a:pPr>
                  <a:r>
                    <a:rPr lang="en-US" sz="1200" kern="0" dirty="0">
                      <a:solidFill>
                        <a:schemeClr val="bg1"/>
                      </a:solidFill>
                      <a:ea typeface="Segoe UI" pitchFamily="34" charset="0"/>
                      <a:cs typeface="Segoe UI" pitchFamily="34" charset="0"/>
                    </a:rPr>
                    <a:t>Runtime</a:t>
                  </a:r>
                </a:p>
              </p:txBody>
            </p:sp>
          </p:grpSp>
        </p:grpSp>
        <p:grpSp>
          <p:nvGrpSpPr>
            <p:cNvPr id="374" name="Group 373">
              <a:extLst>
                <a:ext uri="{FF2B5EF4-FFF2-40B4-BE49-F238E27FC236}">
                  <a16:creationId xmlns:a16="http://schemas.microsoft.com/office/drawing/2014/main" id="{D7A6643B-69E5-4F24-A9EB-BB813FB490EB}"/>
                </a:ext>
              </a:extLst>
            </p:cNvPr>
            <p:cNvGrpSpPr/>
            <p:nvPr/>
          </p:nvGrpSpPr>
          <p:grpSpPr>
            <a:xfrm>
              <a:off x="3094737" y="2148839"/>
              <a:ext cx="633983" cy="2011680"/>
              <a:chOff x="3094737" y="2148839"/>
              <a:chExt cx="633983" cy="2011680"/>
            </a:xfrm>
          </p:grpSpPr>
          <p:sp>
            <p:nvSpPr>
              <p:cNvPr id="378" name="TextBox 52">
                <a:extLst>
                  <a:ext uri="{FF2B5EF4-FFF2-40B4-BE49-F238E27FC236}">
                    <a16:creationId xmlns:a16="http://schemas.microsoft.com/office/drawing/2014/main" id="{1AA37FCC-07B3-4B1E-9DBE-CA4FF485BFB8}"/>
                  </a:ext>
                </a:extLst>
              </p:cNvPr>
              <p:cNvSpPr txBox="1"/>
              <p:nvPr/>
            </p:nvSpPr>
            <p:spPr>
              <a:xfrm rot="16200000">
                <a:off x="2530362" y="2977580"/>
                <a:ext cx="1482946" cy="354196"/>
              </a:xfrm>
              <a:prstGeom prst="rect">
                <a:avLst/>
              </a:prstGeom>
              <a:noFill/>
            </p:spPr>
            <p:txBody>
              <a:bodyPr vert="horz" wrap="none" lIns="143428" tIns="89642" rIns="143428" bIns="8964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230" fontAlgn="base">
                  <a:lnSpc>
                    <a:spcPct val="90000"/>
                  </a:lnSpc>
                  <a:defRPr/>
                </a:pPr>
                <a:r>
                  <a:rPr lang="en-US" sz="1200">
                    <a:solidFill>
                      <a:schemeClr val="bg1"/>
                    </a:solidFill>
                    <a:ea typeface="Kozuka Gothic Pro R" pitchFamily="34" charset="-128"/>
                  </a:rPr>
                  <a:t>You manage</a:t>
                </a:r>
              </a:p>
            </p:txBody>
          </p:sp>
          <p:sp>
            <p:nvSpPr>
              <p:cNvPr id="379" name="Left Brace 378">
                <a:extLst>
                  <a:ext uri="{FF2B5EF4-FFF2-40B4-BE49-F238E27FC236}">
                    <a16:creationId xmlns:a16="http://schemas.microsoft.com/office/drawing/2014/main" id="{54FA600E-BA70-4955-8672-D58815C72967}"/>
                  </a:ext>
                </a:extLst>
              </p:cNvPr>
              <p:cNvSpPr/>
              <p:nvPr/>
            </p:nvSpPr>
            <p:spPr>
              <a:xfrm>
                <a:off x="3454400" y="2148839"/>
                <a:ext cx="274320" cy="2011680"/>
              </a:xfrm>
              <a:prstGeom prst="leftBrace">
                <a:avLst>
                  <a:gd name="adj1" fmla="val 0"/>
                  <a:gd name="adj2" fmla="val 50000"/>
                </a:avLst>
              </a:prstGeom>
              <a:noFill/>
              <a:ln w="19050" cap="flat" cmpd="sng" algn="ctr">
                <a:solidFill>
                  <a:schemeClr val="bg1"/>
                </a:solidFill>
                <a:prstDash val="solid"/>
              </a:ln>
              <a:effectLst/>
            </p:spPr>
            <p:txBody>
              <a:bodyPr lIns="143428" tIns="89642" rIns="143428" bIns="89642" rtlCol="0" anchor="ctr"/>
              <a:lstStyle/>
              <a:p>
                <a:pPr algn="ctr" defTabSz="1218330">
                  <a:lnSpc>
                    <a:spcPct val="90000"/>
                  </a:lnSpc>
                  <a:defRPr/>
                </a:pPr>
                <a:endParaRPr lang="en-US" sz="1200" kern="0">
                  <a:solidFill>
                    <a:schemeClr val="bg1"/>
                  </a:solidFill>
                  <a:ea typeface="Segoe UI" pitchFamily="34" charset="0"/>
                  <a:cs typeface="Segoe UI" pitchFamily="34" charset="0"/>
                </a:endParaRPr>
              </a:p>
            </p:txBody>
          </p:sp>
        </p:grpSp>
        <p:grpSp>
          <p:nvGrpSpPr>
            <p:cNvPr id="375" name="Group 374">
              <a:extLst>
                <a:ext uri="{FF2B5EF4-FFF2-40B4-BE49-F238E27FC236}">
                  <a16:creationId xmlns:a16="http://schemas.microsoft.com/office/drawing/2014/main" id="{D14E6A87-AAFA-489E-92F9-80D3C3C4951C}"/>
                </a:ext>
              </a:extLst>
            </p:cNvPr>
            <p:cNvGrpSpPr/>
            <p:nvPr/>
          </p:nvGrpSpPr>
          <p:grpSpPr>
            <a:xfrm>
              <a:off x="3094737" y="4244766"/>
              <a:ext cx="633983" cy="2176450"/>
              <a:chOff x="3094737" y="4244766"/>
              <a:chExt cx="633983" cy="2176450"/>
            </a:xfrm>
          </p:grpSpPr>
          <p:sp>
            <p:nvSpPr>
              <p:cNvPr id="376" name="TextBox 52">
                <a:extLst>
                  <a:ext uri="{FF2B5EF4-FFF2-40B4-BE49-F238E27FC236}">
                    <a16:creationId xmlns:a16="http://schemas.microsoft.com/office/drawing/2014/main" id="{905B2B02-E663-49E4-809C-F87D638F6774}"/>
                  </a:ext>
                </a:extLst>
              </p:cNvPr>
              <p:cNvSpPr txBox="1"/>
              <p:nvPr/>
            </p:nvSpPr>
            <p:spPr>
              <a:xfrm rot="16200000">
                <a:off x="2183610" y="5155893"/>
                <a:ext cx="2176450" cy="354196"/>
              </a:xfrm>
              <a:prstGeom prst="rect">
                <a:avLst/>
              </a:prstGeom>
              <a:noFill/>
            </p:spPr>
            <p:txBody>
              <a:bodyPr vert="horz" wrap="none" lIns="143428" tIns="89642" rIns="143428" bIns="89642"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230" fontAlgn="base">
                  <a:lnSpc>
                    <a:spcPct val="90000"/>
                  </a:lnSpc>
                  <a:defRPr/>
                </a:pPr>
                <a:r>
                  <a:rPr lang="en-US" sz="1200">
                    <a:solidFill>
                      <a:schemeClr val="bg1"/>
                    </a:solidFill>
                    <a:ea typeface="Kozuka Gothic Pro R" pitchFamily="34" charset="-128"/>
                  </a:rPr>
                  <a:t>Managed by vendor</a:t>
                </a:r>
              </a:p>
            </p:txBody>
          </p:sp>
          <p:sp>
            <p:nvSpPr>
              <p:cNvPr id="377" name="Left Brace 376">
                <a:extLst>
                  <a:ext uri="{FF2B5EF4-FFF2-40B4-BE49-F238E27FC236}">
                    <a16:creationId xmlns:a16="http://schemas.microsoft.com/office/drawing/2014/main" id="{E3312094-67B3-4419-A7D2-8DBC478DF49A}"/>
                  </a:ext>
                </a:extLst>
              </p:cNvPr>
              <p:cNvSpPr/>
              <p:nvPr/>
            </p:nvSpPr>
            <p:spPr>
              <a:xfrm>
                <a:off x="3454400" y="4663440"/>
                <a:ext cx="274320" cy="1508760"/>
              </a:xfrm>
              <a:prstGeom prst="leftBrace">
                <a:avLst>
                  <a:gd name="adj1" fmla="val 0"/>
                  <a:gd name="adj2" fmla="val 50000"/>
                </a:avLst>
              </a:prstGeom>
              <a:noFill/>
              <a:ln w="19050" cap="flat" cmpd="sng" algn="ctr">
                <a:solidFill>
                  <a:schemeClr val="bg1"/>
                </a:solidFill>
                <a:prstDash val="solid"/>
              </a:ln>
              <a:effectLst/>
            </p:spPr>
            <p:txBody>
              <a:bodyPr lIns="143428" tIns="89642" rIns="143428" bIns="89642" rtlCol="0" anchor="ctr"/>
              <a:lstStyle/>
              <a:p>
                <a:pPr algn="ctr" defTabSz="1218330">
                  <a:lnSpc>
                    <a:spcPct val="90000"/>
                  </a:lnSpc>
                  <a:defRPr/>
                </a:pPr>
                <a:endParaRPr lang="en-US" sz="1200" kern="0">
                  <a:solidFill>
                    <a:schemeClr val="bg1"/>
                  </a:solidFill>
                  <a:ea typeface="Segoe UI" pitchFamily="34" charset="0"/>
                  <a:cs typeface="Segoe UI" pitchFamily="34" charset="0"/>
                </a:endParaRPr>
              </a:p>
            </p:txBody>
          </p:sp>
        </p:grpSp>
      </p:grpSp>
    </p:spTree>
    <p:extLst>
      <p:ext uri="{BB962C8B-B14F-4D97-AF65-F5344CB8AC3E}">
        <p14:creationId xmlns:p14="http://schemas.microsoft.com/office/powerpoint/2010/main" val="2459967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1"/>
                                        </p:tgtEl>
                                        <p:attrNameLst>
                                          <p:attrName>style.visibility</p:attrName>
                                        </p:attrNameLst>
                                      </p:cBhvr>
                                      <p:to>
                                        <p:strVal val="visible"/>
                                      </p:to>
                                    </p:set>
                                    <p:animEffect transition="in" filter="fade">
                                      <p:cBhvr>
                                        <p:cTn id="7" dur="500"/>
                                        <p:tgtEl>
                                          <p:spTgt spid="3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2"/>
                                        </p:tgtEl>
                                        <p:attrNameLst>
                                          <p:attrName>style.visibility</p:attrName>
                                        </p:attrNameLst>
                                      </p:cBhvr>
                                      <p:to>
                                        <p:strVal val="visible"/>
                                      </p:to>
                                    </p:set>
                                    <p:animEffect transition="in" filter="fade">
                                      <p:cBhvr>
                                        <p:cTn id="12" dur="500"/>
                                        <p:tgtEl>
                                          <p:spTgt spid="37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wipe(left)">
                                      <p:cBhvr>
                                        <p:cTn id="16" dur="500"/>
                                        <p:tgtEl>
                                          <p:spTgt spid="9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37"/>
                                        </p:tgtEl>
                                        <p:attrNameLst>
                                          <p:attrName>style.visibility</p:attrName>
                                        </p:attrNameLst>
                                      </p:cBhvr>
                                      <p:to>
                                        <p:strVal val="visible"/>
                                      </p:to>
                                    </p:set>
                                    <p:animEffect transition="in" filter="fade">
                                      <p:cBhvr>
                                        <p:cTn id="21" dur="500"/>
                                        <p:tgtEl>
                                          <p:spTgt spid="337"/>
                                        </p:tgtEl>
                                      </p:cBhvr>
                                    </p:animEffec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67"/>
                                        </p:tgtEl>
                                        <p:attrNameLst>
                                          <p:attrName>style.visibility</p:attrName>
                                        </p:attrNameLst>
                                      </p:cBhvr>
                                      <p:to>
                                        <p:strVal val="visible"/>
                                      </p:to>
                                    </p:set>
                                    <p:animEffect transition="in" filter="wipe(left)">
                                      <p:cBhvr>
                                        <p:cTn id="25" dur="500"/>
                                        <p:tgtEl>
                                          <p:spTgt spid="16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56"/>
                                        </p:tgtEl>
                                        <p:attrNameLst>
                                          <p:attrName>style.visibility</p:attrName>
                                        </p:attrNameLst>
                                      </p:cBhvr>
                                      <p:to>
                                        <p:strVal val="visible"/>
                                      </p:to>
                                    </p:set>
                                    <p:animEffect transition="in" filter="fade">
                                      <p:cBhvr>
                                        <p:cTn id="30" dur="500"/>
                                        <p:tgtEl>
                                          <p:spTgt spid="356"/>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69"/>
                                        </p:tgtEl>
                                        <p:attrNameLst>
                                          <p:attrName>style.visibility</p:attrName>
                                        </p:attrNameLst>
                                      </p:cBhvr>
                                      <p:to>
                                        <p:strVal val="visible"/>
                                      </p:to>
                                    </p:set>
                                    <p:animEffect transition="in" filter="wipe(left)">
                                      <p:cBhvr>
                                        <p:cTn id="34"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9A2B2-E7CB-4E57-A574-02D843260440}"/>
              </a:ext>
            </a:extLst>
          </p:cNvPr>
          <p:cNvSpPr>
            <a:spLocks noGrp="1"/>
          </p:cNvSpPr>
          <p:nvPr>
            <p:ph type="title" idx="4294967295"/>
          </p:nvPr>
        </p:nvSpPr>
        <p:spPr>
          <a:xfrm>
            <a:off x="3536949" y="2486526"/>
            <a:ext cx="8112126" cy="728663"/>
          </a:xfrm>
        </p:spPr>
        <p:txBody>
          <a:bodyPr/>
          <a:lstStyle/>
          <a:p>
            <a:r>
              <a:rPr lang="en-US">
                <a:solidFill>
                  <a:schemeClr val="tx1"/>
                </a:solidFill>
              </a:rPr>
              <a:t>Storage</a:t>
            </a:r>
          </a:p>
        </p:txBody>
      </p:sp>
      <p:sp>
        <p:nvSpPr>
          <p:cNvPr id="6" name="Rectangle 5">
            <a:extLst>
              <a:ext uri="{FF2B5EF4-FFF2-40B4-BE49-F238E27FC236}">
                <a16:creationId xmlns:a16="http://schemas.microsoft.com/office/drawing/2014/main" id="{9905B350-2E33-5D46-B84D-BD96BB3E88BD}"/>
              </a:ext>
            </a:extLst>
          </p:cNvPr>
          <p:cNvSpPr/>
          <p:nvPr/>
        </p:nvSpPr>
        <p:spPr>
          <a:xfrm>
            <a:off x="3536949" y="3686143"/>
            <a:ext cx="6781801" cy="1015663"/>
          </a:xfrm>
          <a:prstGeom prst="rect">
            <a:avLst/>
          </a:prstGeom>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Azure provides a unified distributed storage system offering durability, </a:t>
            </a:r>
            <a:r>
              <a:rPr kumimoji="0" lang="en-US" sz="2000" b="1"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encryption at rest</a:t>
            </a: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 strongly consistent </a:t>
            </a:r>
            <a:r>
              <a:rPr kumimoji="0" lang="en-US" sz="2000" b="1"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replication</a:t>
            </a:r>
            <a:r>
              <a:rPr kumimoji="0" lang="en-US" sz="2000" b="0" i="0" u="none" strike="noStrike" kern="120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 and auto load-balancing</a:t>
            </a:r>
          </a:p>
        </p:txBody>
      </p:sp>
      <p:sp>
        <p:nvSpPr>
          <p:cNvPr id="5" name="Database_EFC7" title="Icon of a cylinder">
            <a:extLst>
              <a:ext uri="{FF2B5EF4-FFF2-40B4-BE49-F238E27FC236}">
                <a16:creationId xmlns:a16="http://schemas.microsoft.com/office/drawing/2014/main" id="{529389E9-1A93-42FD-B307-8C132B973849}"/>
              </a:ext>
            </a:extLst>
          </p:cNvPr>
          <p:cNvSpPr>
            <a:spLocks noChangeAspect="1" noEditPoints="1"/>
          </p:cNvSpPr>
          <p:nvPr/>
        </p:nvSpPr>
        <p:spPr bwMode="auto">
          <a:xfrm>
            <a:off x="1719086" y="2761456"/>
            <a:ext cx="1074914" cy="139721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0913768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7B8F6A6-BD16-413F-B2E4-CBBE6E9791CF}"/>
              </a:ext>
            </a:extLst>
          </p:cNvPr>
          <p:cNvSpPr/>
          <p:nvPr/>
        </p:nvSpPr>
        <p:spPr bwMode="auto">
          <a:xfrm flipH="1">
            <a:off x="0" y="486"/>
            <a:ext cx="3429000"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 name="Rectangle 3">
            <a:extLst>
              <a:ext uri="{FF2B5EF4-FFF2-40B4-BE49-F238E27FC236}">
                <a16:creationId xmlns:a16="http://schemas.microsoft.com/office/drawing/2014/main" id="{84029F22-9F9D-4EFD-B9E8-5F723D915A6A}"/>
              </a:ext>
            </a:extLst>
          </p:cNvPr>
          <p:cNvSpPr/>
          <p:nvPr/>
        </p:nvSpPr>
        <p:spPr>
          <a:xfrm>
            <a:off x="0" y="0"/>
            <a:ext cx="12192000" cy="15463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09A2B2-E7CB-4E57-A574-02D843260440}"/>
              </a:ext>
            </a:extLst>
          </p:cNvPr>
          <p:cNvSpPr>
            <a:spLocks noGrp="1"/>
          </p:cNvSpPr>
          <p:nvPr>
            <p:ph type="title"/>
          </p:nvPr>
        </p:nvSpPr>
        <p:spPr>
          <a:xfrm>
            <a:off x="269240" y="354826"/>
            <a:ext cx="3135569" cy="899665"/>
          </a:xfrm>
        </p:spPr>
        <p:txBody>
          <a:bodyPr/>
          <a:lstStyle/>
          <a:p>
            <a:pPr lvl="0"/>
            <a:r>
              <a:rPr lang="en-US" sz="4000">
                <a:latin typeface="Segoe UI Light" panose="020B0502040204020203" pitchFamily="34" charset="0"/>
                <a:cs typeface="Segoe UI Light" panose="020B0502040204020203" pitchFamily="34" charset="0"/>
              </a:rPr>
              <a:t>Secure, scalable and highly available storage options  for every use case</a:t>
            </a:r>
          </a:p>
        </p:txBody>
      </p:sp>
      <p:sp>
        <p:nvSpPr>
          <p:cNvPr id="40" name="TextBox 39">
            <a:extLst>
              <a:ext uri="{FF2B5EF4-FFF2-40B4-BE49-F238E27FC236}">
                <a16:creationId xmlns:a16="http://schemas.microsoft.com/office/drawing/2014/main" id="{E46F68FF-626C-4020-906C-526EFF295348}"/>
              </a:ext>
            </a:extLst>
          </p:cNvPr>
          <p:cNvSpPr txBox="1"/>
          <p:nvPr/>
        </p:nvSpPr>
        <p:spPr>
          <a:xfrm>
            <a:off x="6897445" y="1276745"/>
            <a:ext cx="1752018"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Object Storage</a:t>
            </a:r>
          </a:p>
        </p:txBody>
      </p:sp>
      <p:sp>
        <p:nvSpPr>
          <p:cNvPr id="41" name="TextBox 40">
            <a:extLst>
              <a:ext uri="{FF2B5EF4-FFF2-40B4-BE49-F238E27FC236}">
                <a16:creationId xmlns:a16="http://schemas.microsoft.com/office/drawing/2014/main" id="{C8AC1650-3D43-4197-9D42-39F9505D67B7}"/>
              </a:ext>
            </a:extLst>
          </p:cNvPr>
          <p:cNvSpPr txBox="1"/>
          <p:nvPr/>
        </p:nvSpPr>
        <p:spPr>
          <a:xfrm>
            <a:off x="4760684" y="4559879"/>
            <a:ext cx="174990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Data Transport</a:t>
            </a:r>
          </a:p>
        </p:txBody>
      </p:sp>
      <p:sp>
        <p:nvSpPr>
          <p:cNvPr id="42" name="TextBox 41">
            <a:extLst>
              <a:ext uri="{FF2B5EF4-FFF2-40B4-BE49-F238E27FC236}">
                <a16:creationId xmlns:a16="http://schemas.microsoft.com/office/drawing/2014/main" id="{F7D1BEE6-C80E-48F1-9F64-9A5F9056808B}"/>
              </a:ext>
            </a:extLst>
          </p:cNvPr>
          <p:cNvSpPr txBox="1"/>
          <p:nvPr/>
        </p:nvSpPr>
        <p:spPr>
          <a:xfrm>
            <a:off x="9754631" y="1360577"/>
            <a:ext cx="144052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File storage</a:t>
            </a:r>
          </a:p>
        </p:txBody>
      </p:sp>
      <p:sp>
        <p:nvSpPr>
          <p:cNvPr id="43" name="TextBox 42">
            <a:extLst>
              <a:ext uri="{FF2B5EF4-FFF2-40B4-BE49-F238E27FC236}">
                <a16:creationId xmlns:a16="http://schemas.microsoft.com/office/drawing/2014/main" id="{CF2C218C-E9BB-40B1-AC83-B86D8578DADE}"/>
              </a:ext>
            </a:extLst>
          </p:cNvPr>
          <p:cNvSpPr txBox="1"/>
          <p:nvPr/>
        </p:nvSpPr>
        <p:spPr>
          <a:xfrm>
            <a:off x="8745522" y="4559879"/>
            <a:ext cx="1771254"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Hybrid Storage</a:t>
            </a:r>
          </a:p>
        </p:txBody>
      </p:sp>
      <p:sp>
        <p:nvSpPr>
          <p:cNvPr id="44" name="TextBox 43">
            <a:extLst>
              <a:ext uri="{FF2B5EF4-FFF2-40B4-BE49-F238E27FC236}">
                <a16:creationId xmlns:a16="http://schemas.microsoft.com/office/drawing/2014/main" id="{53500B28-BA74-45AE-82BB-F198D9C783BA}"/>
              </a:ext>
            </a:extLst>
          </p:cNvPr>
          <p:cNvSpPr txBox="1"/>
          <p:nvPr/>
        </p:nvSpPr>
        <p:spPr>
          <a:xfrm>
            <a:off x="9191005" y="2567512"/>
            <a:ext cx="2567774" cy="8771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a:ea typeface="+mn-ea"/>
                <a:cs typeface="+mn-cs"/>
              </a:rPr>
              <a:t>Lift and shift of legacy applications that require file shares to the cloud</a:t>
            </a:r>
          </a:p>
        </p:txBody>
      </p:sp>
      <p:sp>
        <p:nvSpPr>
          <p:cNvPr id="45" name="TextBox 44">
            <a:extLst>
              <a:ext uri="{FF2B5EF4-FFF2-40B4-BE49-F238E27FC236}">
                <a16:creationId xmlns:a16="http://schemas.microsoft.com/office/drawing/2014/main" id="{AA54DE77-08DF-4277-A39E-3525F3B96C8A}"/>
              </a:ext>
            </a:extLst>
          </p:cNvPr>
          <p:cNvSpPr txBox="1"/>
          <p:nvPr/>
        </p:nvSpPr>
        <p:spPr>
          <a:xfrm>
            <a:off x="6551400" y="2483680"/>
            <a:ext cx="2444109" cy="8771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a:ea typeface="+mn-ea"/>
                <a:cs typeface="+mn-cs"/>
              </a:rPr>
              <a:t>Secure, centralized storage target for backup/disaster recovery</a:t>
            </a:r>
          </a:p>
        </p:txBody>
      </p:sp>
      <p:sp>
        <p:nvSpPr>
          <p:cNvPr id="46" name="TextBox 45">
            <a:extLst>
              <a:ext uri="{FF2B5EF4-FFF2-40B4-BE49-F238E27FC236}">
                <a16:creationId xmlns:a16="http://schemas.microsoft.com/office/drawing/2014/main" id="{00E3E331-2290-4EA7-BE17-6A7614002B2C}"/>
              </a:ext>
            </a:extLst>
          </p:cNvPr>
          <p:cNvSpPr txBox="1"/>
          <p:nvPr/>
        </p:nvSpPr>
        <p:spPr>
          <a:xfrm>
            <a:off x="4288235" y="5766814"/>
            <a:ext cx="2694800"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a:ea typeface="+mn-ea"/>
                <a:cs typeface="+mn-cs"/>
              </a:rPr>
              <a:t>Move or migrate data into Azure</a:t>
            </a:r>
          </a:p>
        </p:txBody>
      </p:sp>
      <p:sp>
        <p:nvSpPr>
          <p:cNvPr id="47" name="TextBox 46">
            <a:extLst>
              <a:ext uri="{FF2B5EF4-FFF2-40B4-BE49-F238E27FC236}">
                <a16:creationId xmlns:a16="http://schemas.microsoft.com/office/drawing/2014/main" id="{0AE19666-760E-4130-A746-AF63C2A37E7A}"/>
              </a:ext>
            </a:extLst>
          </p:cNvPr>
          <p:cNvSpPr txBox="1"/>
          <p:nvPr/>
        </p:nvSpPr>
        <p:spPr>
          <a:xfrm>
            <a:off x="8265589" y="5766814"/>
            <a:ext cx="2731121" cy="8771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a:ea typeface="+mn-ea"/>
                <a:cs typeface="+mn-cs"/>
              </a:rPr>
              <a:t>Secure, intelligent data tiering between on-premises and cloud storage</a:t>
            </a:r>
          </a:p>
        </p:txBody>
      </p:sp>
      <p:sp>
        <p:nvSpPr>
          <p:cNvPr id="48" name="TextBox 47">
            <a:extLst>
              <a:ext uri="{FF2B5EF4-FFF2-40B4-BE49-F238E27FC236}">
                <a16:creationId xmlns:a16="http://schemas.microsoft.com/office/drawing/2014/main" id="{90A5D01A-6FC8-461B-8264-65323177CC82}"/>
              </a:ext>
            </a:extLst>
          </p:cNvPr>
          <p:cNvSpPr txBox="1"/>
          <p:nvPr/>
        </p:nvSpPr>
        <p:spPr>
          <a:xfrm>
            <a:off x="6551400" y="1740324"/>
            <a:ext cx="2444109" cy="76020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Azure Blobs</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2F2F2F"/>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1DF8CA69-623C-4247-BA9E-EA47CC054326}"/>
              </a:ext>
            </a:extLst>
          </p:cNvPr>
          <p:cNvSpPr txBox="1"/>
          <p:nvPr/>
        </p:nvSpPr>
        <p:spPr>
          <a:xfrm>
            <a:off x="9252838" y="1824156"/>
            <a:ext cx="2444109" cy="103105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Azure Files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Azure NetApp Files</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2F2F2F"/>
              </a:solidFill>
              <a:effectLst/>
              <a:uLnTx/>
              <a:uFillTx/>
              <a:latin typeface="Segoe UI"/>
              <a:ea typeface="+mn-ea"/>
              <a:cs typeface="+mn-cs"/>
            </a:endParaRPr>
          </a:p>
        </p:txBody>
      </p:sp>
      <p:sp>
        <p:nvSpPr>
          <p:cNvPr id="58" name="TextBox 57">
            <a:extLst>
              <a:ext uri="{FF2B5EF4-FFF2-40B4-BE49-F238E27FC236}">
                <a16:creationId xmlns:a16="http://schemas.microsoft.com/office/drawing/2014/main" id="{06666D92-96E6-4A72-8BD7-51580AB7DED8}"/>
              </a:ext>
            </a:extLst>
          </p:cNvPr>
          <p:cNvSpPr txBox="1"/>
          <p:nvPr/>
        </p:nvSpPr>
        <p:spPr>
          <a:xfrm>
            <a:off x="4413581" y="5023458"/>
            <a:ext cx="2444109" cy="103105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2F2F2F"/>
                </a:solidFill>
                <a:effectLst/>
                <a:uLnTx/>
                <a:uFillTx/>
                <a:latin typeface="Segoe UI"/>
                <a:ea typeface="+mn-ea"/>
                <a:cs typeface="+mn-cs"/>
              </a:rPr>
              <a:t>Azure Import/Export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2F2F2F"/>
                </a:solidFill>
                <a:effectLst/>
                <a:uLnTx/>
                <a:uFillTx/>
                <a:latin typeface="Segoe UI"/>
                <a:ea typeface="+mn-ea"/>
                <a:cs typeface="+mn-cs"/>
              </a:rPr>
              <a:t>Azure </a:t>
            </a:r>
            <a:r>
              <a:rPr kumimoji="0" lang="en-US" sz="1400" b="0" i="0" u="none" strike="noStrike" kern="1200" cap="none" spc="0" normalizeH="0" baseline="0" noProof="0" dirty="0" err="1">
                <a:ln>
                  <a:noFill/>
                </a:ln>
                <a:solidFill>
                  <a:srgbClr val="2F2F2F"/>
                </a:solidFill>
                <a:effectLst/>
                <a:uLnTx/>
                <a:uFillTx/>
                <a:latin typeface="Segoe UI"/>
                <a:ea typeface="+mn-ea"/>
                <a:cs typeface="+mn-cs"/>
              </a:rPr>
              <a:t>DataBox</a:t>
            </a:r>
            <a:endParaRPr kumimoji="0" lang="en-US" sz="1400" b="0" i="0" u="none" strike="noStrike" kern="1200" cap="none" spc="0" normalizeH="0" baseline="0" noProof="0" dirty="0">
              <a:ln>
                <a:noFill/>
              </a:ln>
              <a:solidFill>
                <a:srgbClr val="2F2F2F"/>
              </a:solidFill>
              <a:effectLst/>
              <a:uLnTx/>
              <a:uFillTx/>
              <a:latin typeface="Segoe UI"/>
              <a:ea typeface="+mn-ea"/>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08D86335-C86D-42D9-A699-96427D11ABE5}"/>
              </a:ext>
            </a:extLst>
          </p:cNvPr>
          <p:cNvSpPr txBox="1"/>
          <p:nvPr/>
        </p:nvSpPr>
        <p:spPr>
          <a:xfrm>
            <a:off x="8409095" y="5023458"/>
            <a:ext cx="2444109" cy="149579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Azure </a:t>
            </a:r>
            <a:r>
              <a:rPr kumimoji="0" lang="en-US" sz="1400" b="0" i="0" u="none" strike="noStrike" kern="1200" cap="none" spc="0" normalizeH="0" baseline="0" noProof="0" err="1">
                <a:ln>
                  <a:noFill/>
                </a:ln>
                <a:solidFill>
                  <a:srgbClr val="2F2F2F"/>
                </a:solidFill>
                <a:effectLst/>
                <a:uLnTx/>
                <a:uFillTx/>
                <a:latin typeface="Segoe UI"/>
                <a:ea typeface="+mn-ea"/>
                <a:cs typeface="+mn-cs"/>
              </a:rPr>
              <a:t>StorSimple</a:t>
            </a:r>
            <a:endParaRPr kumimoji="0" lang="en-US" sz="1400" b="0" i="0" u="none" strike="noStrike" kern="1200" cap="none" spc="0" normalizeH="0" baseline="0" noProof="0">
              <a:ln>
                <a:noFill/>
              </a:ln>
              <a:solidFill>
                <a:srgbClr val="2F2F2F"/>
              </a:solidFill>
              <a:effectLst/>
              <a:uLnTx/>
              <a:uFillTx/>
              <a:latin typeface="Segoe UI"/>
              <a:ea typeface="+mn-ea"/>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Azure File Sync</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err="1">
                <a:ln>
                  <a:noFill/>
                </a:ln>
                <a:solidFill>
                  <a:srgbClr val="2F2F2F"/>
                </a:solidFill>
                <a:effectLst/>
                <a:uLnTx/>
                <a:uFillTx/>
                <a:latin typeface="Segoe UI"/>
                <a:ea typeface="+mn-ea"/>
                <a:cs typeface="+mn-cs"/>
              </a:rPr>
              <a:t>Avere</a:t>
            </a:r>
            <a:r>
              <a:rPr kumimoji="0" lang="en-US" sz="1400" b="0" i="0" u="none" strike="noStrike" kern="1200" cap="none" spc="0" normalizeH="0" baseline="0" noProof="0">
                <a:ln>
                  <a:noFill/>
                </a:ln>
                <a:solidFill>
                  <a:srgbClr val="2F2F2F"/>
                </a:solidFill>
                <a:effectLst/>
                <a:uLnTx/>
                <a:uFillTx/>
                <a:latin typeface="Segoe UI"/>
                <a:ea typeface="+mn-ea"/>
                <a:cs typeface="+mn-cs"/>
              </a:rPr>
              <a:t>*</a:t>
            </a:r>
            <a:br>
              <a:rPr kumimoji="0" lang="en-US" sz="1400" b="0" i="0" u="none" strike="noStrike" kern="1200" cap="none" spc="0" normalizeH="0" baseline="0" noProof="0">
                <a:ln>
                  <a:noFill/>
                </a:ln>
                <a:solidFill>
                  <a:srgbClr val="2F2F2F"/>
                </a:solidFill>
                <a:effectLst/>
                <a:uLnTx/>
                <a:uFillTx/>
                <a:latin typeface="Segoe UI"/>
                <a:ea typeface="+mn-ea"/>
                <a:cs typeface="+mn-cs"/>
              </a:rPr>
            </a:br>
            <a:endParaRPr kumimoji="0" lang="en-US" sz="1400" b="0" i="0" u="none" strike="noStrike" kern="1200" cap="none" spc="0" normalizeH="0" baseline="0" noProof="0">
              <a:ln>
                <a:noFill/>
              </a:ln>
              <a:solidFill>
                <a:srgbClr val="2F2F2F"/>
              </a:solidFill>
              <a:effectLst/>
              <a:uLnTx/>
              <a:uFillTx/>
              <a:latin typeface="Segoe UI"/>
              <a:ea typeface="+mn-ea"/>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2F2F2F"/>
              </a:solidFill>
              <a:effectLst/>
              <a:uLnTx/>
              <a:uFillTx/>
              <a:latin typeface="Segoe UI"/>
              <a:ea typeface="+mn-ea"/>
              <a:cs typeface="+mn-cs"/>
            </a:endParaRPr>
          </a:p>
        </p:txBody>
      </p:sp>
      <p:sp>
        <p:nvSpPr>
          <p:cNvPr id="63" name="Archive_F03F">
            <a:extLst>
              <a:ext uri="{FF2B5EF4-FFF2-40B4-BE49-F238E27FC236}">
                <a16:creationId xmlns:a16="http://schemas.microsoft.com/office/drawing/2014/main" id="{800E4372-1EE9-4210-9E1B-9719B9DFCA38}"/>
              </a:ext>
            </a:extLst>
          </p:cNvPr>
          <p:cNvSpPr>
            <a:spLocks noChangeAspect="1" noEditPoints="1"/>
          </p:cNvSpPr>
          <p:nvPr/>
        </p:nvSpPr>
        <p:spPr bwMode="auto">
          <a:xfrm>
            <a:off x="7477262" y="588124"/>
            <a:ext cx="592385" cy="513709"/>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 name="FolderHorizontal_F12B" title="Icon of a folder">
            <a:extLst>
              <a:ext uri="{FF2B5EF4-FFF2-40B4-BE49-F238E27FC236}">
                <a16:creationId xmlns:a16="http://schemas.microsoft.com/office/drawing/2014/main" id="{58EBAA9A-E2BF-4034-B1DE-0CCCFE30A76E}"/>
              </a:ext>
            </a:extLst>
          </p:cNvPr>
          <p:cNvSpPr>
            <a:spLocks noChangeAspect="1" noEditPoints="1"/>
          </p:cNvSpPr>
          <p:nvPr/>
        </p:nvSpPr>
        <p:spPr bwMode="auto">
          <a:xfrm>
            <a:off x="10109604" y="660756"/>
            <a:ext cx="730577" cy="536109"/>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65" name="binary" title="Icon of binary code, ones and zeros">
            <a:extLst>
              <a:ext uri="{FF2B5EF4-FFF2-40B4-BE49-F238E27FC236}">
                <a16:creationId xmlns:a16="http://schemas.microsoft.com/office/drawing/2014/main" id="{06198E3F-F3CB-4226-A75C-57698A129BBA}"/>
              </a:ext>
            </a:extLst>
          </p:cNvPr>
          <p:cNvSpPr>
            <a:spLocks noChangeAspect="1" noEditPoints="1"/>
          </p:cNvSpPr>
          <p:nvPr/>
        </p:nvSpPr>
        <p:spPr bwMode="auto">
          <a:xfrm>
            <a:off x="5369002" y="3907001"/>
            <a:ext cx="533267" cy="46047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nvGrpSpPr>
          <p:cNvPr id="66" name="Group 65">
            <a:extLst>
              <a:ext uri="{FF2B5EF4-FFF2-40B4-BE49-F238E27FC236}">
                <a16:creationId xmlns:a16="http://schemas.microsoft.com/office/drawing/2014/main" id="{54F59605-635F-494D-8090-776EC3B50553}"/>
              </a:ext>
            </a:extLst>
          </p:cNvPr>
          <p:cNvGrpSpPr>
            <a:grpSpLocks noChangeAspect="1"/>
          </p:cNvGrpSpPr>
          <p:nvPr/>
        </p:nvGrpSpPr>
        <p:grpSpPr>
          <a:xfrm>
            <a:off x="9309147" y="3771478"/>
            <a:ext cx="644004" cy="731521"/>
            <a:chOff x="5295431" y="2099789"/>
            <a:chExt cx="1156842" cy="1479184"/>
          </a:xfrm>
          <a:noFill/>
        </p:grpSpPr>
        <p:sp>
          <p:nvSpPr>
            <p:cNvPr id="67" name="Freeform: Shape 58">
              <a:extLst>
                <a:ext uri="{FF2B5EF4-FFF2-40B4-BE49-F238E27FC236}">
                  <a16:creationId xmlns:a16="http://schemas.microsoft.com/office/drawing/2014/main" id="{BC2DC984-26C1-449E-8217-1E18EA55EE89}"/>
                </a:ext>
              </a:extLst>
            </p:cNvPr>
            <p:cNvSpPr/>
            <p:nvPr/>
          </p:nvSpPr>
          <p:spPr bwMode="auto">
            <a:xfrm>
              <a:off x="5295431" y="2099789"/>
              <a:ext cx="1156842" cy="63849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grp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server">
              <a:extLst>
                <a:ext uri="{FF2B5EF4-FFF2-40B4-BE49-F238E27FC236}">
                  <a16:creationId xmlns:a16="http://schemas.microsoft.com/office/drawing/2014/main" id="{5CEF0126-6683-48C8-88FE-0653D1A595C7}"/>
                </a:ext>
              </a:extLst>
            </p:cNvPr>
            <p:cNvSpPr>
              <a:spLocks noChangeAspect="1" noEditPoints="1"/>
            </p:cNvSpPr>
            <p:nvPr/>
          </p:nvSpPr>
          <p:spPr bwMode="auto">
            <a:xfrm>
              <a:off x="5617228" y="2604123"/>
              <a:ext cx="513249" cy="97485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F2F2F2"/>
            </a:solidFill>
            <a:ln w="12700">
              <a:solidFill>
                <a:schemeClr val="accent3"/>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cxnSp>
        <p:nvCxnSpPr>
          <p:cNvPr id="69" name="Straight Connector 68">
            <a:extLst>
              <a:ext uri="{FF2B5EF4-FFF2-40B4-BE49-F238E27FC236}">
                <a16:creationId xmlns:a16="http://schemas.microsoft.com/office/drawing/2014/main" id="{E8474CC2-0100-456C-89C0-30D269CC4DA8}"/>
              </a:ext>
            </a:extLst>
          </p:cNvPr>
          <p:cNvCxnSpPr>
            <a:cxnSpLocks/>
          </p:cNvCxnSpPr>
          <p:nvPr/>
        </p:nvCxnSpPr>
        <p:spPr>
          <a:xfrm>
            <a:off x="9144106" y="475421"/>
            <a:ext cx="0" cy="291015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288BED6-099E-4E6D-9B8D-F278C79EF2DE}"/>
              </a:ext>
            </a:extLst>
          </p:cNvPr>
          <p:cNvCxnSpPr>
            <a:cxnSpLocks/>
          </p:cNvCxnSpPr>
          <p:nvPr/>
        </p:nvCxnSpPr>
        <p:spPr>
          <a:xfrm>
            <a:off x="3806847" y="3444676"/>
            <a:ext cx="789010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StorageOptical_E958" title="Icon of a hard disk">
            <a:extLst>
              <a:ext uri="{FF2B5EF4-FFF2-40B4-BE49-F238E27FC236}">
                <a16:creationId xmlns:a16="http://schemas.microsoft.com/office/drawing/2014/main" id="{2D288D72-DEC9-4A22-9392-61BAA9420827}"/>
              </a:ext>
            </a:extLst>
          </p:cNvPr>
          <p:cNvSpPr>
            <a:spLocks noChangeAspect="1" noEditPoints="1"/>
          </p:cNvSpPr>
          <p:nvPr/>
        </p:nvSpPr>
        <p:spPr bwMode="auto">
          <a:xfrm>
            <a:off x="4670914" y="550032"/>
            <a:ext cx="605896" cy="606041"/>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F39D5026-1FB0-4698-A109-DF9143D86EDE}"/>
              </a:ext>
            </a:extLst>
          </p:cNvPr>
          <p:cNvSpPr txBox="1"/>
          <p:nvPr/>
        </p:nvSpPr>
        <p:spPr>
          <a:xfrm>
            <a:off x="4222997" y="1332745"/>
            <a:ext cx="153721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Disk Storage</a:t>
            </a:r>
          </a:p>
        </p:txBody>
      </p:sp>
      <p:sp>
        <p:nvSpPr>
          <p:cNvPr id="73" name="TextBox 72">
            <a:extLst>
              <a:ext uri="{FF2B5EF4-FFF2-40B4-BE49-F238E27FC236}">
                <a16:creationId xmlns:a16="http://schemas.microsoft.com/office/drawing/2014/main" id="{ED778C17-9DE1-46B5-8371-731E11044B88}"/>
              </a:ext>
            </a:extLst>
          </p:cNvPr>
          <p:cNvSpPr txBox="1"/>
          <p:nvPr/>
        </p:nvSpPr>
        <p:spPr>
          <a:xfrm>
            <a:off x="3707716" y="2539680"/>
            <a:ext cx="2567774" cy="8771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a:ea typeface="+mn-ea"/>
                <a:cs typeface="+mn-cs"/>
              </a:rPr>
              <a:t>Reliable, persistent, high performing storage for Virtual Machines</a:t>
            </a:r>
          </a:p>
        </p:txBody>
      </p:sp>
      <p:sp>
        <p:nvSpPr>
          <p:cNvPr id="74" name="TextBox 73">
            <a:extLst>
              <a:ext uri="{FF2B5EF4-FFF2-40B4-BE49-F238E27FC236}">
                <a16:creationId xmlns:a16="http://schemas.microsoft.com/office/drawing/2014/main" id="{6A6064DB-8004-4F77-AF31-C49A8096A5FA}"/>
              </a:ext>
            </a:extLst>
          </p:cNvPr>
          <p:cNvSpPr txBox="1"/>
          <p:nvPr/>
        </p:nvSpPr>
        <p:spPr>
          <a:xfrm>
            <a:off x="3769549" y="1796324"/>
            <a:ext cx="2444109" cy="76020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Premium</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Standard</a:t>
            </a:r>
          </a:p>
        </p:txBody>
      </p:sp>
      <p:cxnSp>
        <p:nvCxnSpPr>
          <p:cNvPr id="75" name="Straight Connector 74">
            <a:extLst>
              <a:ext uri="{FF2B5EF4-FFF2-40B4-BE49-F238E27FC236}">
                <a16:creationId xmlns:a16="http://schemas.microsoft.com/office/drawing/2014/main" id="{A3C03654-68C9-48AB-84E7-31041E9652C4}"/>
              </a:ext>
            </a:extLst>
          </p:cNvPr>
          <p:cNvCxnSpPr>
            <a:cxnSpLocks/>
          </p:cNvCxnSpPr>
          <p:nvPr/>
        </p:nvCxnSpPr>
        <p:spPr>
          <a:xfrm>
            <a:off x="6371784" y="505459"/>
            <a:ext cx="0" cy="291015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61E8A44-6CF6-4DC4-9A6C-DF3D44DD308B}"/>
              </a:ext>
            </a:extLst>
          </p:cNvPr>
          <p:cNvCxnSpPr>
            <a:cxnSpLocks/>
          </p:cNvCxnSpPr>
          <p:nvPr/>
        </p:nvCxnSpPr>
        <p:spPr>
          <a:xfrm>
            <a:off x="7628774" y="3445451"/>
            <a:ext cx="0" cy="291015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335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outHorizontal)">
                                      <p:cBhvr>
                                        <p:cTn id="7" dur="500"/>
                                        <p:tgtEl>
                                          <p:spTgt spid="70"/>
                                        </p:tgtEl>
                                      </p:cBhvr>
                                    </p:animEffect>
                                  </p:childTnLst>
                                </p:cTn>
                              </p:par>
                              <p:par>
                                <p:cTn id="8" presetID="22" presetClass="entr" presetSubtype="4"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wipe(down)">
                                      <p:cBhvr>
                                        <p:cTn id="10" dur="500"/>
                                        <p:tgtEl>
                                          <p:spTgt spid="75"/>
                                        </p:tgtEl>
                                      </p:cBhvr>
                                    </p:animEffect>
                                  </p:childTnLst>
                                </p:cTn>
                              </p:par>
                              <p:par>
                                <p:cTn id="11" presetID="22" presetClass="entr" presetSubtype="4"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wipe(down)">
                                      <p:cBhvr>
                                        <p:cTn id="13" dur="500"/>
                                        <p:tgtEl>
                                          <p:spTgt spid="69"/>
                                        </p:tgtEl>
                                      </p:cBhvr>
                                    </p:animEffect>
                                  </p:childTnLst>
                                </p:cTn>
                              </p:par>
                              <p:par>
                                <p:cTn id="14" presetID="22" presetClass="entr" presetSubtype="1" fill="hold"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wipe(up)">
                                      <p:cBhvr>
                                        <p:cTn id="16" dur="500"/>
                                        <p:tgtEl>
                                          <p:spTgt spid="7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500"/>
                                        <p:tgtEl>
                                          <p:spTgt spid="7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500"/>
                                        <p:tgtEl>
                                          <p:spTgt spid="7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500"/>
                                        <p:tgtEl>
                                          <p:spTgt spid="63"/>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childTnLst>
                          </p:cTn>
                        </p:par>
                        <p:par>
                          <p:cTn id="56" fill="hold">
                            <p:stCondLst>
                              <p:cond delay="2000"/>
                            </p:stCondLst>
                            <p:childTnLst>
                              <p:par>
                                <p:cTn id="57" presetID="10" presetClass="entr" presetSubtype="0" fill="hold" grpId="0" nodeType="after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500"/>
                                        <p:tgtEl>
                                          <p:spTgt spid="5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fade">
                                      <p:cBhvr>
                                        <p:cTn id="68" dur="500"/>
                                        <p:tgtEl>
                                          <p:spTgt spid="65"/>
                                        </p:tgtEl>
                                      </p:cBhvr>
                                    </p:animEffect>
                                  </p:childTnLst>
                                </p:cTn>
                              </p:par>
                            </p:childTnLst>
                          </p:cTn>
                        </p:par>
                        <p:par>
                          <p:cTn id="69" fill="hold">
                            <p:stCondLst>
                              <p:cond delay="2500"/>
                            </p:stCondLst>
                            <p:childTnLst>
                              <p:par>
                                <p:cTn id="70" presetID="10" presetClass="entr" presetSubtype="0" fill="hold" grpId="0" nodeType="after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500"/>
                                        <p:tgtEl>
                                          <p:spTgt spid="4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fade">
                                      <p:cBhvr>
                                        <p:cTn id="78" dur="500"/>
                                        <p:tgtEl>
                                          <p:spTgt spid="62"/>
                                        </p:tgtEl>
                                      </p:cBhvr>
                                    </p:animEffect>
                                  </p:childTnLst>
                                </p:cTn>
                              </p:par>
                              <p:par>
                                <p:cTn id="79" presetID="10" presetClass="entr" presetSubtype="0" fill="hold" nodeType="withEffect">
                                  <p:stCondLst>
                                    <p:cond delay="0"/>
                                  </p:stCondLst>
                                  <p:childTnLst>
                                    <p:set>
                                      <p:cBhvr>
                                        <p:cTn id="80" dur="1" fill="hold">
                                          <p:stCondLst>
                                            <p:cond delay="0"/>
                                          </p:stCondLst>
                                        </p:cTn>
                                        <p:tgtEl>
                                          <p:spTgt spid="66"/>
                                        </p:tgtEl>
                                        <p:attrNameLst>
                                          <p:attrName>style.visibility</p:attrName>
                                        </p:attrNameLst>
                                      </p:cBhvr>
                                      <p:to>
                                        <p:strVal val="visible"/>
                                      </p:to>
                                    </p:set>
                                    <p:animEffect transition="in" filter="fade">
                                      <p:cBhvr>
                                        <p:cTn id="81"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p:bldP spid="45" grpId="0"/>
      <p:bldP spid="46" grpId="0"/>
      <p:bldP spid="47" grpId="0"/>
      <p:bldP spid="48" grpId="0"/>
      <p:bldP spid="56" grpId="0"/>
      <p:bldP spid="58" grpId="0"/>
      <p:bldP spid="62" grpId="0"/>
      <p:bldP spid="63" grpId="0" animBg="1"/>
      <p:bldP spid="64" grpId="0" animBg="1"/>
      <p:bldP spid="65" grpId="0" animBg="1"/>
      <p:bldP spid="71" grpId="0" animBg="1"/>
      <p:bldP spid="72" grpId="0"/>
      <p:bldP spid="73" grpId="0"/>
      <p:bldP spid="7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2797810" cy="745312"/>
          </a:xfrm>
        </p:spPr>
        <p:txBody>
          <a:bodyPr/>
          <a:lstStyle/>
          <a:p>
            <a:pPr>
              <a:tabLst>
                <a:tab pos="6892527" algn="l"/>
              </a:tabLst>
            </a:pPr>
            <a:r>
              <a:rPr lang="en-US" sz="4000" dirty="0">
                <a:solidFill>
                  <a:schemeClr val="accent1"/>
                </a:solidFill>
              </a:rPr>
              <a:t>Azure Disks</a:t>
            </a:r>
          </a:p>
        </p:txBody>
      </p:sp>
      <p:cxnSp>
        <p:nvCxnSpPr>
          <p:cNvPr id="27" name="Straight Connector 26"/>
          <p:cNvCxnSpPr>
            <a:cxnSpLocks/>
          </p:cNvCxnSpPr>
          <p:nvPr/>
        </p:nvCxnSpPr>
        <p:spPr>
          <a:xfrm flipV="1">
            <a:off x="7101915" y="1149388"/>
            <a:ext cx="1" cy="356616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255728" y="1162050"/>
            <a:ext cx="2622394" cy="422525"/>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Performance Tiers</a:t>
            </a:r>
          </a:p>
        </p:txBody>
      </p:sp>
      <p:sp>
        <p:nvSpPr>
          <p:cNvPr id="44" name="monitor" title="Icon of a monitor">
            <a:extLst>
              <a:ext uri="{FF2B5EF4-FFF2-40B4-BE49-F238E27FC236}">
                <a16:creationId xmlns:a16="http://schemas.microsoft.com/office/drawing/2014/main" id="{83A3C205-6B3F-4008-9655-AE9AEDA17D9F}"/>
              </a:ext>
            </a:extLst>
          </p:cNvPr>
          <p:cNvSpPr>
            <a:spLocks noChangeAspect="1" noEditPoints="1"/>
          </p:cNvSpPr>
          <p:nvPr/>
        </p:nvSpPr>
        <p:spPr bwMode="auto">
          <a:xfrm>
            <a:off x="713239" y="2078655"/>
            <a:ext cx="1183282" cy="90685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 name="monitor" title="Icon of a monitor">
            <a:extLst>
              <a:ext uri="{FF2B5EF4-FFF2-40B4-BE49-F238E27FC236}">
                <a16:creationId xmlns:a16="http://schemas.microsoft.com/office/drawing/2014/main" id="{FD7FCEEE-A493-425E-9233-6F7A806F57C8}"/>
              </a:ext>
            </a:extLst>
          </p:cNvPr>
          <p:cNvSpPr>
            <a:spLocks noChangeAspect="1" noEditPoints="1"/>
          </p:cNvSpPr>
          <p:nvPr/>
        </p:nvSpPr>
        <p:spPr bwMode="auto">
          <a:xfrm>
            <a:off x="5045323" y="2078655"/>
            <a:ext cx="1183282" cy="90685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15615455-B3D9-4429-AD47-44F845F4853A}"/>
              </a:ext>
            </a:extLst>
          </p:cNvPr>
          <p:cNvGrpSpPr/>
          <p:nvPr/>
        </p:nvGrpSpPr>
        <p:grpSpPr>
          <a:xfrm>
            <a:off x="5045319" y="3151058"/>
            <a:ext cx="1183280" cy="350778"/>
            <a:chOff x="5182487" y="3350427"/>
            <a:chExt cx="1183280" cy="350778"/>
          </a:xfrm>
        </p:grpSpPr>
        <p:sp>
          <p:nvSpPr>
            <p:cNvPr id="48" name="StorageOptical_E958" title="Icon of a hard disk">
              <a:extLst>
                <a:ext uri="{FF2B5EF4-FFF2-40B4-BE49-F238E27FC236}">
                  <a16:creationId xmlns:a16="http://schemas.microsoft.com/office/drawing/2014/main" id="{CFA19A33-B3EA-457B-9B3E-488777B5E1AF}"/>
                </a:ext>
              </a:extLst>
            </p:cNvPr>
            <p:cNvSpPr>
              <a:spLocks noChangeAspect="1" noEditPoints="1"/>
            </p:cNvSpPr>
            <p:nvPr/>
          </p:nvSpPr>
          <p:spPr bwMode="auto">
            <a:xfrm>
              <a:off x="5182487" y="3350427"/>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49" name="StorageOptical_E958" title="Icon of a hard disk">
              <a:extLst>
                <a:ext uri="{FF2B5EF4-FFF2-40B4-BE49-F238E27FC236}">
                  <a16:creationId xmlns:a16="http://schemas.microsoft.com/office/drawing/2014/main" id="{74A73990-E6F9-40EA-8392-D4CF4159A71C}"/>
                </a:ext>
              </a:extLst>
            </p:cNvPr>
            <p:cNvSpPr>
              <a:spLocks noChangeAspect="1" noEditPoints="1"/>
            </p:cNvSpPr>
            <p:nvPr/>
          </p:nvSpPr>
          <p:spPr bwMode="auto">
            <a:xfrm>
              <a:off x="6015073" y="3350427"/>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50" name="StorageOptical_E958" title="Icon of a hard disk">
              <a:extLst>
                <a:ext uri="{FF2B5EF4-FFF2-40B4-BE49-F238E27FC236}">
                  <a16:creationId xmlns:a16="http://schemas.microsoft.com/office/drawing/2014/main" id="{4452460D-E657-45DD-83B0-516C0F5CD6A2}"/>
                </a:ext>
              </a:extLst>
            </p:cNvPr>
            <p:cNvSpPr>
              <a:spLocks noChangeAspect="1" noEditPoints="1"/>
            </p:cNvSpPr>
            <p:nvPr/>
          </p:nvSpPr>
          <p:spPr bwMode="auto">
            <a:xfrm>
              <a:off x="5598780" y="3350427"/>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F"/>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EC2FF695-3B71-4C65-89CA-3F2888D72F71}"/>
              </a:ext>
            </a:extLst>
          </p:cNvPr>
          <p:cNvGrpSpPr/>
          <p:nvPr/>
        </p:nvGrpSpPr>
        <p:grpSpPr>
          <a:xfrm>
            <a:off x="709969" y="3140320"/>
            <a:ext cx="1183281" cy="350778"/>
            <a:chOff x="3453526" y="4053245"/>
            <a:chExt cx="1568334" cy="464925"/>
          </a:xfrm>
        </p:grpSpPr>
        <p:sp>
          <p:nvSpPr>
            <p:cNvPr id="52" name="StorageOptical_E958" title="Icon of a hard disk">
              <a:extLst>
                <a:ext uri="{FF2B5EF4-FFF2-40B4-BE49-F238E27FC236}">
                  <a16:creationId xmlns:a16="http://schemas.microsoft.com/office/drawing/2014/main" id="{2691CADF-D35F-4158-8293-403ED6BECBE6}"/>
                </a:ext>
              </a:extLst>
            </p:cNvPr>
            <p:cNvSpPr>
              <a:spLocks noChangeAspect="1" noEditPoints="1"/>
            </p:cNvSpPr>
            <p:nvPr/>
          </p:nvSpPr>
          <p:spPr bwMode="auto">
            <a:xfrm>
              <a:off x="3453526"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53" name="StorageOptical_E958" title="Icon of a hard disk">
              <a:extLst>
                <a:ext uri="{FF2B5EF4-FFF2-40B4-BE49-F238E27FC236}">
                  <a16:creationId xmlns:a16="http://schemas.microsoft.com/office/drawing/2014/main" id="{2948075D-84E1-45EF-9DCE-20071F7CCB4B}"/>
                </a:ext>
              </a:extLst>
            </p:cNvPr>
            <p:cNvSpPr>
              <a:spLocks noChangeAspect="1" noEditPoints="1"/>
            </p:cNvSpPr>
            <p:nvPr/>
          </p:nvSpPr>
          <p:spPr bwMode="auto">
            <a:xfrm>
              <a:off x="4557046"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54" name="StorageOptical_E958" title="Icon of a hard disk">
              <a:extLst>
                <a:ext uri="{FF2B5EF4-FFF2-40B4-BE49-F238E27FC236}">
                  <a16:creationId xmlns:a16="http://schemas.microsoft.com/office/drawing/2014/main" id="{468A0251-D562-429D-9779-03544759B159}"/>
                </a:ext>
              </a:extLst>
            </p:cNvPr>
            <p:cNvSpPr>
              <a:spLocks noChangeAspect="1" noEditPoints="1"/>
            </p:cNvSpPr>
            <p:nvPr/>
          </p:nvSpPr>
          <p:spPr bwMode="auto">
            <a:xfrm>
              <a:off x="4005288"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F"/>
                </a:solidFill>
                <a:effectLst/>
                <a:uLnTx/>
                <a:uFillTx/>
                <a:latin typeface="Segoe UI"/>
                <a:ea typeface="+mn-ea"/>
                <a:cs typeface="+mn-cs"/>
              </a:endParaRPr>
            </a:p>
          </p:txBody>
        </p:sp>
      </p:grpSp>
      <p:sp>
        <p:nvSpPr>
          <p:cNvPr id="10" name="Rectangle 9">
            <a:extLst>
              <a:ext uri="{FF2B5EF4-FFF2-40B4-BE49-F238E27FC236}">
                <a16:creationId xmlns:a16="http://schemas.microsoft.com/office/drawing/2014/main" id="{D6580F88-9723-45D0-86FE-156A5D3843FC}"/>
              </a:ext>
            </a:extLst>
          </p:cNvPr>
          <p:cNvSpPr/>
          <p:nvPr/>
        </p:nvSpPr>
        <p:spPr>
          <a:xfrm>
            <a:off x="307067" y="3575226"/>
            <a:ext cx="1989087" cy="906226"/>
          </a:xfrm>
          <a:prstGeom prst="rect">
            <a:avLst/>
          </a:prstGeom>
        </p:spPr>
        <p:txBody>
          <a:bodyPr wrap="square">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Premium SSD Disks</a:t>
            </a:r>
            <a:br>
              <a:rPr kumimoji="0" lang="en-US" sz="1800" b="1" i="0" u="none" strike="noStrike" kern="1200" cap="none" spc="0" normalizeH="0" baseline="0" noProof="0" dirty="0">
                <a:ln>
                  <a:noFill/>
                </a:ln>
                <a:solidFill>
                  <a:srgbClr val="2F2F2F"/>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Provisioned performance for Enterprise Prod</a:t>
            </a:r>
            <a:endParaRPr kumimoji="0" lang="en-US" sz="1800" b="0"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FF4421A3-8FA8-4086-86E7-4FC798D3D5D4}"/>
              </a:ext>
            </a:extLst>
          </p:cNvPr>
          <p:cNvSpPr/>
          <p:nvPr/>
        </p:nvSpPr>
        <p:spPr>
          <a:xfrm>
            <a:off x="4536951" y="3581246"/>
            <a:ext cx="2081806" cy="729372"/>
          </a:xfrm>
          <a:prstGeom prst="rect">
            <a:avLst/>
          </a:prstGeom>
        </p:spPr>
        <p:txBody>
          <a:bodyPr wrap="square">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Semibold" panose="020B0702040204020203" pitchFamily="34" charset="0"/>
                <a:ea typeface="+mn-ea"/>
                <a:cs typeface="Segoe UI Semibold" panose="020B0702040204020203" pitchFamily="34" charset="0"/>
              </a:rPr>
              <a:t>Standard HDD Disks</a:t>
            </a:r>
            <a:br>
              <a:rPr kumimoji="0" lang="en-US" sz="1800" b="1" i="0" u="none" strike="noStrike" kern="1200" cap="none" spc="0" normalizeH="0" baseline="0" noProof="0" dirty="0">
                <a:ln>
                  <a:noFill/>
                </a:ln>
                <a:solidFill>
                  <a:srgbClr val="2F2F2F"/>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HDD based, </a:t>
            </a:r>
            <a:br>
              <a:rPr kumimoji="0" lang="en-US" sz="14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cost effective for dev-test workloads</a:t>
            </a:r>
            <a:endParaRPr kumimoji="0" lang="en-US" sz="18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endParaRPr>
          </a:p>
        </p:txBody>
      </p:sp>
      <p:grpSp>
        <p:nvGrpSpPr>
          <p:cNvPr id="66" name="Group 65">
            <a:extLst>
              <a:ext uri="{FF2B5EF4-FFF2-40B4-BE49-F238E27FC236}">
                <a16:creationId xmlns:a16="http://schemas.microsoft.com/office/drawing/2014/main" id="{D3ABB61E-A160-43D1-98F8-9BA5A59480F7}"/>
              </a:ext>
            </a:extLst>
          </p:cNvPr>
          <p:cNvGrpSpPr/>
          <p:nvPr/>
        </p:nvGrpSpPr>
        <p:grpSpPr>
          <a:xfrm>
            <a:off x="6266649" y="5039717"/>
            <a:ext cx="2560320" cy="1581912"/>
            <a:chOff x="538668" y="1410284"/>
            <a:chExt cx="2707769" cy="4001095"/>
          </a:xfrm>
          <a:solidFill>
            <a:srgbClr val="0078D7"/>
          </a:solidFill>
        </p:grpSpPr>
        <p:sp>
          <p:nvSpPr>
            <p:cNvPr id="67" name="Rectangle 66">
              <a:extLst>
                <a:ext uri="{FF2B5EF4-FFF2-40B4-BE49-F238E27FC236}">
                  <a16:creationId xmlns:a16="http://schemas.microsoft.com/office/drawing/2014/main" id="{A98A0C85-2C73-4704-98DB-EDC76E9D96DA}"/>
                </a:ext>
              </a:extLst>
            </p:cNvPr>
            <p:cNvSpPr/>
            <p:nvPr/>
          </p:nvSpPr>
          <p:spPr bwMode="auto">
            <a:xfrm>
              <a:off x="538669" y="1410284"/>
              <a:ext cx="2707768" cy="4001095"/>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4B060D7D-5889-4404-B7A2-CAA3199BCE6B}"/>
                </a:ext>
              </a:extLst>
            </p:cNvPr>
            <p:cNvSpPr/>
            <p:nvPr/>
          </p:nvSpPr>
          <p:spPr>
            <a:xfrm>
              <a:off x="538668" y="2001808"/>
              <a:ext cx="2707767" cy="2120856"/>
            </a:xfrm>
            <a:prstGeom prst="rect">
              <a:avLst/>
            </a:prstGeom>
            <a:grpFill/>
            <a:ln>
              <a:noFill/>
            </a:ln>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Semilight"/>
                  <a:ea typeface="+mn-ea"/>
                  <a:cs typeface="+mn-cs"/>
                </a:rPr>
                <a:t>&lt; 1ms latency for cached operations</a:t>
              </a:r>
            </a:p>
          </p:txBody>
        </p:sp>
        <p:sp>
          <p:nvSpPr>
            <p:cNvPr id="72" name="Rectangle 71">
              <a:extLst>
                <a:ext uri="{FF2B5EF4-FFF2-40B4-BE49-F238E27FC236}">
                  <a16:creationId xmlns:a16="http://schemas.microsoft.com/office/drawing/2014/main" id="{EBB82AC5-1957-4864-BD69-A4825A67917C}"/>
                </a:ext>
              </a:extLst>
            </p:cNvPr>
            <p:cNvSpPr/>
            <p:nvPr/>
          </p:nvSpPr>
          <p:spPr>
            <a:xfrm>
              <a:off x="551625" y="4046371"/>
              <a:ext cx="2694811" cy="1077748"/>
            </a:xfrm>
            <a:prstGeom prst="rect">
              <a:avLst/>
            </a:prstGeom>
            <a:grpFill/>
            <a:ln>
              <a:noFill/>
            </a:ln>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light"/>
                  <a:ea typeface="+mn-ea"/>
                  <a:cs typeface="+mn-cs"/>
                </a:rPr>
                <a:t>Blob Cache technology</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light"/>
                  <a:ea typeface="+mn-ea"/>
                  <a:cs typeface="+mn-cs"/>
                </a:rPr>
                <a:t>Up to 160,000 IOPS</a:t>
              </a:r>
            </a:p>
          </p:txBody>
        </p:sp>
      </p:grpSp>
      <p:grpSp>
        <p:nvGrpSpPr>
          <p:cNvPr id="81" name="Group 80">
            <a:extLst>
              <a:ext uri="{FF2B5EF4-FFF2-40B4-BE49-F238E27FC236}">
                <a16:creationId xmlns:a16="http://schemas.microsoft.com/office/drawing/2014/main" id="{56395087-CB4E-4E2A-8374-B818C08BF4DC}"/>
              </a:ext>
            </a:extLst>
          </p:cNvPr>
          <p:cNvGrpSpPr/>
          <p:nvPr/>
        </p:nvGrpSpPr>
        <p:grpSpPr>
          <a:xfrm>
            <a:off x="350611" y="5039717"/>
            <a:ext cx="2560320" cy="1581912"/>
            <a:chOff x="-5385727" y="7879763"/>
            <a:chExt cx="2707988" cy="3253351"/>
          </a:xfrm>
          <a:solidFill>
            <a:srgbClr val="0078D7"/>
          </a:solidFill>
        </p:grpSpPr>
        <p:sp>
          <p:nvSpPr>
            <p:cNvPr id="82" name="Rectangle 81">
              <a:extLst>
                <a:ext uri="{FF2B5EF4-FFF2-40B4-BE49-F238E27FC236}">
                  <a16:creationId xmlns:a16="http://schemas.microsoft.com/office/drawing/2014/main" id="{364AB1CE-0149-4BAE-87C8-55FB80D93322}"/>
                </a:ext>
              </a:extLst>
            </p:cNvPr>
            <p:cNvSpPr/>
            <p:nvPr/>
          </p:nvSpPr>
          <p:spPr bwMode="auto">
            <a:xfrm>
              <a:off x="-5385507" y="7879763"/>
              <a:ext cx="2707768" cy="3253351"/>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Rectangle 82">
              <a:extLst>
                <a:ext uri="{FF2B5EF4-FFF2-40B4-BE49-F238E27FC236}">
                  <a16:creationId xmlns:a16="http://schemas.microsoft.com/office/drawing/2014/main" id="{821FE30C-428A-4F1C-BDC0-7A5A6CAE3458}"/>
                </a:ext>
              </a:extLst>
            </p:cNvPr>
            <p:cNvSpPr/>
            <p:nvPr/>
          </p:nvSpPr>
          <p:spPr>
            <a:xfrm>
              <a:off x="-5385727" y="8471285"/>
              <a:ext cx="2707988" cy="1724499"/>
            </a:xfrm>
            <a:prstGeom prst="rect">
              <a:avLst/>
            </a:prstGeom>
            <a:grp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Semilight"/>
                  <a:ea typeface="+mn-ea"/>
                  <a:cs typeface="+mn-cs"/>
                </a:rPr>
                <a:t>Industry leading </a:t>
              </a:r>
              <a:r>
                <a:rPr kumimoji="0" lang="en-US" sz="1600" b="1" i="0" u="none" strike="noStrike" kern="0" cap="none" spc="0" normalizeH="0" baseline="0" noProof="0" dirty="0">
                  <a:ln>
                    <a:noFill/>
                  </a:ln>
                  <a:solidFill>
                    <a:srgbClr val="FFFFFF"/>
                  </a:solidFill>
                  <a:effectLst/>
                  <a:uLnTx/>
                  <a:uFillTx/>
                  <a:latin typeface="Segoe UI Semilight"/>
                  <a:ea typeface="+mn-ea"/>
                  <a:cs typeface="+mn-cs"/>
                </a:rPr>
                <a:t>ZERO %</a:t>
              </a:r>
              <a:r>
                <a:rPr kumimoji="0" lang="en-US" sz="1600" b="0" i="0" u="none" strike="noStrike" kern="0" cap="none" spc="0" normalizeH="0" baseline="0" noProof="0" dirty="0">
                  <a:ln>
                    <a:noFill/>
                  </a:ln>
                  <a:solidFill>
                    <a:srgbClr val="FFFFFF"/>
                  </a:solidFill>
                  <a:effectLst/>
                  <a:uLnTx/>
                  <a:uFillTx/>
                  <a:latin typeface="Segoe UI Semilight"/>
                  <a:ea typeface="+mn-ea"/>
                  <a:cs typeface="+mn-cs"/>
                </a:rPr>
                <a:t> Annual Failure Rate</a:t>
              </a:r>
            </a:p>
          </p:txBody>
        </p:sp>
        <p:sp>
          <p:nvSpPr>
            <p:cNvPr id="84" name="Rectangle 83">
              <a:extLst>
                <a:ext uri="{FF2B5EF4-FFF2-40B4-BE49-F238E27FC236}">
                  <a16:creationId xmlns:a16="http://schemas.microsoft.com/office/drawing/2014/main" id="{46E15875-EEC5-4CB2-9225-5D43CA76C7BA}"/>
                </a:ext>
              </a:extLst>
            </p:cNvPr>
            <p:cNvSpPr/>
            <p:nvPr/>
          </p:nvSpPr>
          <p:spPr>
            <a:xfrm>
              <a:off x="-5385725" y="9993813"/>
              <a:ext cx="2701078" cy="876332"/>
            </a:xfrm>
            <a:prstGeom prst="rect">
              <a:avLst/>
            </a:prstGeom>
            <a:grp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light"/>
                  <a:ea typeface="+mn-ea"/>
                  <a:cs typeface="+mn-cs"/>
                </a:rPr>
                <a:t>Enterprise grade durability with 3 replicas</a:t>
              </a:r>
            </a:p>
          </p:txBody>
        </p:sp>
      </p:grpSp>
      <p:grpSp>
        <p:nvGrpSpPr>
          <p:cNvPr id="90" name="Group 89">
            <a:extLst>
              <a:ext uri="{FF2B5EF4-FFF2-40B4-BE49-F238E27FC236}">
                <a16:creationId xmlns:a16="http://schemas.microsoft.com/office/drawing/2014/main" id="{7F5DB32D-CD54-4BAF-956F-3C6B64FE6776}"/>
              </a:ext>
            </a:extLst>
          </p:cNvPr>
          <p:cNvGrpSpPr/>
          <p:nvPr/>
        </p:nvGrpSpPr>
        <p:grpSpPr>
          <a:xfrm>
            <a:off x="3266857" y="5039717"/>
            <a:ext cx="2560320" cy="1581912"/>
            <a:chOff x="537842" y="1410284"/>
            <a:chExt cx="2708595" cy="4001095"/>
          </a:xfrm>
        </p:grpSpPr>
        <p:sp>
          <p:nvSpPr>
            <p:cNvPr id="91" name="Rectangle 90">
              <a:extLst>
                <a:ext uri="{FF2B5EF4-FFF2-40B4-BE49-F238E27FC236}">
                  <a16:creationId xmlns:a16="http://schemas.microsoft.com/office/drawing/2014/main" id="{6308A99E-7CCF-4257-B8C2-83D875E33029}"/>
                </a:ext>
              </a:extLst>
            </p:cNvPr>
            <p:cNvSpPr/>
            <p:nvPr/>
          </p:nvSpPr>
          <p:spPr bwMode="auto">
            <a:xfrm>
              <a:off x="538669" y="1410284"/>
              <a:ext cx="2707768" cy="4001095"/>
            </a:xfrm>
            <a:prstGeom prst="rect">
              <a:avLst/>
            </a:prstGeom>
            <a:solidFill>
              <a:srgbClr val="0078D7"/>
            </a:solidFill>
            <a:ln w="10795" cap="flat" cmpd="sng" algn="ctr">
              <a:noFill/>
              <a:prstDash val="solid"/>
              <a:headEnd type="none" w="med" len="med"/>
              <a:tailEnd type="none" w="med" len="med"/>
            </a:ln>
            <a:effectLst/>
          </p:spPr>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92" name="Rectangle 91">
              <a:extLst>
                <a:ext uri="{FF2B5EF4-FFF2-40B4-BE49-F238E27FC236}">
                  <a16:creationId xmlns:a16="http://schemas.microsoft.com/office/drawing/2014/main" id="{EC59B47A-50CD-43E7-9251-A1C7DB61858D}"/>
                </a:ext>
              </a:extLst>
            </p:cNvPr>
            <p:cNvSpPr/>
            <p:nvPr/>
          </p:nvSpPr>
          <p:spPr>
            <a:xfrm>
              <a:off x="537842" y="2001808"/>
              <a:ext cx="2708375" cy="1490065"/>
            </a:xfrm>
            <a:prstGeom prst="rect">
              <a:avLst/>
            </a:prstGeom>
            <a:noFill/>
            <a:ln w="10795" cap="flat" cmpd="sng" algn="ctr">
              <a:noFill/>
              <a:prstDash val="solid"/>
            </a:ln>
            <a:effectLst/>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Semilight"/>
                  <a:ea typeface="+mn-ea"/>
                  <a:cs typeface="+mn-cs"/>
                </a:rPr>
                <a:t>Best in class VMs with</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Semilight"/>
                  <a:ea typeface="+mn-ea"/>
                  <a:cs typeface="+mn-cs"/>
                </a:rPr>
                <a:t>High IOPS/BW</a:t>
              </a:r>
            </a:p>
          </p:txBody>
        </p:sp>
        <p:sp>
          <p:nvSpPr>
            <p:cNvPr id="93" name="Rectangle 92">
              <a:extLst>
                <a:ext uri="{FF2B5EF4-FFF2-40B4-BE49-F238E27FC236}">
                  <a16:creationId xmlns:a16="http://schemas.microsoft.com/office/drawing/2014/main" id="{A1871F7C-54EF-469A-826F-24DCE3E45C1E}"/>
                </a:ext>
              </a:extLst>
            </p:cNvPr>
            <p:cNvSpPr/>
            <p:nvPr/>
          </p:nvSpPr>
          <p:spPr>
            <a:xfrm>
              <a:off x="582264" y="4086676"/>
              <a:ext cx="2619528" cy="1176369"/>
            </a:xfrm>
            <a:prstGeom prst="rect">
              <a:avLst/>
            </a:prstGeom>
            <a:noFill/>
            <a:ln w="10795" cap="flat" cmpd="sng" algn="ctr">
              <a:noFill/>
              <a:prstDash val="solid"/>
            </a:ln>
            <a:effectLst/>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light"/>
                  <a:ea typeface="+mn-ea"/>
                  <a:cs typeface="+mn-cs"/>
                </a:rPr>
                <a:t>80,000 IOPS &amp; 2,000 MB/s</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light"/>
                  <a:ea typeface="+mn-ea"/>
                  <a:cs typeface="+mn-cs"/>
                </a:rPr>
                <a:t>Disk throughput per VM</a:t>
              </a:r>
            </a:p>
          </p:txBody>
        </p:sp>
      </p:grpSp>
      <p:grpSp>
        <p:nvGrpSpPr>
          <p:cNvPr id="43" name="Group 42">
            <a:extLst>
              <a:ext uri="{FF2B5EF4-FFF2-40B4-BE49-F238E27FC236}">
                <a16:creationId xmlns:a16="http://schemas.microsoft.com/office/drawing/2014/main" id="{C3556F69-ACFC-43E0-9033-7CE0767994A7}"/>
              </a:ext>
            </a:extLst>
          </p:cNvPr>
          <p:cNvGrpSpPr/>
          <p:nvPr/>
        </p:nvGrpSpPr>
        <p:grpSpPr>
          <a:xfrm>
            <a:off x="9191408" y="5039717"/>
            <a:ext cx="2560320" cy="1581912"/>
            <a:chOff x="537842" y="1410284"/>
            <a:chExt cx="2708595" cy="4001095"/>
          </a:xfrm>
        </p:grpSpPr>
        <p:sp>
          <p:nvSpPr>
            <p:cNvPr id="45" name="Rectangle 44">
              <a:extLst>
                <a:ext uri="{FF2B5EF4-FFF2-40B4-BE49-F238E27FC236}">
                  <a16:creationId xmlns:a16="http://schemas.microsoft.com/office/drawing/2014/main" id="{DD8084C8-3281-4FBB-B305-B91CD4AB69D1}"/>
                </a:ext>
              </a:extLst>
            </p:cNvPr>
            <p:cNvSpPr/>
            <p:nvPr/>
          </p:nvSpPr>
          <p:spPr bwMode="auto">
            <a:xfrm>
              <a:off x="538669" y="1410284"/>
              <a:ext cx="2707768" cy="4001095"/>
            </a:xfrm>
            <a:prstGeom prst="rect">
              <a:avLst/>
            </a:prstGeom>
            <a:solidFill>
              <a:srgbClr val="0078D7"/>
            </a:solidFill>
            <a:ln w="10795" cap="flat" cmpd="sng" algn="ctr">
              <a:noFill/>
              <a:prstDash val="solid"/>
              <a:headEnd type="none" w="med" len="med"/>
              <a:tailEnd type="none" w="med" len="med"/>
            </a:ln>
            <a:effectLst/>
          </p:spPr>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91FB1D88-9E50-4E27-8251-FC8AD5C7EE8C}"/>
                </a:ext>
              </a:extLst>
            </p:cNvPr>
            <p:cNvSpPr/>
            <p:nvPr/>
          </p:nvSpPr>
          <p:spPr>
            <a:xfrm>
              <a:off x="537842" y="2001809"/>
              <a:ext cx="2708375" cy="717350"/>
            </a:xfrm>
            <a:prstGeom prst="rect">
              <a:avLst/>
            </a:prstGeom>
            <a:noFill/>
            <a:ln w="10795" cap="flat" cmpd="sng" algn="ctr">
              <a:noFill/>
              <a:prstDash val="solid"/>
            </a:ln>
            <a:effectLst/>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Developer Support</a:t>
              </a:r>
            </a:p>
          </p:txBody>
        </p:sp>
        <p:sp>
          <p:nvSpPr>
            <p:cNvPr id="56" name="Rectangle 55">
              <a:extLst>
                <a:ext uri="{FF2B5EF4-FFF2-40B4-BE49-F238E27FC236}">
                  <a16:creationId xmlns:a16="http://schemas.microsoft.com/office/drawing/2014/main" id="{E20C8A09-A380-4287-ABC2-DF1731216A12}"/>
                </a:ext>
              </a:extLst>
            </p:cNvPr>
            <p:cNvSpPr/>
            <p:nvPr/>
          </p:nvSpPr>
          <p:spPr>
            <a:xfrm>
              <a:off x="582264" y="3059701"/>
              <a:ext cx="2619528" cy="1936842"/>
            </a:xfrm>
            <a:prstGeom prst="rect">
              <a:avLst/>
            </a:prstGeom>
            <a:noFill/>
            <a:ln w="10795" cap="flat" cmpd="sng" algn="ctr">
              <a:noFill/>
              <a:prstDash val="solid"/>
            </a:ln>
            <a:effectLst/>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light"/>
                  <a:ea typeface="+mn-ea"/>
                  <a:cs typeface="+mn-cs"/>
                </a:rPr>
                <a:t>REST API Support</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light"/>
                  <a:ea typeface="+mn-ea"/>
                  <a:cs typeface="+mn-cs"/>
                </a:rPr>
                <a:t>Easy Migration / DR / Backup</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light"/>
                  <a:ea typeface="+mn-ea"/>
                  <a:cs typeface="+mn-cs"/>
                </a:rPr>
                <a:t>Rich partner ecosystem</a:t>
              </a:r>
            </a:p>
          </p:txBody>
        </p:sp>
      </p:grpSp>
      <p:sp>
        <p:nvSpPr>
          <p:cNvPr id="57" name="monitor" title="Icon of a monitor">
            <a:extLst>
              <a:ext uri="{FF2B5EF4-FFF2-40B4-BE49-F238E27FC236}">
                <a16:creationId xmlns:a16="http://schemas.microsoft.com/office/drawing/2014/main" id="{D0736F34-91E0-4426-A12A-9E2393CA2C8B}"/>
              </a:ext>
            </a:extLst>
          </p:cNvPr>
          <p:cNvSpPr>
            <a:spLocks noChangeAspect="1" noEditPoints="1"/>
          </p:cNvSpPr>
          <p:nvPr/>
        </p:nvSpPr>
        <p:spPr bwMode="auto">
          <a:xfrm>
            <a:off x="2918828" y="2078655"/>
            <a:ext cx="1183282" cy="90685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ln>
            <a:headEnd/>
            <a:tailEnd/>
          </a:ln>
          <a:extLst>
            <a:ext uri="{909E8E84-426E-40DD-AFC4-6F175D3DCCD1}">
              <a14:hiddenFill xmlns:a14="http://schemas.microsoft.com/office/drawing/2010/main">
                <a:solidFill>
                  <a:srgbClr val="FFFFFF"/>
                </a:solidFill>
              </a14:hiddenFill>
            </a:ext>
          </a:extLst>
        </p:spPr>
        <p:style>
          <a:lnRef idx="1">
            <a:schemeClr val="accent6"/>
          </a:lnRef>
          <a:fillRef idx="0">
            <a:schemeClr val="accent6"/>
          </a:fillRef>
          <a:effectRef idx="0">
            <a:schemeClr val="accent6"/>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58" name="Group 57">
            <a:extLst>
              <a:ext uri="{FF2B5EF4-FFF2-40B4-BE49-F238E27FC236}">
                <a16:creationId xmlns:a16="http://schemas.microsoft.com/office/drawing/2014/main" id="{9A90E459-FDBB-4E42-BD5D-8743C68E7B41}"/>
              </a:ext>
            </a:extLst>
          </p:cNvPr>
          <p:cNvGrpSpPr/>
          <p:nvPr/>
        </p:nvGrpSpPr>
        <p:grpSpPr>
          <a:xfrm>
            <a:off x="2915558" y="3140320"/>
            <a:ext cx="1183281" cy="350778"/>
            <a:chOff x="3453526" y="4053245"/>
            <a:chExt cx="1568334" cy="464925"/>
          </a:xfrm>
        </p:grpSpPr>
        <p:sp>
          <p:nvSpPr>
            <p:cNvPr id="59" name="StorageOptical_E958" title="Icon of a hard disk">
              <a:extLst>
                <a:ext uri="{FF2B5EF4-FFF2-40B4-BE49-F238E27FC236}">
                  <a16:creationId xmlns:a16="http://schemas.microsoft.com/office/drawing/2014/main" id="{B4FD1A5A-F36C-487F-A3D4-F408CE3E4990}"/>
                </a:ext>
              </a:extLst>
            </p:cNvPr>
            <p:cNvSpPr>
              <a:spLocks noChangeAspect="1" noEditPoints="1"/>
            </p:cNvSpPr>
            <p:nvPr/>
          </p:nvSpPr>
          <p:spPr bwMode="auto">
            <a:xfrm>
              <a:off x="3453526"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60" name="StorageOptical_E958" title="Icon of a hard disk">
              <a:extLst>
                <a:ext uri="{FF2B5EF4-FFF2-40B4-BE49-F238E27FC236}">
                  <a16:creationId xmlns:a16="http://schemas.microsoft.com/office/drawing/2014/main" id="{727C284F-808B-46BE-A0FB-328BE803E96B}"/>
                </a:ext>
              </a:extLst>
            </p:cNvPr>
            <p:cNvSpPr>
              <a:spLocks noChangeAspect="1" noEditPoints="1"/>
            </p:cNvSpPr>
            <p:nvPr/>
          </p:nvSpPr>
          <p:spPr bwMode="auto">
            <a:xfrm>
              <a:off x="4557046"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61" name="StorageOptical_E958" title="Icon of a hard disk">
              <a:extLst>
                <a:ext uri="{FF2B5EF4-FFF2-40B4-BE49-F238E27FC236}">
                  <a16:creationId xmlns:a16="http://schemas.microsoft.com/office/drawing/2014/main" id="{748B4279-3960-4CCF-AB26-59E5F4B181F0}"/>
                </a:ext>
              </a:extLst>
            </p:cNvPr>
            <p:cNvSpPr>
              <a:spLocks noChangeAspect="1" noEditPoints="1"/>
            </p:cNvSpPr>
            <p:nvPr/>
          </p:nvSpPr>
          <p:spPr bwMode="auto">
            <a:xfrm>
              <a:off x="4005288"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F"/>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57B0E5D4-3CFD-49EA-89F0-77A1687993F9}"/>
              </a:ext>
            </a:extLst>
          </p:cNvPr>
          <p:cNvSpPr/>
          <p:nvPr/>
        </p:nvSpPr>
        <p:spPr>
          <a:xfrm>
            <a:off x="2504449" y="3579983"/>
            <a:ext cx="1980391" cy="927724"/>
          </a:xfrm>
          <a:prstGeom prst="rect">
            <a:avLst/>
          </a:prstGeom>
        </p:spPr>
        <p:txBody>
          <a:bodyPr wrap="square">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7030A0"/>
                </a:solidFill>
                <a:effectLst/>
                <a:uLnTx/>
                <a:uFillTx/>
                <a:latin typeface="Segoe UI Semibold" panose="020B0702040204020203" pitchFamily="34" charset="0"/>
                <a:ea typeface="+mn-ea"/>
                <a:cs typeface="Segoe UI Semibold" panose="020B0702040204020203" pitchFamily="34" charset="0"/>
              </a:rPr>
              <a:t>Standard SSD Disks</a:t>
            </a:r>
            <a:br>
              <a:rPr kumimoji="0" lang="en-US" sz="1800" b="1" i="0" u="none" strike="noStrike" kern="1200" cap="none" spc="0" normalizeH="0" baseline="0" noProof="0" dirty="0">
                <a:ln>
                  <a:noFill/>
                </a:ln>
                <a:solidFill>
                  <a:srgbClr val="2F2F2F"/>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dirty="0">
                <a:ln>
                  <a:noFill/>
                </a:ln>
                <a:solidFill>
                  <a:srgbClr val="7030A0"/>
                </a:solidFill>
                <a:effectLst/>
                <a:uLnTx/>
                <a:uFillTx/>
                <a:latin typeface="Segoe UI" panose="020B0502040204020203" pitchFamily="34" charset="0"/>
                <a:ea typeface="+mn-ea"/>
                <a:cs typeface="Segoe UI" panose="020B0502040204020203" pitchFamily="34" charset="0"/>
              </a:rPr>
              <a:t>Cost effective performance for entry-level workloads</a:t>
            </a:r>
            <a:endParaRPr kumimoji="0" lang="en-US" sz="1800" b="0" i="0" u="none" strike="noStrike" kern="1200" cap="none" spc="0" normalizeH="0" baseline="0" noProof="0" dirty="0">
              <a:ln>
                <a:noFill/>
              </a:ln>
              <a:solidFill>
                <a:srgbClr val="7030A0"/>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0993CBAC-61D4-48BE-B014-5A077CB2C67C}"/>
              </a:ext>
            </a:extLst>
          </p:cNvPr>
          <p:cNvSpPr txBox="1"/>
          <p:nvPr/>
        </p:nvSpPr>
        <p:spPr>
          <a:xfrm rot="19468346">
            <a:off x="3111046" y="2264090"/>
            <a:ext cx="76719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030A0"/>
                </a:solidFill>
                <a:effectLst/>
                <a:uLnTx/>
                <a:uFillTx/>
                <a:latin typeface="Segoe UI"/>
                <a:ea typeface="+mn-ea"/>
                <a:cs typeface="+mn-cs"/>
              </a:rPr>
              <a:t>Preview</a:t>
            </a:r>
          </a:p>
        </p:txBody>
      </p:sp>
      <p:sp>
        <p:nvSpPr>
          <p:cNvPr id="63" name="TextBox 62">
            <a:extLst>
              <a:ext uri="{FF2B5EF4-FFF2-40B4-BE49-F238E27FC236}">
                <a16:creationId xmlns:a16="http://schemas.microsoft.com/office/drawing/2014/main" id="{C4F580AC-BF61-4C92-BDF3-47AA15ADB340}"/>
              </a:ext>
            </a:extLst>
          </p:cNvPr>
          <p:cNvSpPr txBox="1"/>
          <p:nvPr/>
        </p:nvSpPr>
        <p:spPr>
          <a:xfrm>
            <a:off x="8417629" y="1162050"/>
            <a:ext cx="2622394" cy="5112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Simplified Management</a:t>
            </a:r>
          </a:p>
        </p:txBody>
      </p:sp>
      <p:sp>
        <p:nvSpPr>
          <p:cNvPr id="65" name="PC1_E977" title="Icon of a desktop PC">
            <a:extLst>
              <a:ext uri="{FF2B5EF4-FFF2-40B4-BE49-F238E27FC236}">
                <a16:creationId xmlns:a16="http://schemas.microsoft.com/office/drawing/2014/main" id="{551DCA99-D6CF-47F2-AB6E-769876B45ACA}"/>
              </a:ext>
            </a:extLst>
          </p:cNvPr>
          <p:cNvSpPr>
            <a:spLocks noChangeAspect="1" noEditPoints="1"/>
          </p:cNvSpPr>
          <p:nvPr/>
        </p:nvSpPr>
        <p:spPr bwMode="auto">
          <a:xfrm>
            <a:off x="9266960" y="2279730"/>
            <a:ext cx="746309" cy="597281"/>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 name="PC1_E977" title="Icon of a desktop PC">
            <a:extLst>
              <a:ext uri="{FF2B5EF4-FFF2-40B4-BE49-F238E27FC236}">
                <a16:creationId xmlns:a16="http://schemas.microsoft.com/office/drawing/2014/main" id="{AF360DEF-A085-4566-9000-7D6A8C179E13}"/>
              </a:ext>
            </a:extLst>
          </p:cNvPr>
          <p:cNvSpPr>
            <a:spLocks noChangeAspect="1" noEditPoints="1"/>
          </p:cNvSpPr>
          <p:nvPr/>
        </p:nvSpPr>
        <p:spPr bwMode="auto">
          <a:xfrm>
            <a:off x="10516179" y="2279730"/>
            <a:ext cx="746309" cy="597281"/>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 name="StorageOptical_E958" title="Icon of a hard disk">
            <a:extLst>
              <a:ext uri="{FF2B5EF4-FFF2-40B4-BE49-F238E27FC236}">
                <a16:creationId xmlns:a16="http://schemas.microsoft.com/office/drawing/2014/main" id="{A61E5A78-4FB2-45EA-A363-E64ED418B52D}"/>
              </a:ext>
            </a:extLst>
          </p:cNvPr>
          <p:cNvSpPr>
            <a:spLocks noChangeAspect="1" noEditPoints="1"/>
          </p:cNvSpPr>
          <p:nvPr/>
        </p:nvSpPr>
        <p:spPr bwMode="auto">
          <a:xfrm>
            <a:off x="8442908" y="3759809"/>
            <a:ext cx="451382" cy="451490"/>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73" name="StorageOptical_E958" title="Icon of a hard disk">
            <a:extLst>
              <a:ext uri="{FF2B5EF4-FFF2-40B4-BE49-F238E27FC236}">
                <a16:creationId xmlns:a16="http://schemas.microsoft.com/office/drawing/2014/main" id="{12876DF8-2DFF-45F1-B2C4-41797F755CAF}"/>
              </a:ext>
            </a:extLst>
          </p:cNvPr>
          <p:cNvSpPr>
            <a:spLocks noChangeAspect="1" noEditPoints="1"/>
          </p:cNvSpPr>
          <p:nvPr/>
        </p:nvSpPr>
        <p:spPr bwMode="auto">
          <a:xfrm>
            <a:off x="10306660" y="3759809"/>
            <a:ext cx="451382" cy="451490"/>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ln>
            <a:headEnd/>
            <a:tailEnd/>
          </a:ln>
          <a:extLst>
            <a:ext uri="{909E8E84-426E-40DD-AFC4-6F175D3DCCD1}">
              <a14:hiddenFill xmlns:a14="http://schemas.microsoft.com/office/drawing/2010/main">
                <a:solidFill>
                  <a:srgbClr val="FFFFFF"/>
                </a:solidFill>
              </a14:hiddenFill>
            </a:ext>
          </a:extLst>
        </p:spPr>
        <p:style>
          <a:lnRef idx="1">
            <a:schemeClr val="dk1"/>
          </a:lnRef>
          <a:fillRef idx="0">
            <a:schemeClr val="dk1"/>
          </a:fillRef>
          <a:effectRef idx="0">
            <a:schemeClr val="dk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39452A65-E38C-4556-9A07-3A872D590BE8}"/>
              </a:ext>
            </a:extLst>
          </p:cNvPr>
          <p:cNvSpPr txBox="1"/>
          <p:nvPr/>
        </p:nvSpPr>
        <p:spPr>
          <a:xfrm>
            <a:off x="8474782" y="1652888"/>
            <a:ext cx="2404207"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2050"/>
                </a:solidFill>
                <a:effectLst/>
                <a:uLnTx/>
                <a:uFillTx/>
                <a:latin typeface="Segoe UI" panose="020B0502040204020203" pitchFamily="34" charset="0"/>
                <a:ea typeface="+mn-ea"/>
                <a:cs typeface="Segoe UI" panose="020B0502040204020203" pitchFamily="34" charset="0"/>
              </a:rPr>
              <a:t>Resource Group</a:t>
            </a:r>
          </a:p>
        </p:txBody>
      </p:sp>
      <p:sp>
        <p:nvSpPr>
          <p:cNvPr id="75" name="Rectangle 74">
            <a:extLst>
              <a:ext uri="{FF2B5EF4-FFF2-40B4-BE49-F238E27FC236}">
                <a16:creationId xmlns:a16="http://schemas.microsoft.com/office/drawing/2014/main" id="{04EEB2B3-2B66-45B9-ABAF-CF2439B70D30}"/>
              </a:ext>
            </a:extLst>
          </p:cNvPr>
          <p:cNvSpPr/>
          <p:nvPr/>
        </p:nvSpPr>
        <p:spPr bwMode="auto">
          <a:xfrm>
            <a:off x="7734300" y="2026144"/>
            <a:ext cx="3790950" cy="2364654"/>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477497C7-CBDE-4720-9D10-7E8A29FD2145}"/>
              </a:ext>
            </a:extLst>
          </p:cNvPr>
          <p:cNvSpPr/>
          <p:nvPr/>
        </p:nvSpPr>
        <p:spPr>
          <a:xfrm>
            <a:off x="8123952" y="3072480"/>
            <a:ext cx="3152069" cy="507831"/>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Semibold" panose="020B0702040204020203" pitchFamily="34" charset="0"/>
                <a:ea typeface="+mn-ea"/>
                <a:cs typeface="Segoe UI Semibold" panose="020B0702040204020203" pitchFamily="34" charset="0"/>
              </a:rPr>
              <a:t>Managed Disks</a:t>
            </a:r>
            <a:br>
              <a:rPr kumimoji="0" lang="en-US" sz="14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rPr>
              <a:t>Highly available and scalable</a:t>
            </a:r>
            <a:endParaRPr kumimoji="0" lang="en-US" sz="1800" b="0" i="0" u="none" strike="noStrike" kern="1200" cap="none" spc="0" normalizeH="0" baseline="0" noProof="0" dirty="0">
              <a:ln>
                <a:noFill/>
              </a:ln>
              <a:solidFill>
                <a:srgbClr val="2F2F2F"/>
              </a:solidFill>
              <a:effectLst/>
              <a:uLnTx/>
              <a:uFillTx/>
              <a:latin typeface="Segoe UI" panose="020B0502040204020203" pitchFamily="34" charset="0"/>
              <a:ea typeface="+mn-ea"/>
              <a:cs typeface="Segoe UI" panose="020B0502040204020203" pitchFamily="34" charset="0"/>
            </a:endParaRPr>
          </a:p>
        </p:txBody>
      </p:sp>
      <p:sp>
        <p:nvSpPr>
          <p:cNvPr id="68" name="PC1_E977" title="Icon of a desktop PC">
            <a:extLst>
              <a:ext uri="{FF2B5EF4-FFF2-40B4-BE49-F238E27FC236}">
                <a16:creationId xmlns:a16="http://schemas.microsoft.com/office/drawing/2014/main" id="{FAFF3FAD-BDAB-4176-A658-33E2D341B3D8}"/>
              </a:ext>
            </a:extLst>
          </p:cNvPr>
          <p:cNvSpPr>
            <a:spLocks noChangeAspect="1" noEditPoints="1"/>
          </p:cNvSpPr>
          <p:nvPr/>
        </p:nvSpPr>
        <p:spPr bwMode="auto">
          <a:xfrm>
            <a:off x="8017741" y="2279730"/>
            <a:ext cx="746309" cy="597281"/>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 name="StorageOptical_E958" title="Icon of a hard disk">
            <a:extLst>
              <a:ext uri="{FF2B5EF4-FFF2-40B4-BE49-F238E27FC236}">
                <a16:creationId xmlns:a16="http://schemas.microsoft.com/office/drawing/2014/main" id="{2FBAF033-93FC-4E60-B0CF-931479488DB5}"/>
              </a:ext>
            </a:extLst>
          </p:cNvPr>
          <p:cNvSpPr>
            <a:spLocks noChangeAspect="1" noEditPoints="1"/>
          </p:cNvSpPr>
          <p:nvPr/>
        </p:nvSpPr>
        <p:spPr bwMode="auto">
          <a:xfrm>
            <a:off x="9374784" y="3759809"/>
            <a:ext cx="451382" cy="451490"/>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466845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500"/>
                                        <p:tgtEl>
                                          <p:spTgt spid="6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fade">
                                      <p:cBhvr>
                                        <p:cTn id="45" dur="500"/>
                                        <p:tgtEl>
                                          <p:spTgt spid="6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fade">
                                      <p:cBhvr>
                                        <p:cTn id="51" dur="500"/>
                                        <p:tgtEl>
                                          <p:spTgt spid="7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fade">
                                      <p:cBhvr>
                                        <p:cTn id="54" dur="500"/>
                                        <p:tgtEl>
                                          <p:spTgt spid="7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fade">
                                      <p:cBhvr>
                                        <p:cTn id="57" dur="500"/>
                                        <p:tgtEl>
                                          <p:spTgt spid="7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5"/>
                                        </p:tgtEl>
                                        <p:attrNameLst>
                                          <p:attrName>style.visibility</p:attrName>
                                        </p:attrNameLst>
                                      </p:cBhvr>
                                      <p:to>
                                        <p:strVal val="visible"/>
                                      </p:to>
                                    </p:set>
                                    <p:animEffect transition="in" filter="fade">
                                      <p:cBhvr>
                                        <p:cTn id="60" dur="500"/>
                                        <p:tgtEl>
                                          <p:spTgt spid="7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500"/>
                                        <p:tgtEl>
                                          <p:spTgt spid="6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4"/>
                                        </p:tgtEl>
                                        <p:attrNameLst>
                                          <p:attrName>style.visibility</p:attrName>
                                        </p:attrNameLst>
                                      </p:cBhvr>
                                      <p:to>
                                        <p:strVal val="visible"/>
                                      </p:to>
                                    </p:set>
                                    <p:animEffect transition="in" filter="fade">
                                      <p:cBhvr>
                                        <p:cTn id="69" dur="500"/>
                                        <p:tgtEl>
                                          <p:spTgt spid="6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81"/>
                                        </p:tgtEl>
                                        <p:attrNameLst>
                                          <p:attrName>style.visibility</p:attrName>
                                        </p:attrNameLst>
                                      </p:cBhvr>
                                      <p:to>
                                        <p:strVal val="visible"/>
                                      </p:to>
                                    </p:set>
                                    <p:animEffect transition="in" filter="fade">
                                      <p:cBhvr>
                                        <p:cTn id="74" dur="500"/>
                                        <p:tgtEl>
                                          <p:spTgt spid="81"/>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90"/>
                                        </p:tgtEl>
                                        <p:attrNameLst>
                                          <p:attrName>style.visibility</p:attrName>
                                        </p:attrNameLst>
                                      </p:cBhvr>
                                      <p:to>
                                        <p:strVal val="visible"/>
                                      </p:to>
                                    </p:set>
                                    <p:animEffect transition="in" filter="fade">
                                      <p:cBhvr>
                                        <p:cTn id="79" dur="500"/>
                                        <p:tgtEl>
                                          <p:spTgt spid="90"/>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66"/>
                                        </p:tgtEl>
                                        <p:attrNameLst>
                                          <p:attrName>style.visibility</p:attrName>
                                        </p:attrNameLst>
                                      </p:cBhvr>
                                      <p:to>
                                        <p:strVal val="visible"/>
                                      </p:to>
                                    </p:set>
                                    <p:animEffect transition="in" filter="fade">
                                      <p:cBhvr>
                                        <p:cTn id="84" dur="500"/>
                                        <p:tgtEl>
                                          <p:spTgt spid="66"/>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fade">
                                      <p:cBhvr>
                                        <p:cTn id="8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4" grpId="0" animBg="1"/>
      <p:bldP spid="47" grpId="0" animBg="1"/>
      <p:bldP spid="10" grpId="0"/>
      <p:bldP spid="55" grpId="0"/>
      <p:bldP spid="57" grpId="0" animBg="1"/>
      <p:bldP spid="62" grpId="0"/>
      <p:bldP spid="7" grpId="0"/>
      <p:bldP spid="63" grpId="0"/>
      <p:bldP spid="65" grpId="0" animBg="1"/>
      <p:bldP spid="69" grpId="0" animBg="1"/>
      <p:bldP spid="71" grpId="0" animBg="1"/>
      <p:bldP spid="73" grpId="0" animBg="1"/>
      <p:bldP spid="74" grpId="0"/>
      <p:bldP spid="75" grpId="0" animBg="1"/>
      <p:bldP spid="85" grpId="0"/>
      <p:bldP spid="68" grpId="0" animBg="1"/>
      <p:bldP spid="6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1AE2B01-164C-41BE-B5C2-A1CE8301B13A}"/>
              </a:ext>
            </a:extLst>
          </p:cNvPr>
          <p:cNvSpPr/>
          <p:nvPr/>
        </p:nvSpPr>
        <p:spPr bwMode="auto">
          <a:xfrm flipH="1">
            <a:off x="0" y="486"/>
            <a:ext cx="3429000"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 name="Title 2"/>
          <p:cNvSpPr>
            <a:spLocks noGrp="1"/>
          </p:cNvSpPr>
          <p:nvPr>
            <p:ph type="title"/>
          </p:nvPr>
        </p:nvSpPr>
        <p:spPr>
          <a:xfrm>
            <a:off x="269240" y="354826"/>
            <a:ext cx="4442459" cy="899665"/>
          </a:xfrm>
        </p:spPr>
        <p:txBody>
          <a:bodyPr/>
          <a:lstStyle/>
          <a:p>
            <a:r>
              <a:rPr lang="en-US" sz="4000"/>
              <a:t>Azure Files</a:t>
            </a:r>
          </a:p>
        </p:txBody>
      </p:sp>
      <p:sp>
        <p:nvSpPr>
          <p:cNvPr id="2" name="Text Placeholder 1"/>
          <p:cNvSpPr>
            <a:spLocks noGrp="1"/>
          </p:cNvSpPr>
          <p:nvPr>
            <p:ph type="body" sz="quarter" idx="4294967295"/>
          </p:nvPr>
        </p:nvSpPr>
        <p:spPr>
          <a:xfrm>
            <a:off x="303062" y="1405368"/>
            <a:ext cx="3259354" cy="4047262"/>
          </a:xfrm>
        </p:spPr>
        <p:txBody>
          <a:bodyPr/>
          <a:lstStyle/>
          <a:p>
            <a:pPr marL="0" indent="0">
              <a:buClr>
                <a:srgbClr val="00B050"/>
              </a:buClr>
              <a:buNone/>
            </a:pPr>
            <a:r>
              <a:rPr lang="en-US" sz="2000" dirty="0">
                <a:solidFill>
                  <a:schemeClr val="bg1"/>
                </a:solidFill>
                <a:latin typeface="Segoe UI Semibold" panose="020B0702040204020203" pitchFamily="34" charset="0"/>
                <a:cs typeface="Segoe UI Semibold" panose="020B0702040204020203" pitchFamily="34" charset="0"/>
              </a:rPr>
              <a:t>Lift and Shift</a:t>
            </a:r>
          </a:p>
          <a:p>
            <a:pPr marL="0" indent="0">
              <a:buClr>
                <a:srgbClr val="00B050"/>
              </a:buClr>
              <a:buNone/>
            </a:pPr>
            <a:endParaRPr lang="en-US" sz="1800" dirty="0">
              <a:solidFill>
                <a:schemeClr val="bg1"/>
              </a:solidFill>
              <a:latin typeface="Segoe UI" panose="020B0502040204020203" pitchFamily="34" charset="0"/>
              <a:cs typeface="Segoe UI" panose="020B0502040204020203" pitchFamily="34" charset="0"/>
            </a:endParaRPr>
          </a:p>
          <a:p>
            <a:pPr marL="0" indent="0">
              <a:buClr>
                <a:srgbClr val="00B050"/>
              </a:buClr>
              <a:buNone/>
            </a:pPr>
            <a:r>
              <a:rPr lang="en-US" sz="2000" dirty="0">
                <a:solidFill>
                  <a:schemeClr val="bg1"/>
                </a:solidFill>
                <a:latin typeface="Segoe UI Semibold" panose="020B0702040204020203" pitchFamily="34" charset="0"/>
                <a:cs typeface="Segoe UI Semibold" panose="020B0702040204020203" pitchFamily="34" charset="0"/>
              </a:rPr>
              <a:t>Variety of clients/protocols</a:t>
            </a:r>
          </a:p>
          <a:p>
            <a:pPr marL="0" indent="0">
              <a:buNone/>
            </a:pPr>
            <a:r>
              <a:rPr lang="en-US" sz="1800" dirty="0">
                <a:solidFill>
                  <a:schemeClr val="bg1"/>
                </a:solidFill>
                <a:latin typeface="Segoe UI" panose="020B0502040204020203" pitchFamily="34" charset="0"/>
                <a:cs typeface="Segoe UI" panose="020B0502040204020203" pitchFamily="34" charset="0"/>
              </a:rPr>
              <a:t>      SMB 2.1, 3.0, REST</a:t>
            </a:r>
          </a:p>
          <a:p>
            <a:pPr marL="0" indent="0">
              <a:buNone/>
            </a:pPr>
            <a:r>
              <a:rPr lang="en-US" sz="1800" dirty="0">
                <a:solidFill>
                  <a:schemeClr val="bg1"/>
                </a:solidFill>
                <a:latin typeface="Segoe UI" panose="020B0502040204020203" pitchFamily="34" charset="0"/>
                <a:cs typeface="Segoe UI" panose="020B0502040204020203" pitchFamily="34" charset="0"/>
              </a:rPr>
              <a:t>      Windows, Linux, Mac OS</a:t>
            </a:r>
          </a:p>
          <a:p>
            <a:pPr marL="0" indent="0">
              <a:buNone/>
            </a:pPr>
            <a:r>
              <a:rPr lang="en-US" sz="1800" dirty="0">
                <a:solidFill>
                  <a:schemeClr val="bg1"/>
                </a:solidFill>
                <a:latin typeface="Segoe UI" panose="020B0502040204020203" pitchFamily="34" charset="0"/>
                <a:cs typeface="Segoe UI" panose="020B0502040204020203" pitchFamily="34" charset="0"/>
              </a:rPr>
              <a:t>      Azure and on premises access</a:t>
            </a:r>
          </a:p>
          <a:p>
            <a:pPr marL="0" indent="0">
              <a:buClr>
                <a:srgbClr val="00B050"/>
              </a:buClr>
              <a:buNone/>
            </a:pPr>
            <a:endParaRPr lang="en-US" sz="1800" dirty="0">
              <a:solidFill>
                <a:schemeClr val="bg1"/>
              </a:solidFill>
              <a:latin typeface="Segoe UI" panose="020B0502040204020203" pitchFamily="34" charset="0"/>
              <a:cs typeface="Segoe UI" panose="020B0502040204020203" pitchFamily="34" charset="0"/>
            </a:endParaRPr>
          </a:p>
          <a:p>
            <a:pPr marL="0" indent="0">
              <a:buClr>
                <a:srgbClr val="00B050"/>
              </a:buClr>
              <a:buNone/>
            </a:pPr>
            <a:r>
              <a:rPr lang="en-US" sz="2000" dirty="0">
                <a:solidFill>
                  <a:schemeClr val="bg1"/>
                </a:solidFill>
                <a:latin typeface="Segoe UI Semibold" panose="020B0702040204020203" pitchFamily="34" charset="0"/>
                <a:cs typeface="Segoe UI Semibold" panose="020B0702040204020203" pitchFamily="34" charset="0"/>
              </a:rPr>
              <a:t>Secure</a:t>
            </a:r>
          </a:p>
          <a:p>
            <a:pPr marL="0" indent="0">
              <a:buNone/>
            </a:pPr>
            <a:r>
              <a:rPr lang="en-US" sz="1800" dirty="0">
                <a:solidFill>
                  <a:schemeClr val="bg1"/>
                </a:solidFill>
                <a:latin typeface="Segoe UI" panose="020B0502040204020203" pitchFamily="34" charset="0"/>
                <a:cs typeface="Segoe UI" panose="020B0502040204020203" pitchFamily="34" charset="0"/>
              </a:rPr>
              <a:t>     Encryption at rest</a:t>
            </a:r>
          </a:p>
          <a:p>
            <a:pPr marL="0" indent="0">
              <a:buNone/>
            </a:pPr>
            <a:r>
              <a:rPr lang="en-US" sz="1800" dirty="0">
                <a:solidFill>
                  <a:schemeClr val="bg1"/>
                </a:solidFill>
                <a:latin typeface="Segoe UI" panose="020B0502040204020203" pitchFamily="34" charset="0"/>
                <a:cs typeface="Segoe UI" panose="020B0502040204020203" pitchFamily="34" charset="0"/>
              </a:rPr>
              <a:t>     Secure communication over SMB</a:t>
            </a:r>
          </a:p>
        </p:txBody>
      </p:sp>
      <p:grpSp>
        <p:nvGrpSpPr>
          <p:cNvPr id="4" name="Group 3">
            <a:extLst>
              <a:ext uri="{FF2B5EF4-FFF2-40B4-BE49-F238E27FC236}">
                <a16:creationId xmlns:a16="http://schemas.microsoft.com/office/drawing/2014/main" id="{0C55C147-AA55-40BA-90BC-400B5B0E1B0A}"/>
              </a:ext>
            </a:extLst>
          </p:cNvPr>
          <p:cNvGrpSpPr/>
          <p:nvPr/>
        </p:nvGrpSpPr>
        <p:grpSpPr>
          <a:xfrm>
            <a:off x="4689267" y="706087"/>
            <a:ext cx="6027864" cy="5788726"/>
            <a:chOff x="435599" y="1814581"/>
            <a:chExt cx="6027864" cy="5904804"/>
          </a:xfrm>
        </p:grpSpPr>
        <p:cxnSp>
          <p:nvCxnSpPr>
            <p:cNvPr id="5" name="Straight Connector 4">
              <a:extLst>
                <a:ext uri="{FF2B5EF4-FFF2-40B4-BE49-F238E27FC236}">
                  <a16:creationId xmlns:a16="http://schemas.microsoft.com/office/drawing/2014/main" id="{012A599A-C91A-4DC7-9E84-857960E29916}"/>
                </a:ext>
              </a:extLst>
            </p:cNvPr>
            <p:cNvCxnSpPr>
              <a:cxnSpLocks/>
            </p:cNvCxnSpPr>
            <p:nvPr/>
          </p:nvCxnSpPr>
          <p:spPr>
            <a:xfrm>
              <a:off x="2876084" y="2191335"/>
              <a:ext cx="0" cy="4839115"/>
            </a:xfrm>
            <a:prstGeom prst="line">
              <a:avLst/>
            </a:prstGeom>
            <a:solidFill>
              <a:schemeClr val="bg2"/>
            </a:solidFill>
            <a:ln w="12700" cap="flat" cmpd="sng" algn="ctr">
              <a:solidFill>
                <a:schemeClr val="accent3"/>
              </a:solidFill>
              <a:prstDash val="lgDash"/>
              <a:headEnd type="none" w="med" len="med"/>
              <a:tailEnd type="none" w="med" len="med"/>
            </a:ln>
            <a:effectLst/>
          </p:spPr>
        </p:cxnSp>
        <p:grpSp>
          <p:nvGrpSpPr>
            <p:cNvPr id="47" name="Group 46">
              <a:extLst>
                <a:ext uri="{FF2B5EF4-FFF2-40B4-BE49-F238E27FC236}">
                  <a16:creationId xmlns:a16="http://schemas.microsoft.com/office/drawing/2014/main" id="{3F1C2E55-1D6B-4937-8FC8-2518E238A8D3}"/>
                </a:ext>
              </a:extLst>
            </p:cNvPr>
            <p:cNvGrpSpPr/>
            <p:nvPr/>
          </p:nvGrpSpPr>
          <p:grpSpPr>
            <a:xfrm>
              <a:off x="4290309" y="1854497"/>
              <a:ext cx="766901" cy="402149"/>
              <a:chOff x="4384958" y="1841566"/>
              <a:chExt cx="768665" cy="402149"/>
            </a:xfrm>
          </p:grpSpPr>
          <p:pic>
            <p:nvPicPr>
              <p:cNvPr id="20" name="Picture 19">
                <a:extLst>
                  <a:ext uri="{FF2B5EF4-FFF2-40B4-BE49-F238E27FC236}">
                    <a16:creationId xmlns:a16="http://schemas.microsoft.com/office/drawing/2014/main" id="{8129E7DA-19A7-4A45-890B-09B59CF34A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8499" y="1841566"/>
                <a:ext cx="335124" cy="402149"/>
              </a:xfrm>
              <a:prstGeom prst="rect">
                <a:avLst/>
              </a:prstGeom>
            </p:spPr>
          </p:pic>
          <p:pic>
            <p:nvPicPr>
              <p:cNvPr id="45" name="Picture 44">
                <a:extLst>
                  <a:ext uri="{FF2B5EF4-FFF2-40B4-BE49-F238E27FC236}">
                    <a16:creationId xmlns:a16="http://schemas.microsoft.com/office/drawing/2014/main" id="{60726CA2-FCDB-42E2-A4C3-B594F40BF821}"/>
                  </a:ext>
                </a:extLst>
              </p:cNvPr>
              <p:cNvPicPr>
                <a:picLocks noChangeAspect="1"/>
              </p:cNvPicPr>
              <p:nvPr/>
            </p:nvPicPr>
            <p:blipFill>
              <a:blip r:embed="rId4"/>
              <a:stretch>
                <a:fillRect/>
              </a:stretch>
            </p:blipFill>
            <p:spPr>
              <a:xfrm>
                <a:off x="4384958" y="1847569"/>
                <a:ext cx="390145" cy="390145"/>
              </a:xfrm>
              <a:prstGeom prst="rect">
                <a:avLst/>
              </a:prstGeom>
            </p:spPr>
          </p:pic>
        </p:grpSp>
        <p:grpSp>
          <p:nvGrpSpPr>
            <p:cNvPr id="54" name="Group 53">
              <a:extLst>
                <a:ext uri="{FF2B5EF4-FFF2-40B4-BE49-F238E27FC236}">
                  <a16:creationId xmlns:a16="http://schemas.microsoft.com/office/drawing/2014/main" id="{0312717C-8CD2-4D59-8290-940C940F06CD}"/>
                </a:ext>
              </a:extLst>
            </p:cNvPr>
            <p:cNvGrpSpPr/>
            <p:nvPr/>
          </p:nvGrpSpPr>
          <p:grpSpPr>
            <a:xfrm>
              <a:off x="1063362" y="1814581"/>
              <a:ext cx="1184958" cy="481983"/>
              <a:chOff x="1522051" y="2901086"/>
              <a:chExt cx="1184958" cy="456397"/>
            </a:xfrm>
          </p:grpSpPr>
          <p:pic>
            <p:nvPicPr>
              <p:cNvPr id="11" name="Picture 10">
                <a:extLst>
                  <a:ext uri="{FF2B5EF4-FFF2-40B4-BE49-F238E27FC236}">
                    <a16:creationId xmlns:a16="http://schemas.microsoft.com/office/drawing/2014/main" id="{0415C5ED-AFD6-4E5F-9359-60F893F5E7C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50612" y="2901086"/>
                <a:ext cx="456397" cy="456397"/>
              </a:xfrm>
              <a:prstGeom prst="rect">
                <a:avLst/>
              </a:prstGeom>
            </p:spPr>
          </p:pic>
          <p:pic>
            <p:nvPicPr>
              <p:cNvPr id="12" name="Picture 11">
                <a:extLst>
                  <a:ext uri="{FF2B5EF4-FFF2-40B4-BE49-F238E27FC236}">
                    <a16:creationId xmlns:a16="http://schemas.microsoft.com/office/drawing/2014/main" id="{6F9E0D43-6406-40EA-B227-E7BD5767AD5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37240" y="2928210"/>
                <a:ext cx="335124" cy="402149"/>
              </a:xfrm>
              <a:prstGeom prst="rect">
                <a:avLst/>
              </a:prstGeom>
            </p:spPr>
          </p:pic>
          <p:pic>
            <p:nvPicPr>
              <p:cNvPr id="46" name="Picture 45">
                <a:extLst>
                  <a:ext uri="{FF2B5EF4-FFF2-40B4-BE49-F238E27FC236}">
                    <a16:creationId xmlns:a16="http://schemas.microsoft.com/office/drawing/2014/main" id="{75694D11-9855-4D2E-8661-C1C9595A94D1}"/>
                  </a:ext>
                </a:extLst>
              </p:cNvPr>
              <p:cNvPicPr>
                <a:picLocks noChangeAspect="1"/>
              </p:cNvPicPr>
              <p:nvPr/>
            </p:nvPicPr>
            <p:blipFill>
              <a:blip r:embed="rId4"/>
              <a:stretch>
                <a:fillRect/>
              </a:stretch>
            </p:blipFill>
            <p:spPr>
              <a:xfrm>
                <a:off x="1522051" y="2934212"/>
                <a:ext cx="390145" cy="390145"/>
              </a:xfrm>
              <a:prstGeom prst="rect">
                <a:avLst/>
              </a:prstGeom>
            </p:spPr>
          </p:pic>
        </p:grpSp>
        <p:sp>
          <p:nvSpPr>
            <p:cNvPr id="25" name="TextBox 24">
              <a:extLst>
                <a:ext uri="{FF2B5EF4-FFF2-40B4-BE49-F238E27FC236}">
                  <a16:creationId xmlns:a16="http://schemas.microsoft.com/office/drawing/2014/main" id="{564707D5-68F7-4C6A-9DF1-42FA4DD15292}"/>
                </a:ext>
              </a:extLst>
            </p:cNvPr>
            <p:cNvSpPr txBox="1"/>
            <p:nvPr/>
          </p:nvSpPr>
          <p:spPr>
            <a:xfrm>
              <a:off x="687410" y="5562324"/>
              <a:ext cx="831752" cy="493253"/>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Client</a:t>
              </a:r>
            </a:p>
          </p:txBody>
        </p:sp>
        <p:sp>
          <p:nvSpPr>
            <p:cNvPr id="61" name="TextBox 60">
              <a:extLst>
                <a:ext uri="{FF2B5EF4-FFF2-40B4-BE49-F238E27FC236}">
                  <a16:creationId xmlns:a16="http://schemas.microsoft.com/office/drawing/2014/main" id="{D82D0861-745B-4650-B988-D9C48B90E5CC}"/>
                </a:ext>
              </a:extLst>
            </p:cNvPr>
            <p:cNvSpPr txBox="1"/>
            <p:nvPr/>
          </p:nvSpPr>
          <p:spPr>
            <a:xfrm>
              <a:off x="615033" y="3724930"/>
              <a:ext cx="1290211" cy="493253"/>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Application</a:t>
              </a:r>
            </a:p>
          </p:txBody>
        </p:sp>
        <p:sp>
          <p:nvSpPr>
            <p:cNvPr id="64" name="TextBox 63">
              <a:extLst>
                <a:ext uri="{FF2B5EF4-FFF2-40B4-BE49-F238E27FC236}">
                  <a16:creationId xmlns:a16="http://schemas.microsoft.com/office/drawing/2014/main" id="{9E2D6D60-7369-4270-AA61-DAB1B3586095}"/>
                </a:ext>
              </a:extLst>
            </p:cNvPr>
            <p:cNvSpPr txBox="1"/>
            <p:nvPr/>
          </p:nvSpPr>
          <p:spPr>
            <a:xfrm>
              <a:off x="435599" y="7197877"/>
              <a:ext cx="1516042" cy="521508"/>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On Premises</a:t>
              </a:r>
            </a:p>
          </p:txBody>
        </p:sp>
        <p:sp>
          <p:nvSpPr>
            <p:cNvPr id="65" name="TextBox 64">
              <a:extLst>
                <a:ext uri="{FF2B5EF4-FFF2-40B4-BE49-F238E27FC236}">
                  <a16:creationId xmlns:a16="http://schemas.microsoft.com/office/drawing/2014/main" id="{0EEF3E17-A83D-411B-A232-BCAE6D817BFB}"/>
                </a:ext>
              </a:extLst>
            </p:cNvPr>
            <p:cNvSpPr txBox="1"/>
            <p:nvPr/>
          </p:nvSpPr>
          <p:spPr>
            <a:xfrm>
              <a:off x="3888497" y="7197877"/>
              <a:ext cx="889832" cy="521508"/>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Azure</a:t>
              </a:r>
            </a:p>
          </p:txBody>
        </p:sp>
        <p:cxnSp>
          <p:nvCxnSpPr>
            <p:cNvPr id="71" name="Straight Arrow Connector 70">
              <a:extLst>
                <a:ext uri="{FF2B5EF4-FFF2-40B4-BE49-F238E27FC236}">
                  <a16:creationId xmlns:a16="http://schemas.microsoft.com/office/drawing/2014/main" id="{D3B0B156-134A-4E33-8588-AD3631069AA9}"/>
                </a:ext>
              </a:extLst>
            </p:cNvPr>
            <p:cNvCxnSpPr>
              <a:cxnSpLocks/>
              <a:stCxn id="61" idx="3"/>
            </p:cNvCxnSpPr>
            <p:nvPr/>
          </p:nvCxnSpPr>
          <p:spPr>
            <a:xfrm>
              <a:off x="1905244" y="3971557"/>
              <a:ext cx="2579690" cy="911562"/>
            </a:xfrm>
            <a:prstGeom prst="bentConnector3">
              <a:avLst>
                <a:gd name="adj1" fmla="val 10023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A04EC565-986C-4F35-B62D-14F80DC12367}"/>
                </a:ext>
              </a:extLst>
            </p:cNvPr>
            <p:cNvCxnSpPr>
              <a:cxnSpLocks/>
            </p:cNvCxnSpPr>
            <p:nvPr/>
          </p:nvCxnSpPr>
          <p:spPr>
            <a:xfrm>
              <a:off x="1862725" y="5367795"/>
              <a:ext cx="2375309" cy="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70">
              <a:extLst>
                <a:ext uri="{FF2B5EF4-FFF2-40B4-BE49-F238E27FC236}">
                  <a16:creationId xmlns:a16="http://schemas.microsoft.com/office/drawing/2014/main" id="{F2EB3C34-EFA7-4C4E-B319-8738C47708C4}"/>
                </a:ext>
              </a:extLst>
            </p:cNvPr>
            <p:cNvCxnSpPr>
              <a:cxnSpLocks/>
            </p:cNvCxnSpPr>
            <p:nvPr/>
          </p:nvCxnSpPr>
          <p:spPr>
            <a:xfrm>
              <a:off x="4712465" y="3734599"/>
              <a:ext cx="0" cy="116927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9DC2580E-67C8-4EF6-88C8-631919D2859F}"/>
                </a:ext>
              </a:extLst>
            </p:cNvPr>
            <p:cNvSpPr txBox="1"/>
            <p:nvPr/>
          </p:nvSpPr>
          <p:spPr>
            <a:xfrm>
              <a:off x="2886295" y="5625521"/>
              <a:ext cx="3577168" cy="691041"/>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Files</a:t>
              </a:r>
              <a:b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\\&lt;account&gt;.file.windows.net\&lt;share&gt;</a:t>
              </a:r>
            </a:p>
          </p:txBody>
        </p:sp>
        <p:sp>
          <p:nvSpPr>
            <p:cNvPr id="98" name="TextBox 97">
              <a:extLst>
                <a:ext uri="{FF2B5EF4-FFF2-40B4-BE49-F238E27FC236}">
                  <a16:creationId xmlns:a16="http://schemas.microsoft.com/office/drawing/2014/main" id="{FC1015FD-EF3B-4520-8669-670F9F33F292}"/>
                </a:ext>
              </a:extLst>
            </p:cNvPr>
            <p:cNvSpPr txBox="1"/>
            <p:nvPr/>
          </p:nvSpPr>
          <p:spPr>
            <a:xfrm>
              <a:off x="2064399" y="6703561"/>
              <a:ext cx="2121730" cy="769527"/>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SMB: </a:t>
              </a:r>
            </a:p>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Port 445 outbound</a:t>
              </a:r>
            </a:p>
          </p:txBody>
        </p:sp>
      </p:grpSp>
      <p:sp>
        <p:nvSpPr>
          <p:cNvPr id="30" name="PC1_E977" title="Icon of a desktop PC">
            <a:extLst>
              <a:ext uri="{FF2B5EF4-FFF2-40B4-BE49-F238E27FC236}">
                <a16:creationId xmlns:a16="http://schemas.microsoft.com/office/drawing/2014/main" id="{92D1CF2C-48D9-4055-AE31-FC2A3719B4F8}"/>
              </a:ext>
            </a:extLst>
          </p:cNvPr>
          <p:cNvSpPr>
            <a:spLocks noChangeAspect="1" noEditPoints="1"/>
          </p:cNvSpPr>
          <p:nvPr/>
        </p:nvSpPr>
        <p:spPr bwMode="auto">
          <a:xfrm>
            <a:off x="5007373" y="3734649"/>
            <a:ext cx="862114" cy="689961"/>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7" name="Group 6">
            <a:extLst>
              <a:ext uri="{FF2B5EF4-FFF2-40B4-BE49-F238E27FC236}">
                <a16:creationId xmlns:a16="http://schemas.microsoft.com/office/drawing/2014/main" id="{402F9415-B284-411F-8FA3-9043F7B34359}"/>
              </a:ext>
            </a:extLst>
          </p:cNvPr>
          <p:cNvGrpSpPr/>
          <p:nvPr/>
        </p:nvGrpSpPr>
        <p:grpSpPr>
          <a:xfrm>
            <a:off x="5007373" y="1927018"/>
            <a:ext cx="914035" cy="739516"/>
            <a:chOff x="5722864" y="2686163"/>
            <a:chExt cx="862114" cy="697509"/>
          </a:xfrm>
        </p:grpSpPr>
        <p:sp>
          <p:nvSpPr>
            <p:cNvPr id="31" name="PC1_E977" title="Icon of a desktop PC">
              <a:extLst>
                <a:ext uri="{FF2B5EF4-FFF2-40B4-BE49-F238E27FC236}">
                  <a16:creationId xmlns:a16="http://schemas.microsoft.com/office/drawing/2014/main" id="{F096634B-2F94-4EA4-ACEF-8C1CBF387CAD}"/>
                </a:ext>
              </a:extLst>
            </p:cNvPr>
            <p:cNvSpPr>
              <a:spLocks noChangeAspect="1" noEditPoints="1"/>
            </p:cNvSpPr>
            <p:nvPr/>
          </p:nvSpPr>
          <p:spPr bwMode="auto">
            <a:xfrm>
              <a:off x="5722864" y="2686163"/>
              <a:ext cx="862114" cy="689961"/>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 name="GenericApp_EB3B" title="Icon of an app window">
              <a:extLst>
                <a:ext uri="{FF2B5EF4-FFF2-40B4-BE49-F238E27FC236}">
                  <a16:creationId xmlns:a16="http://schemas.microsoft.com/office/drawing/2014/main" id="{0C54DB12-34D4-4A1A-BB03-358BBF5F90F1}"/>
                </a:ext>
              </a:extLst>
            </p:cNvPr>
            <p:cNvSpPr>
              <a:spLocks noChangeAspect="1" noEditPoints="1"/>
            </p:cNvSpPr>
            <p:nvPr/>
          </p:nvSpPr>
          <p:spPr bwMode="auto">
            <a:xfrm>
              <a:off x="5991178" y="2908445"/>
              <a:ext cx="593800" cy="475227"/>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solidFill>
              <a:schemeClr val="bg1">
                <a:lumMod val="95000"/>
              </a:schemeClr>
            </a:solidFill>
            <a:ln w="15875" cap="sq">
              <a:solidFill>
                <a:schemeClr val="accent3"/>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35" name="cloud" title="Icon of a cloud">
            <a:extLst>
              <a:ext uri="{FF2B5EF4-FFF2-40B4-BE49-F238E27FC236}">
                <a16:creationId xmlns:a16="http://schemas.microsoft.com/office/drawing/2014/main" id="{99949DD4-98C6-4CD2-8245-A9D837DBD034}"/>
              </a:ext>
            </a:extLst>
          </p:cNvPr>
          <p:cNvSpPr>
            <a:spLocks noChangeAspect="1"/>
          </p:cNvSpPr>
          <p:nvPr/>
        </p:nvSpPr>
        <p:spPr bwMode="auto">
          <a:xfrm>
            <a:off x="8491704" y="1576676"/>
            <a:ext cx="898971" cy="57273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6" name="monitor" title="Icon of a monitor">
            <a:extLst>
              <a:ext uri="{FF2B5EF4-FFF2-40B4-BE49-F238E27FC236}">
                <a16:creationId xmlns:a16="http://schemas.microsoft.com/office/drawing/2014/main" id="{96563203-B948-412A-8D54-0D1F3F83256F}"/>
              </a:ext>
            </a:extLst>
          </p:cNvPr>
          <p:cNvSpPr>
            <a:spLocks noChangeAspect="1" noEditPoints="1"/>
          </p:cNvSpPr>
          <p:nvPr/>
        </p:nvSpPr>
        <p:spPr bwMode="auto">
          <a:xfrm>
            <a:off x="8786433" y="1790947"/>
            <a:ext cx="309507" cy="23720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 name="TextBox 36">
            <a:extLst>
              <a:ext uri="{FF2B5EF4-FFF2-40B4-BE49-F238E27FC236}">
                <a16:creationId xmlns:a16="http://schemas.microsoft.com/office/drawing/2014/main" id="{E369026F-38EA-43A0-8027-16C78C174BAE}"/>
              </a:ext>
            </a:extLst>
          </p:cNvPr>
          <p:cNvSpPr txBox="1"/>
          <p:nvPr/>
        </p:nvSpPr>
        <p:spPr>
          <a:xfrm>
            <a:off x="8142101" y="2147488"/>
            <a:ext cx="1648065" cy="483557"/>
          </a:xfrm>
          <a:prstGeom prst="rect">
            <a:avLst/>
          </a:prstGeom>
          <a:noFill/>
        </p:spPr>
        <p:txBody>
          <a:bodyPr wrap="non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Virtual Machine</a:t>
            </a:r>
          </a:p>
        </p:txBody>
      </p:sp>
      <p:sp>
        <p:nvSpPr>
          <p:cNvPr id="38" name="FolderHorizontal_F12B" title="Icon of a folder">
            <a:extLst>
              <a:ext uri="{FF2B5EF4-FFF2-40B4-BE49-F238E27FC236}">
                <a16:creationId xmlns:a16="http://schemas.microsoft.com/office/drawing/2014/main" id="{7DE3318E-A135-4655-95F6-F87D09A3FA5F}"/>
              </a:ext>
            </a:extLst>
          </p:cNvPr>
          <p:cNvSpPr>
            <a:spLocks noChangeAspect="1" noEditPoints="1"/>
          </p:cNvSpPr>
          <p:nvPr/>
        </p:nvSpPr>
        <p:spPr bwMode="auto">
          <a:xfrm>
            <a:off x="8603246" y="3963312"/>
            <a:ext cx="658945" cy="483545"/>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3181783947"/>
      </p:ext>
    </p:extLst>
  </p:cSld>
  <p:clrMapOvr>
    <a:masterClrMapping/>
  </p:clrMapOvr>
  <mc:AlternateContent xmlns:mc="http://schemas.openxmlformats.org/markup-compatibility/2006" xmlns:p14="http://schemas.microsoft.com/office/powerpoint/2010/main">
    <mc:Choice Requires="p14">
      <p:transition p14:dur="200">
        <p:wipe dir="r"/>
      </p:transition>
    </mc:Choice>
    <mc:Fallback xmlns="">
      <p:transition>
        <p:wipe dir="r"/>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Archive_F03F">
            <a:extLst>
              <a:ext uri="{FF2B5EF4-FFF2-40B4-BE49-F238E27FC236}">
                <a16:creationId xmlns:a16="http://schemas.microsoft.com/office/drawing/2014/main" id="{FC9A53B8-1806-472B-9643-3B3BD165E061}"/>
              </a:ext>
            </a:extLst>
          </p:cNvPr>
          <p:cNvSpPr>
            <a:spLocks noChangeAspect="1" noEditPoints="1"/>
          </p:cNvSpPr>
          <p:nvPr/>
        </p:nvSpPr>
        <p:spPr bwMode="auto">
          <a:xfrm>
            <a:off x="10583525" y="1189771"/>
            <a:ext cx="592385" cy="513709"/>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Rectangle 9">
            <a:extLst>
              <a:ext uri="{FF2B5EF4-FFF2-40B4-BE49-F238E27FC236}">
                <a16:creationId xmlns:a16="http://schemas.microsoft.com/office/drawing/2014/main" id="{D984CDFB-1F4B-4689-B523-F173350376E1}"/>
              </a:ext>
            </a:extLst>
          </p:cNvPr>
          <p:cNvSpPr/>
          <p:nvPr/>
        </p:nvSpPr>
        <p:spPr bwMode="auto">
          <a:xfrm>
            <a:off x="5132447" y="1844617"/>
            <a:ext cx="2330374" cy="597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Segoe UI Semilight"/>
                <a:ea typeface="+mn-ea"/>
                <a:cs typeface="Segoe UI" panose="020B0502040204020203" pitchFamily="34" charset="0"/>
              </a:rPr>
              <a:t>Hot </a:t>
            </a:r>
          </a:p>
        </p:txBody>
      </p:sp>
      <p:sp>
        <p:nvSpPr>
          <p:cNvPr id="11" name="Rectangle 10">
            <a:extLst>
              <a:ext uri="{FF2B5EF4-FFF2-40B4-BE49-F238E27FC236}">
                <a16:creationId xmlns:a16="http://schemas.microsoft.com/office/drawing/2014/main" id="{9A9C3065-5B86-4E5C-8E34-A9D08BE27E3A}"/>
              </a:ext>
            </a:extLst>
          </p:cNvPr>
          <p:cNvSpPr/>
          <p:nvPr/>
        </p:nvSpPr>
        <p:spPr bwMode="auto">
          <a:xfrm>
            <a:off x="7427045" y="1844617"/>
            <a:ext cx="2330374" cy="597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Segoe UI Semilight"/>
                <a:ea typeface="+mn-ea"/>
                <a:cs typeface="Segoe UI" panose="020B0502040204020203" pitchFamily="34" charset="0"/>
              </a:rPr>
              <a:t>Cool</a:t>
            </a:r>
          </a:p>
        </p:txBody>
      </p:sp>
      <p:sp>
        <p:nvSpPr>
          <p:cNvPr id="13" name="Rectangle 12">
            <a:extLst>
              <a:ext uri="{FF2B5EF4-FFF2-40B4-BE49-F238E27FC236}">
                <a16:creationId xmlns:a16="http://schemas.microsoft.com/office/drawing/2014/main" id="{05B2F70A-98AB-45C6-A791-5D2D71A4FDD2}"/>
              </a:ext>
            </a:extLst>
          </p:cNvPr>
          <p:cNvSpPr/>
          <p:nvPr/>
        </p:nvSpPr>
        <p:spPr bwMode="auto">
          <a:xfrm>
            <a:off x="9718028" y="1844617"/>
            <a:ext cx="2330374" cy="5973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fr-FR" sz="1961"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Segoe UI Semilight"/>
                <a:ea typeface="+mn-ea"/>
                <a:cs typeface="Segoe UI" panose="020B0502040204020203" pitchFamily="34" charset="0"/>
              </a:rPr>
              <a:t>Archive</a:t>
            </a:r>
            <a:endParaRPr kumimoji="0" lang="en-US" sz="1961"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Segoe UI Semilight"/>
              <a:ea typeface="+mn-ea"/>
              <a:cs typeface="Segoe UI" panose="020B0502040204020203" pitchFamily="34" charset="0"/>
            </a:endParaRPr>
          </a:p>
        </p:txBody>
      </p:sp>
      <p:sp>
        <p:nvSpPr>
          <p:cNvPr id="37" name="Rectangle 36">
            <a:extLst>
              <a:ext uri="{FF2B5EF4-FFF2-40B4-BE49-F238E27FC236}">
                <a16:creationId xmlns:a16="http://schemas.microsoft.com/office/drawing/2014/main" id="{D6D56831-0780-4F3D-A51B-130B21675496}"/>
              </a:ext>
            </a:extLst>
          </p:cNvPr>
          <p:cNvSpPr/>
          <p:nvPr/>
        </p:nvSpPr>
        <p:spPr bwMode="auto">
          <a:xfrm>
            <a:off x="3589231" y="920377"/>
            <a:ext cx="1672393" cy="13273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32563" rtl="0" eaLnBrk="1" fontAlgn="base" latinLnBrk="0" hangingPunct="1">
              <a:lnSpc>
                <a:spcPct val="90000"/>
              </a:lnSpc>
              <a:spcBef>
                <a:spcPct val="0"/>
              </a:spcBef>
              <a:spcAft>
                <a:spcPct val="0"/>
              </a:spcAft>
              <a:buClrTx/>
              <a:buSzTx/>
              <a:buFontTx/>
              <a:buNone/>
              <a:tabLst/>
              <a:defRPr/>
            </a:pPr>
            <a:r>
              <a:rPr kumimoji="0" lang="en-US" sz="4313" b="0" i="0" u="none" strike="noStrike" kern="1200" cap="none" spc="-102" normalizeH="0" baseline="0" noProof="0">
                <a:ln w="3175">
                  <a:noFill/>
                </a:ln>
                <a:gradFill>
                  <a:gsLst>
                    <a:gs pos="1250">
                      <a:srgbClr val="0078D7"/>
                    </a:gs>
                    <a:gs pos="100000">
                      <a:srgbClr val="0078D7"/>
                    </a:gs>
                  </a:gsLst>
                  <a:lin ang="5400000" scaled="0"/>
                </a:gradFill>
                <a:effectLst/>
                <a:uLnTx/>
                <a:uFillTx/>
                <a:latin typeface="Segoe UI Light"/>
                <a:ea typeface="+mn-ea"/>
                <a:cs typeface="Segoe UI" pitchFamily="34" charset="0"/>
              </a:rPr>
              <a:t>Azure</a:t>
            </a:r>
            <a:br>
              <a:rPr kumimoji="0" lang="en-US" sz="4313" b="0" i="0" u="none" strike="noStrike" kern="1200" cap="none" spc="-102" normalizeH="0" baseline="0" noProof="0">
                <a:ln w="3175">
                  <a:noFill/>
                </a:ln>
                <a:gradFill>
                  <a:gsLst>
                    <a:gs pos="1250">
                      <a:srgbClr val="0078D7"/>
                    </a:gs>
                    <a:gs pos="100000">
                      <a:srgbClr val="0078D7"/>
                    </a:gs>
                  </a:gsLst>
                  <a:lin ang="5400000" scaled="0"/>
                </a:gradFill>
                <a:effectLst/>
                <a:uLnTx/>
                <a:uFillTx/>
                <a:latin typeface="Segoe UI Light"/>
                <a:ea typeface="+mn-ea"/>
                <a:cs typeface="Segoe UI" pitchFamily="34" charset="0"/>
              </a:rPr>
            </a:br>
            <a:r>
              <a:rPr kumimoji="0" lang="en-US" sz="4313" b="0" i="0" u="none" strike="noStrike" kern="1200" cap="none" spc="-102" normalizeH="0" baseline="0" noProof="0">
                <a:ln w="3175">
                  <a:noFill/>
                </a:ln>
                <a:gradFill>
                  <a:gsLst>
                    <a:gs pos="1250">
                      <a:srgbClr val="0078D7"/>
                    </a:gs>
                    <a:gs pos="100000">
                      <a:srgbClr val="0078D7"/>
                    </a:gs>
                  </a:gsLst>
                  <a:lin ang="5400000" scaled="0"/>
                </a:gradFill>
                <a:effectLst/>
                <a:uLnTx/>
                <a:uFillTx/>
                <a:latin typeface="Segoe UI Light"/>
                <a:ea typeface="+mn-ea"/>
                <a:cs typeface="Segoe UI" pitchFamily="34" charset="0"/>
              </a:rPr>
              <a:t>Blob</a:t>
            </a:r>
          </a:p>
        </p:txBody>
      </p:sp>
      <p:sp>
        <p:nvSpPr>
          <p:cNvPr id="31" name="Temperature_mild">
            <a:extLst>
              <a:ext uri="{FF2B5EF4-FFF2-40B4-BE49-F238E27FC236}">
                <a16:creationId xmlns:a16="http://schemas.microsoft.com/office/drawing/2014/main" id="{B3901AA0-CD27-45C2-8E19-DE76D5636398}"/>
              </a:ext>
            </a:extLst>
          </p:cNvPr>
          <p:cNvSpPr>
            <a:spLocks noChangeAspect="1" noEditPoints="1"/>
          </p:cNvSpPr>
          <p:nvPr/>
        </p:nvSpPr>
        <p:spPr bwMode="auto">
          <a:xfrm>
            <a:off x="8476676" y="1125559"/>
            <a:ext cx="231114" cy="5779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193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1931"/>
                </a:moveTo>
                <a:cubicBezTo>
                  <a:pt x="748" y="2716"/>
                  <a:pt x="748" y="2716"/>
                  <a:pt x="748" y="2716"/>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2" name="Temperature_hot">
            <a:extLst>
              <a:ext uri="{FF2B5EF4-FFF2-40B4-BE49-F238E27FC236}">
                <a16:creationId xmlns:a16="http://schemas.microsoft.com/office/drawing/2014/main" id="{A4A1F239-66D3-431C-9F78-E94BC335584D}"/>
              </a:ext>
            </a:extLst>
          </p:cNvPr>
          <p:cNvSpPr>
            <a:spLocks noChangeAspect="1" noEditPoints="1"/>
          </p:cNvSpPr>
          <p:nvPr/>
        </p:nvSpPr>
        <p:spPr bwMode="auto">
          <a:xfrm>
            <a:off x="6185694" y="1125559"/>
            <a:ext cx="231114" cy="577921"/>
          </a:xfrm>
          <a:custGeom>
            <a:avLst/>
            <a:gdLst>
              <a:gd name="T0" fmla="*/ 748 w 1496"/>
              <a:gd name="T1" fmla="*/ 3274 h 3743"/>
              <a:gd name="T2" fmla="*/ 469 w 1496"/>
              <a:gd name="T3" fmla="*/ 2995 h 3743"/>
              <a:gd name="T4" fmla="*/ 748 w 1496"/>
              <a:gd name="T5" fmla="*/ 2716 h 3743"/>
              <a:gd name="T6" fmla="*/ 1027 w 1496"/>
              <a:gd name="T7" fmla="*/ 2995 h 3743"/>
              <a:gd name="T8" fmla="*/ 748 w 1496"/>
              <a:gd name="T9" fmla="*/ 3274 h 3743"/>
              <a:gd name="T10" fmla="*/ 1248 w 1496"/>
              <a:gd name="T11" fmla="*/ 2439 h 3743"/>
              <a:gd name="T12" fmla="*/ 1248 w 1496"/>
              <a:gd name="T13" fmla="*/ 500 h 3743"/>
              <a:gd name="T14" fmla="*/ 748 w 1496"/>
              <a:gd name="T15" fmla="*/ 0 h 3743"/>
              <a:gd name="T16" fmla="*/ 748 w 1496"/>
              <a:gd name="T17" fmla="*/ 0 h 3743"/>
              <a:gd name="T18" fmla="*/ 248 w 1496"/>
              <a:gd name="T19" fmla="*/ 500 h 3743"/>
              <a:gd name="T20" fmla="*/ 248 w 1496"/>
              <a:gd name="T21" fmla="*/ 2439 h 3743"/>
              <a:gd name="T22" fmla="*/ 0 w 1496"/>
              <a:gd name="T23" fmla="*/ 2995 h 3743"/>
              <a:gd name="T24" fmla="*/ 748 w 1496"/>
              <a:gd name="T25" fmla="*/ 3743 h 3743"/>
              <a:gd name="T26" fmla="*/ 1496 w 1496"/>
              <a:gd name="T27" fmla="*/ 2995 h 3743"/>
              <a:gd name="T28" fmla="*/ 1248 w 1496"/>
              <a:gd name="T29" fmla="*/ 2439 h 3743"/>
              <a:gd name="T30" fmla="*/ 748 w 1496"/>
              <a:gd name="T31" fmla="*/ 491 h 3743"/>
              <a:gd name="T32" fmla="*/ 748 w 1496"/>
              <a:gd name="T33" fmla="*/ 2716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6" h="3743">
                <a:moveTo>
                  <a:pt x="748" y="3274"/>
                </a:moveTo>
                <a:cubicBezTo>
                  <a:pt x="594" y="3274"/>
                  <a:pt x="469" y="3149"/>
                  <a:pt x="469" y="2995"/>
                </a:cubicBezTo>
                <a:cubicBezTo>
                  <a:pt x="469" y="2841"/>
                  <a:pt x="594" y="2716"/>
                  <a:pt x="748" y="2716"/>
                </a:cubicBezTo>
                <a:cubicBezTo>
                  <a:pt x="902" y="2716"/>
                  <a:pt x="1027" y="2841"/>
                  <a:pt x="1027" y="2995"/>
                </a:cubicBezTo>
                <a:cubicBezTo>
                  <a:pt x="1027" y="3149"/>
                  <a:pt x="902" y="3274"/>
                  <a:pt x="748" y="3274"/>
                </a:cubicBezTo>
                <a:close/>
                <a:moveTo>
                  <a:pt x="1248" y="2439"/>
                </a:moveTo>
                <a:cubicBezTo>
                  <a:pt x="1248" y="500"/>
                  <a:pt x="1248" y="500"/>
                  <a:pt x="1248" y="500"/>
                </a:cubicBezTo>
                <a:cubicBezTo>
                  <a:pt x="1248" y="224"/>
                  <a:pt x="1024" y="0"/>
                  <a:pt x="748" y="0"/>
                </a:cubicBezTo>
                <a:cubicBezTo>
                  <a:pt x="748" y="0"/>
                  <a:pt x="748" y="0"/>
                  <a:pt x="748" y="0"/>
                </a:cubicBezTo>
                <a:cubicBezTo>
                  <a:pt x="472" y="0"/>
                  <a:pt x="248" y="224"/>
                  <a:pt x="248" y="500"/>
                </a:cubicBezTo>
                <a:cubicBezTo>
                  <a:pt x="248" y="2439"/>
                  <a:pt x="248" y="2439"/>
                  <a:pt x="248" y="2439"/>
                </a:cubicBezTo>
                <a:cubicBezTo>
                  <a:pt x="96" y="2576"/>
                  <a:pt x="0" y="2774"/>
                  <a:pt x="0" y="2995"/>
                </a:cubicBezTo>
                <a:cubicBezTo>
                  <a:pt x="0" y="3408"/>
                  <a:pt x="335" y="3743"/>
                  <a:pt x="748" y="3743"/>
                </a:cubicBezTo>
                <a:cubicBezTo>
                  <a:pt x="1161" y="3743"/>
                  <a:pt x="1496" y="3408"/>
                  <a:pt x="1496" y="2995"/>
                </a:cubicBezTo>
                <a:cubicBezTo>
                  <a:pt x="1496" y="2774"/>
                  <a:pt x="1400" y="2576"/>
                  <a:pt x="1248" y="2439"/>
                </a:cubicBezTo>
                <a:close/>
                <a:moveTo>
                  <a:pt x="748" y="491"/>
                </a:moveTo>
                <a:cubicBezTo>
                  <a:pt x="748" y="2716"/>
                  <a:pt x="748" y="2716"/>
                  <a:pt x="748" y="2716"/>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 name="Freeform: Shape 56">
            <a:extLst>
              <a:ext uri="{FF2B5EF4-FFF2-40B4-BE49-F238E27FC236}">
                <a16:creationId xmlns:a16="http://schemas.microsoft.com/office/drawing/2014/main" id="{20E1EFB6-862D-43D9-8036-0EEA2291A85C}"/>
              </a:ext>
            </a:extLst>
          </p:cNvPr>
          <p:cNvSpPr/>
          <p:nvPr/>
        </p:nvSpPr>
        <p:spPr bwMode="auto">
          <a:xfrm>
            <a:off x="5923073" y="1830002"/>
            <a:ext cx="756358"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Freeform: Shape 65">
            <a:extLst>
              <a:ext uri="{FF2B5EF4-FFF2-40B4-BE49-F238E27FC236}">
                <a16:creationId xmlns:a16="http://schemas.microsoft.com/office/drawing/2014/main" id="{75FC7D3E-7986-4DAA-8DEC-C0C0411956C1}"/>
              </a:ext>
            </a:extLst>
          </p:cNvPr>
          <p:cNvSpPr/>
          <p:nvPr/>
        </p:nvSpPr>
        <p:spPr bwMode="auto">
          <a:xfrm>
            <a:off x="8214055" y="1830002"/>
            <a:ext cx="756358"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7" name="Freeform: Shape 66">
            <a:extLst>
              <a:ext uri="{FF2B5EF4-FFF2-40B4-BE49-F238E27FC236}">
                <a16:creationId xmlns:a16="http://schemas.microsoft.com/office/drawing/2014/main" id="{DB3FB828-CAD7-4C39-A926-509E0729CA2F}"/>
              </a:ext>
            </a:extLst>
          </p:cNvPr>
          <p:cNvSpPr/>
          <p:nvPr/>
        </p:nvSpPr>
        <p:spPr bwMode="auto">
          <a:xfrm>
            <a:off x="10505037" y="1830002"/>
            <a:ext cx="756358" cy="0"/>
          </a:xfrm>
          <a:custGeom>
            <a:avLst/>
            <a:gdLst>
              <a:gd name="connsiteX0" fmla="*/ 0 w 771525"/>
              <a:gd name="connsiteY0" fmla="*/ 0 h 0"/>
              <a:gd name="connsiteX1" fmla="*/ 771525 w 771525"/>
              <a:gd name="connsiteY1" fmla="*/ 0 h 0"/>
            </a:gdLst>
            <a:ahLst/>
            <a:cxnLst>
              <a:cxn ang="0">
                <a:pos x="connsiteX0" y="connsiteY0"/>
              </a:cxn>
              <a:cxn ang="0">
                <a:pos x="connsiteX1" y="connsiteY1"/>
              </a:cxn>
            </a:cxnLst>
            <a:rect l="l" t="t" r="r" b="b"/>
            <a:pathLst>
              <a:path w="771525">
                <a:moveTo>
                  <a:pt x="0" y="0"/>
                </a:moveTo>
                <a:lnTo>
                  <a:pt x="77152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43" name="Group 42">
            <a:extLst>
              <a:ext uri="{FF2B5EF4-FFF2-40B4-BE49-F238E27FC236}">
                <a16:creationId xmlns:a16="http://schemas.microsoft.com/office/drawing/2014/main" id="{86E78866-9F11-4C88-8C35-EE7C84B5EB6D}"/>
              </a:ext>
            </a:extLst>
          </p:cNvPr>
          <p:cNvGrpSpPr/>
          <p:nvPr/>
        </p:nvGrpSpPr>
        <p:grpSpPr>
          <a:xfrm>
            <a:off x="5153252" y="2414517"/>
            <a:ext cx="2288761" cy="2820275"/>
            <a:chOff x="1870021" y="2993582"/>
            <a:chExt cx="2334655" cy="2876828"/>
          </a:xfrm>
        </p:grpSpPr>
        <p:sp>
          <p:nvSpPr>
            <p:cNvPr id="63" name="TextBox 62">
              <a:extLst>
                <a:ext uri="{FF2B5EF4-FFF2-40B4-BE49-F238E27FC236}">
                  <a16:creationId xmlns:a16="http://schemas.microsoft.com/office/drawing/2014/main" id="{69CB5C16-6D19-4336-889F-ED56F8B88834}"/>
                </a:ext>
              </a:extLst>
            </p:cNvPr>
            <p:cNvSpPr txBox="1"/>
            <p:nvPr/>
          </p:nvSpPr>
          <p:spPr>
            <a:xfrm>
              <a:off x="1870021" y="2993582"/>
              <a:ext cx="2334655" cy="794021"/>
            </a:xfrm>
            <a:prstGeom prst="rect">
              <a:avLst/>
            </a:prstGeom>
            <a:noFill/>
          </p:spPr>
          <p:txBody>
            <a:bodyPr wrap="square" lIns="179259" tIns="143407" rIns="179259" bIns="143407" rtlCol="0">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Segoe UI Semilight"/>
                  <a:ea typeface="+mn-ea"/>
                  <a:cs typeface="Segoe UI" panose="020B0502040204020203" pitchFamily="34" charset="0"/>
                </a:rPr>
                <a:t>Frequently </a:t>
              </a:r>
              <a:br>
                <a:rPr kumimoji="0" lang="en-US" sz="1765"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Segoe UI Semilight"/>
                  <a:ea typeface="+mn-ea"/>
                  <a:cs typeface="Segoe UI" panose="020B0502040204020203" pitchFamily="34" charset="0"/>
                </a:rPr>
              </a:br>
              <a:r>
                <a:rPr kumimoji="0" lang="en-US" sz="1765"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Segoe UI Semilight"/>
                  <a:ea typeface="+mn-ea"/>
                  <a:cs typeface="Segoe UI" panose="020B0502040204020203" pitchFamily="34" charset="0"/>
                </a:rPr>
                <a:t>accessed data</a:t>
              </a:r>
            </a:p>
          </p:txBody>
        </p:sp>
        <p:grpSp>
          <p:nvGrpSpPr>
            <p:cNvPr id="33" name="Group 32">
              <a:extLst>
                <a:ext uri="{FF2B5EF4-FFF2-40B4-BE49-F238E27FC236}">
                  <a16:creationId xmlns:a16="http://schemas.microsoft.com/office/drawing/2014/main" id="{AC240561-A570-4538-A99F-CE8B200053AD}"/>
                </a:ext>
              </a:extLst>
            </p:cNvPr>
            <p:cNvGrpSpPr/>
            <p:nvPr/>
          </p:nvGrpSpPr>
          <p:grpSpPr>
            <a:xfrm>
              <a:off x="2024265" y="3919960"/>
              <a:ext cx="2026165" cy="1950450"/>
              <a:chOff x="2024265" y="3919960"/>
              <a:chExt cx="2026165" cy="1950450"/>
            </a:xfrm>
          </p:grpSpPr>
          <p:sp>
            <p:nvSpPr>
              <p:cNvPr id="9" name="TextBox 8">
                <a:extLst>
                  <a:ext uri="{FF2B5EF4-FFF2-40B4-BE49-F238E27FC236}">
                    <a16:creationId xmlns:a16="http://schemas.microsoft.com/office/drawing/2014/main" id="{7DADF7A6-F036-472A-B562-09AD5A8FB3A6}"/>
                  </a:ext>
                </a:extLst>
              </p:cNvPr>
              <p:cNvSpPr txBox="1"/>
              <p:nvPr/>
            </p:nvSpPr>
            <p:spPr>
              <a:xfrm>
                <a:off x="2024266" y="3919960"/>
                <a:ext cx="2026164" cy="544722"/>
              </a:xfrm>
              <a:prstGeom prst="rect">
                <a:avLst/>
              </a:prstGeom>
              <a:noFill/>
            </p:spPr>
            <p:txBody>
              <a:bodyPr wrap="square" lIns="0" tIns="143407" rIns="0" bIns="143407" rtlCol="0" anchor="ctr">
                <a:spAutoFit/>
              </a:body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765" b="0" i="0" u="none" strike="noStrike" kern="1200" cap="none" spc="0" normalizeH="0" baseline="0" noProof="0">
                    <a:ln>
                      <a:noFill/>
                    </a:ln>
                    <a:gradFill>
                      <a:gsLst>
                        <a:gs pos="88021">
                          <a:srgbClr val="0078D7"/>
                        </a:gs>
                        <a:gs pos="78761">
                          <a:srgbClr val="0078D7"/>
                        </a:gs>
                      </a:gsLst>
                      <a:lin ang="5400000" scaled="0"/>
                    </a:gradFill>
                    <a:effectLst/>
                    <a:uLnTx/>
                    <a:uFillTx/>
                    <a:latin typeface="Segoe UI" panose="020B0502040204020203" pitchFamily="34" charset="0"/>
                    <a:ea typeface="+mn-ea"/>
                    <a:cs typeface="Segoe UI" panose="020B0502040204020203" pitchFamily="34" charset="0"/>
                  </a:rPr>
                  <a:t>$18.40 </a:t>
                </a:r>
              </a:p>
            </p:txBody>
          </p:sp>
          <p:sp>
            <p:nvSpPr>
              <p:cNvPr id="77" name="TextBox 76">
                <a:extLst>
                  <a:ext uri="{FF2B5EF4-FFF2-40B4-BE49-F238E27FC236}">
                    <a16:creationId xmlns:a16="http://schemas.microsoft.com/office/drawing/2014/main" id="{2D9BE86A-3909-4BAF-B155-C775703AF7CB}"/>
                  </a:ext>
                </a:extLst>
              </p:cNvPr>
              <p:cNvSpPr txBox="1"/>
              <p:nvPr/>
            </p:nvSpPr>
            <p:spPr>
              <a:xfrm>
                <a:off x="2024266" y="4623401"/>
                <a:ext cx="2026164" cy="544722"/>
              </a:xfrm>
              <a:prstGeom prst="rect">
                <a:avLst/>
              </a:prstGeom>
              <a:noFill/>
            </p:spPr>
            <p:txBody>
              <a:bodyPr wrap="square" lIns="0" tIns="143407" rIns="0" bIns="143407" rtlCol="0" anchor="ctr">
                <a:spAutoFit/>
              </a:body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765" b="0" i="0" u="none" strike="noStrike" kern="1200" cap="none" spc="0" normalizeH="0" baseline="0" noProof="0">
                    <a:ln>
                      <a:noFill/>
                    </a:ln>
                    <a:gradFill>
                      <a:gsLst>
                        <a:gs pos="88021">
                          <a:srgbClr val="0078D7"/>
                        </a:gs>
                        <a:gs pos="78761">
                          <a:srgbClr val="0078D7"/>
                        </a:gs>
                      </a:gsLst>
                      <a:lin ang="5400000" scaled="0"/>
                    </a:gradFill>
                    <a:effectLst/>
                    <a:uLnTx/>
                    <a:uFillTx/>
                    <a:latin typeface="Segoe UI" panose="020B0502040204020203" pitchFamily="34" charset="0"/>
                    <a:ea typeface="+mn-ea"/>
                    <a:cs typeface="Segoe UI" panose="020B0502040204020203" pitchFamily="34" charset="0"/>
                  </a:rPr>
                  <a:t>$0.05 </a:t>
                </a:r>
              </a:p>
            </p:txBody>
          </p:sp>
          <p:sp>
            <p:nvSpPr>
              <p:cNvPr id="74" name="TextBox 73">
                <a:extLst>
                  <a:ext uri="{FF2B5EF4-FFF2-40B4-BE49-F238E27FC236}">
                    <a16:creationId xmlns:a16="http://schemas.microsoft.com/office/drawing/2014/main" id="{09F210A7-E051-4AE1-A075-F755717D4C25}"/>
                  </a:ext>
                </a:extLst>
              </p:cNvPr>
              <p:cNvSpPr txBox="1"/>
              <p:nvPr/>
            </p:nvSpPr>
            <p:spPr>
              <a:xfrm>
                <a:off x="2024265" y="5325688"/>
                <a:ext cx="2026164" cy="544722"/>
              </a:xfrm>
              <a:prstGeom prst="rect">
                <a:avLst/>
              </a:prstGeom>
              <a:noFill/>
            </p:spPr>
            <p:txBody>
              <a:bodyPr wrap="square" lIns="0" tIns="143407" rIns="0" bIns="143407" rtlCol="0">
                <a:spAutoFit/>
              </a:body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765" b="0" i="0" u="none" strike="noStrike" kern="1200" cap="none" spc="0" normalizeH="0" baseline="0" noProof="0">
                    <a:ln>
                      <a:noFill/>
                    </a:ln>
                    <a:gradFill>
                      <a:gsLst>
                        <a:gs pos="88021">
                          <a:srgbClr val="0078D7"/>
                        </a:gs>
                        <a:gs pos="78761">
                          <a:srgbClr val="0078D7"/>
                        </a:gs>
                      </a:gsLst>
                      <a:lin ang="5400000" scaled="0"/>
                    </a:gradFill>
                    <a:effectLst/>
                    <a:uLnTx/>
                    <a:uFillTx/>
                    <a:latin typeface="Segoe UI" panose="020B0502040204020203" pitchFamily="34" charset="0"/>
                    <a:ea typeface="+mn-ea"/>
                    <a:cs typeface="Segoe UI" panose="020B0502040204020203" pitchFamily="34" charset="0"/>
                  </a:rPr>
                  <a:t>Immediate</a:t>
                </a:r>
              </a:p>
            </p:txBody>
          </p:sp>
        </p:grpSp>
      </p:grpSp>
      <p:grpSp>
        <p:nvGrpSpPr>
          <p:cNvPr id="45" name="Group 44">
            <a:extLst>
              <a:ext uri="{FF2B5EF4-FFF2-40B4-BE49-F238E27FC236}">
                <a16:creationId xmlns:a16="http://schemas.microsoft.com/office/drawing/2014/main" id="{C11FE4BD-1405-4AD9-86B6-862F0BE066DB}"/>
              </a:ext>
            </a:extLst>
          </p:cNvPr>
          <p:cNvGrpSpPr/>
          <p:nvPr/>
        </p:nvGrpSpPr>
        <p:grpSpPr>
          <a:xfrm>
            <a:off x="7447851" y="2414517"/>
            <a:ext cx="2288761" cy="2820273"/>
            <a:chOff x="4210631" y="2993582"/>
            <a:chExt cx="2334655" cy="2876826"/>
          </a:xfrm>
        </p:grpSpPr>
        <p:sp>
          <p:nvSpPr>
            <p:cNvPr id="64" name="TextBox 63">
              <a:extLst>
                <a:ext uri="{FF2B5EF4-FFF2-40B4-BE49-F238E27FC236}">
                  <a16:creationId xmlns:a16="http://schemas.microsoft.com/office/drawing/2014/main" id="{7E9F380D-E4DA-415D-91F3-C18CBA7F3495}"/>
                </a:ext>
              </a:extLst>
            </p:cNvPr>
            <p:cNvSpPr txBox="1"/>
            <p:nvPr/>
          </p:nvSpPr>
          <p:spPr>
            <a:xfrm>
              <a:off x="4210631" y="2993582"/>
              <a:ext cx="2334655" cy="794021"/>
            </a:xfrm>
            <a:prstGeom prst="rect">
              <a:avLst/>
            </a:prstGeom>
            <a:noFill/>
          </p:spPr>
          <p:txBody>
            <a:bodyPr wrap="square" lIns="179259" tIns="143407" rIns="179259" bIns="143407" rtlCol="0">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Segoe UI Semilight"/>
                  <a:ea typeface="+mn-ea"/>
                  <a:cs typeface="Segoe UI" panose="020B0502040204020203" pitchFamily="34" charset="0"/>
                </a:rPr>
                <a:t>Less frequently accessed data</a:t>
              </a:r>
            </a:p>
          </p:txBody>
        </p:sp>
        <p:grpSp>
          <p:nvGrpSpPr>
            <p:cNvPr id="35" name="Group 34">
              <a:extLst>
                <a:ext uri="{FF2B5EF4-FFF2-40B4-BE49-F238E27FC236}">
                  <a16:creationId xmlns:a16="http://schemas.microsoft.com/office/drawing/2014/main" id="{866AA083-F2ED-4A92-86D3-69C6EBB43C22}"/>
                </a:ext>
              </a:extLst>
            </p:cNvPr>
            <p:cNvGrpSpPr/>
            <p:nvPr/>
          </p:nvGrpSpPr>
          <p:grpSpPr>
            <a:xfrm>
              <a:off x="4364875" y="3919960"/>
              <a:ext cx="2026165" cy="1950448"/>
              <a:chOff x="4364875" y="3919960"/>
              <a:chExt cx="2026165" cy="1950448"/>
            </a:xfrm>
          </p:grpSpPr>
          <p:sp>
            <p:nvSpPr>
              <p:cNvPr id="75" name="TextBox 74">
                <a:extLst>
                  <a:ext uri="{FF2B5EF4-FFF2-40B4-BE49-F238E27FC236}">
                    <a16:creationId xmlns:a16="http://schemas.microsoft.com/office/drawing/2014/main" id="{7784D94E-77B6-4965-B6F8-515BBD2284BA}"/>
                  </a:ext>
                </a:extLst>
              </p:cNvPr>
              <p:cNvSpPr txBox="1"/>
              <p:nvPr/>
            </p:nvSpPr>
            <p:spPr>
              <a:xfrm>
                <a:off x="4364876" y="3919960"/>
                <a:ext cx="2026164" cy="544722"/>
              </a:xfrm>
              <a:prstGeom prst="rect">
                <a:avLst/>
              </a:prstGeom>
              <a:noFill/>
            </p:spPr>
            <p:txBody>
              <a:bodyPr wrap="square" lIns="0" tIns="143407" rIns="0" bIns="143407" rtlCol="0" anchor="ctr">
                <a:spAutoFit/>
              </a:body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765" b="0" i="0" u="none" strike="noStrike" kern="1200" cap="none" spc="0" normalizeH="0" baseline="0" noProof="0">
                    <a:ln>
                      <a:noFill/>
                    </a:ln>
                    <a:gradFill>
                      <a:gsLst>
                        <a:gs pos="88021">
                          <a:srgbClr val="0078D7"/>
                        </a:gs>
                        <a:gs pos="78761">
                          <a:srgbClr val="0078D7"/>
                        </a:gs>
                      </a:gsLst>
                      <a:lin ang="5400000" scaled="0"/>
                    </a:gradFill>
                    <a:effectLst/>
                    <a:uLnTx/>
                    <a:uFillTx/>
                    <a:latin typeface="Segoe UI" panose="020B0502040204020203" pitchFamily="34" charset="0"/>
                    <a:ea typeface="+mn-ea"/>
                    <a:cs typeface="Segoe UI" panose="020B0502040204020203" pitchFamily="34" charset="0"/>
                  </a:rPr>
                  <a:t>$10.00</a:t>
                </a:r>
              </a:p>
            </p:txBody>
          </p:sp>
          <p:sp>
            <p:nvSpPr>
              <p:cNvPr id="80" name="TextBox 79">
                <a:extLst>
                  <a:ext uri="{FF2B5EF4-FFF2-40B4-BE49-F238E27FC236}">
                    <a16:creationId xmlns:a16="http://schemas.microsoft.com/office/drawing/2014/main" id="{839E9729-4211-400B-9F9A-6159B37DA116}"/>
                  </a:ext>
                </a:extLst>
              </p:cNvPr>
              <p:cNvSpPr txBox="1"/>
              <p:nvPr/>
            </p:nvSpPr>
            <p:spPr>
              <a:xfrm>
                <a:off x="4364876" y="4623400"/>
                <a:ext cx="2026164" cy="544722"/>
              </a:xfrm>
              <a:prstGeom prst="rect">
                <a:avLst/>
              </a:prstGeom>
              <a:noFill/>
            </p:spPr>
            <p:txBody>
              <a:bodyPr wrap="square" lIns="0" tIns="143407" rIns="0" bIns="143407" rtlCol="0" anchor="ctr">
                <a:spAutoFit/>
              </a:body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765" b="0" i="0" u="none" strike="noStrike" kern="1200" cap="none" spc="0" normalizeH="0" baseline="0" noProof="0">
                    <a:ln>
                      <a:noFill/>
                    </a:ln>
                    <a:gradFill>
                      <a:gsLst>
                        <a:gs pos="88021">
                          <a:srgbClr val="0078D7"/>
                        </a:gs>
                        <a:gs pos="78761">
                          <a:srgbClr val="0078D7"/>
                        </a:gs>
                      </a:gsLst>
                      <a:lin ang="5400000" scaled="0"/>
                    </a:gradFill>
                    <a:effectLst/>
                    <a:uLnTx/>
                    <a:uFillTx/>
                    <a:latin typeface="Segoe UI" panose="020B0502040204020203" pitchFamily="34" charset="0"/>
                    <a:ea typeface="+mn-ea"/>
                    <a:cs typeface="Segoe UI" panose="020B0502040204020203" pitchFamily="34" charset="0"/>
                  </a:rPr>
                  <a:t>$0.10 </a:t>
                </a:r>
              </a:p>
            </p:txBody>
          </p:sp>
          <p:sp>
            <p:nvSpPr>
              <p:cNvPr id="73" name="TextBox 72">
                <a:extLst>
                  <a:ext uri="{FF2B5EF4-FFF2-40B4-BE49-F238E27FC236}">
                    <a16:creationId xmlns:a16="http://schemas.microsoft.com/office/drawing/2014/main" id="{7CB0BA6D-1F3F-4A9F-95C7-C730DB6E96A9}"/>
                  </a:ext>
                </a:extLst>
              </p:cNvPr>
              <p:cNvSpPr txBox="1"/>
              <p:nvPr/>
            </p:nvSpPr>
            <p:spPr>
              <a:xfrm>
                <a:off x="4364875" y="5325686"/>
                <a:ext cx="2026164" cy="544722"/>
              </a:xfrm>
              <a:prstGeom prst="rect">
                <a:avLst/>
              </a:prstGeom>
              <a:noFill/>
            </p:spPr>
            <p:txBody>
              <a:bodyPr wrap="square" lIns="0" tIns="143407" rIns="0" bIns="143407" rtlCol="0">
                <a:spAutoFit/>
              </a:body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765" b="0" i="0" u="none" strike="noStrike" kern="1200" cap="none" spc="0" normalizeH="0" baseline="0" noProof="0">
                    <a:ln>
                      <a:noFill/>
                    </a:ln>
                    <a:gradFill>
                      <a:gsLst>
                        <a:gs pos="88021">
                          <a:srgbClr val="0078D7"/>
                        </a:gs>
                        <a:gs pos="78761">
                          <a:srgbClr val="0078D7"/>
                        </a:gs>
                      </a:gsLst>
                      <a:lin ang="5400000" scaled="0"/>
                    </a:gradFill>
                    <a:effectLst/>
                    <a:uLnTx/>
                    <a:uFillTx/>
                    <a:latin typeface="Segoe UI" panose="020B0502040204020203" pitchFamily="34" charset="0"/>
                    <a:ea typeface="+mn-ea"/>
                    <a:cs typeface="Segoe UI" panose="020B0502040204020203" pitchFamily="34" charset="0"/>
                  </a:rPr>
                  <a:t>Immediate</a:t>
                </a:r>
              </a:p>
            </p:txBody>
          </p:sp>
        </p:grpSp>
      </p:grpSp>
      <p:grpSp>
        <p:nvGrpSpPr>
          <p:cNvPr id="48" name="Group 47">
            <a:extLst>
              <a:ext uri="{FF2B5EF4-FFF2-40B4-BE49-F238E27FC236}">
                <a16:creationId xmlns:a16="http://schemas.microsoft.com/office/drawing/2014/main" id="{9B193814-F2ED-4773-B509-C64F68304963}"/>
              </a:ext>
            </a:extLst>
          </p:cNvPr>
          <p:cNvGrpSpPr/>
          <p:nvPr/>
        </p:nvGrpSpPr>
        <p:grpSpPr>
          <a:xfrm>
            <a:off x="9738835" y="2414517"/>
            <a:ext cx="2288761" cy="2820275"/>
            <a:chOff x="6547554" y="2993582"/>
            <a:chExt cx="2334655" cy="2876828"/>
          </a:xfrm>
        </p:grpSpPr>
        <p:sp>
          <p:nvSpPr>
            <p:cNvPr id="65" name="TextBox 64">
              <a:extLst>
                <a:ext uri="{FF2B5EF4-FFF2-40B4-BE49-F238E27FC236}">
                  <a16:creationId xmlns:a16="http://schemas.microsoft.com/office/drawing/2014/main" id="{BDE67211-DE7F-4BAE-91EA-F3B929FD4F2A}"/>
                </a:ext>
              </a:extLst>
            </p:cNvPr>
            <p:cNvSpPr txBox="1"/>
            <p:nvPr/>
          </p:nvSpPr>
          <p:spPr>
            <a:xfrm>
              <a:off x="6547554" y="2993582"/>
              <a:ext cx="2334655" cy="794021"/>
            </a:xfrm>
            <a:prstGeom prst="rect">
              <a:avLst/>
            </a:prstGeom>
            <a:noFill/>
          </p:spPr>
          <p:txBody>
            <a:bodyPr wrap="square" lIns="179259" tIns="143407" rIns="179259" bIns="143407" rtlCol="0">
              <a:sp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Segoe UI Semilight"/>
                  <a:ea typeface="+mn-ea"/>
                  <a:cs typeface="Segoe UI" panose="020B0502040204020203" pitchFamily="34" charset="0"/>
                </a:rPr>
                <a:t>Rarely </a:t>
              </a:r>
              <a:br>
                <a:rPr kumimoji="0" lang="en-US" sz="1765"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Segoe UI Semilight"/>
                  <a:ea typeface="+mn-ea"/>
                  <a:cs typeface="Segoe UI" panose="020B0502040204020203" pitchFamily="34" charset="0"/>
                </a:rPr>
              </a:br>
              <a:r>
                <a:rPr kumimoji="0" lang="en-US" sz="1765" b="0" i="0" u="none" strike="noStrike" kern="0" cap="none" spc="0" normalizeH="0" baseline="0" noProof="0">
                  <a:ln>
                    <a:noFill/>
                  </a:ln>
                  <a:gradFill>
                    <a:gsLst>
                      <a:gs pos="6195">
                        <a:srgbClr val="E6E6E6">
                          <a:lumMod val="25000"/>
                        </a:srgbClr>
                      </a:gs>
                      <a:gs pos="100000">
                        <a:srgbClr val="E6E6E6">
                          <a:lumMod val="25000"/>
                        </a:srgbClr>
                      </a:gs>
                    </a:gsLst>
                    <a:lin ang="5400000" scaled="0"/>
                  </a:gradFill>
                  <a:effectLst/>
                  <a:uLnTx/>
                  <a:uFillTx/>
                  <a:latin typeface="Segoe UI Semilight"/>
                  <a:ea typeface="+mn-ea"/>
                  <a:cs typeface="Segoe UI" panose="020B0502040204020203" pitchFamily="34" charset="0"/>
                </a:rPr>
                <a:t>accessed data</a:t>
              </a:r>
            </a:p>
          </p:txBody>
        </p:sp>
        <p:grpSp>
          <p:nvGrpSpPr>
            <p:cNvPr id="41" name="Group 40">
              <a:extLst>
                <a:ext uri="{FF2B5EF4-FFF2-40B4-BE49-F238E27FC236}">
                  <a16:creationId xmlns:a16="http://schemas.microsoft.com/office/drawing/2014/main" id="{F778B789-5E1C-4C06-BFC0-70603B2097DE}"/>
                </a:ext>
              </a:extLst>
            </p:cNvPr>
            <p:cNvGrpSpPr/>
            <p:nvPr/>
          </p:nvGrpSpPr>
          <p:grpSpPr>
            <a:xfrm>
              <a:off x="6701798" y="3919960"/>
              <a:ext cx="2026164" cy="1950450"/>
              <a:chOff x="6701798" y="3919960"/>
              <a:chExt cx="2026164" cy="1950450"/>
            </a:xfrm>
          </p:grpSpPr>
          <p:sp>
            <p:nvSpPr>
              <p:cNvPr id="76" name="TextBox 75">
                <a:extLst>
                  <a:ext uri="{FF2B5EF4-FFF2-40B4-BE49-F238E27FC236}">
                    <a16:creationId xmlns:a16="http://schemas.microsoft.com/office/drawing/2014/main" id="{BA4DAE84-6927-4D64-92A4-11AB049A77B1}"/>
                  </a:ext>
                </a:extLst>
              </p:cNvPr>
              <p:cNvSpPr txBox="1"/>
              <p:nvPr/>
            </p:nvSpPr>
            <p:spPr>
              <a:xfrm>
                <a:off x="6701798" y="3919960"/>
                <a:ext cx="2026164" cy="544722"/>
              </a:xfrm>
              <a:prstGeom prst="rect">
                <a:avLst/>
              </a:prstGeom>
              <a:noFill/>
            </p:spPr>
            <p:txBody>
              <a:bodyPr wrap="square" lIns="0" tIns="143407" rIns="0" bIns="143407" rtlCol="0" anchor="ctr">
                <a:spAutoFit/>
              </a:body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765" b="0" i="0" u="none" strike="noStrike" kern="1200" cap="none" spc="0" normalizeH="0" baseline="0" noProof="0">
                    <a:ln>
                      <a:noFill/>
                    </a:ln>
                    <a:gradFill>
                      <a:gsLst>
                        <a:gs pos="88021">
                          <a:srgbClr val="0078D7"/>
                        </a:gs>
                        <a:gs pos="78761">
                          <a:srgbClr val="0078D7"/>
                        </a:gs>
                      </a:gsLst>
                      <a:lin ang="5400000" scaled="0"/>
                    </a:gradFill>
                    <a:effectLst/>
                    <a:uLnTx/>
                    <a:uFillTx/>
                    <a:latin typeface="Segoe UI" panose="020B0502040204020203" pitchFamily="34" charset="0"/>
                    <a:ea typeface="+mn-ea"/>
                    <a:cs typeface="Segoe UI" panose="020B0502040204020203" pitchFamily="34" charset="0"/>
                  </a:rPr>
                  <a:t>$2.00 </a:t>
                </a:r>
              </a:p>
            </p:txBody>
          </p:sp>
          <p:sp>
            <p:nvSpPr>
              <p:cNvPr id="81" name="TextBox 80">
                <a:extLst>
                  <a:ext uri="{FF2B5EF4-FFF2-40B4-BE49-F238E27FC236}">
                    <a16:creationId xmlns:a16="http://schemas.microsoft.com/office/drawing/2014/main" id="{CDD59419-11C0-4C9A-BF1F-DDAA5EEE0E33}"/>
                  </a:ext>
                </a:extLst>
              </p:cNvPr>
              <p:cNvSpPr txBox="1"/>
              <p:nvPr/>
            </p:nvSpPr>
            <p:spPr>
              <a:xfrm>
                <a:off x="6701798" y="4623401"/>
                <a:ext cx="2026164" cy="544722"/>
              </a:xfrm>
              <a:prstGeom prst="rect">
                <a:avLst/>
              </a:prstGeom>
              <a:noFill/>
            </p:spPr>
            <p:txBody>
              <a:bodyPr wrap="square" lIns="0" tIns="143407" rIns="0" bIns="143407" rtlCol="0" anchor="ctr">
                <a:spAutoFit/>
              </a:body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765" b="0" i="0" u="none" strike="noStrike" kern="1200" cap="none" spc="0" normalizeH="0" baseline="0" noProof="0">
                    <a:ln>
                      <a:noFill/>
                    </a:ln>
                    <a:gradFill>
                      <a:gsLst>
                        <a:gs pos="88021">
                          <a:srgbClr val="0078D7"/>
                        </a:gs>
                        <a:gs pos="78761">
                          <a:srgbClr val="0078D7"/>
                        </a:gs>
                      </a:gsLst>
                      <a:lin ang="5400000" scaled="0"/>
                    </a:gradFill>
                    <a:effectLst/>
                    <a:uLnTx/>
                    <a:uFillTx/>
                    <a:latin typeface="Segoe UI" panose="020B0502040204020203" pitchFamily="34" charset="0"/>
                    <a:ea typeface="+mn-ea"/>
                    <a:cs typeface="Segoe UI" panose="020B0502040204020203" pitchFamily="34" charset="0"/>
                  </a:rPr>
                  <a:t>$0.10 </a:t>
                </a:r>
              </a:p>
            </p:txBody>
          </p:sp>
          <p:sp>
            <p:nvSpPr>
              <p:cNvPr id="78" name="TextBox 77">
                <a:extLst>
                  <a:ext uri="{FF2B5EF4-FFF2-40B4-BE49-F238E27FC236}">
                    <a16:creationId xmlns:a16="http://schemas.microsoft.com/office/drawing/2014/main" id="{ABDAC38A-EBA0-43AF-82E8-CA12AC74B14B}"/>
                  </a:ext>
                </a:extLst>
              </p:cNvPr>
              <p:cNvSpPr txBox="1"/>
              <p:nvPr/>
            </p:nvSpPr>
            <p:spPr>
              <a:xfrm>
                <a:off x="6701798" y="5325688"/>
                <a:ext cx="2026164" cy="544722"/>
              </a:xfrm>
              <a:prstGeom prst="rect">
                <a:avLst/>
              </a:prstGeom>
              <a:noFill/>
            </p:spPr>
            <p:txBody>
              <a:bodyPr wrap="square" lIns="0" tIns="143407" rIns="0" bIns="143407" rtlCol="0">
                <a:spAutoFit/>
              </a:bodyPr>
              <a:lstStyle/>
              <a:p>
                <a:pPr marL="0" marR="0" lvl="0" indent="0" algn="ctr" defTabSz="914367" rtl="0" eaLnBrk="1" fontAlgn="base" latinLnBrk="0" hangingPunct="1">
                  <a:lnSpc>
                    <a:spcPct val="90000"/>
                  </a:lnSpc>
                  <a:spcBef>
                    <a:spcPts val="0"/>
                  </a:spcBef>
                  <a:spcAft>
                    <a:spcPts val="294"/>
                  </a:spcAft>
                  <a:buClrTx/>
                  <a:buSzTx/>
                  <a:buFontTx/>
                  <a:buNone/>
                  <a:tabLst/>
                  <a:defRPr/>
                </a:pPr>
                <a:r>
                  <a:rPr kumimoji="0" lang="en-US" sz="1765" b="0" i="0" u="none" strike="noStrike" kern="1200" cap="none" spc="0" normalizeH="0" baseline="0" noProof="0">
                    <a:ln>
                      <a:noFill/>
                    </a:ln>
                    <a:gradFill>
                      <a:gsLst>
                        <a:gs pos="88021">
                          <a:srgbClr val="0078D7"/>
                        </a:gs>
                        <a:gs pos="78761">
                          <a:srgbClr val="0078D7"/>
                        </a:gs>
                      </a:gsLst>
                      <a:lin ang="5400000" scaled="0"/>
                    </a:gradFill>
                    <a:effectLst/>
                    <a:uLnTx/>
                    <a:uFillTx/>
                    <a:latin typeface="Segoe UI" panose="020B0502040204020203" pitchFamily="34" charset="0"/>
                    <a:ea typeface="+mn-ea"/>
                    <a:cs typeface="Segoe UI" panose="020B0502040204020203" pitchFamily="34" charset="0"/>
                  </a:rPr>
                  <a:t>Hours</a:t>
                </a:r>
              </a:p>
            </p:txBody>
          </p:sp>
        </p:grpSp>
      </p:grpSp>
      <p:sp>
        <p:nvSpPr>
          <p:cNvPr id="8" name="Freeform: Shape 7">
            <a:extLst>
              <a:ext uri="{FF2B5EF4-FFF2-40B4-BE49-F238E27FC236}">
                <a16:creationId xmlns:a16="http://schemas.microsoft.com/office/drawing/2014/main" id="{BCCBDF4A-5458-4437-A6A2-CA29259A7E64}"/>
              </a:ext>
            </a:extLst>
          </p:cNvPr>
          <p:cNvSpPr/>
          <p:nvPr/>
        </p:nvSpPr>
        <p:spPr bwMode="auto">
          <a:xfrm>
            <a:off x="3614274" y="3246587"/>
            <a:ext cx="8067823" cy="0"/>
          </a:xfrm>
          <a:custGeom>
            <a:avLst/>
            <a:gdLst>
              <a:gd name="connsiteX0" fmla="*/ 0 w 7167419"/>
              <a:gd name="connsiteY0" fmla="*/ 0 h 0"/>
              <a:gd name="connsiteX1" fmla="*/ 7167419 w 7167419"/>
              <a:gd name="connsiteY1" fmla="*/ 0 h 0"/>
            </a:gdLst>
            <a:ahLst/>
            <a:cxnLst>
              <a:cxn ang="0">
                <a:pos x="connsiteX0" y="connsiteY0"/>
              </a:cxn>
              <a:cxn ang="0">
                <a:pos x="connsiteX1" y="connsiteY1"/>
              </a:cxn>
            </a:cxnLst>
            <a:rect l="l" t="t" r="r" b="b"/>
            <a:pathLst>
              <a:path w="7167419">
                <a:moveTo>
                  <a:pt x="0" y="0"/>
                </a:moveTo>
                <a:lnTo>
                  <a:pt x="7167419" y="0"/>
                </a:lnTo>
              </a:path>
            </a:pathLst>
          </a:cu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6" name="Freeform: Shape 85">
            <a:extLst>
              <a:ext uri="{FF2B5EF4-FFF2-40B4-BE49-F238E27FC236}">
                <a16:creationId xmlns:a16="http://schemas.microsoft.com/office/drawing/2014/main" id="{09273B26-E20E-49F0-863D-AE720109BAFE}"/>
              </a:ext>
            </a:extLst>
          </p:cNvPr>
          <p:cNvSpPr/>
          <p:nvPr/>
        </p:nvSpPr>
        <p:spPr bwMode="auto">
          <a:xfrm>
            <a:off x="3614274" y="3932805"/>
            <a:ext cx="8067823" cy="0"/>
          </a:xfrm>
          <a:custGeom>
            <a:avLst/>
            <a:gdLst>
              <a:gd name="connsiteX0" fmla="*/ 0 w 7167419"/>
              <a:gd name="connsiteY0" fmla="*/ 0 h 0"/>
              <a:gd name="connsiteX1" fmla="*/ 7167419 w 7167419"/>
              <a:gd name="connsiteY1" fmla="*/ 0 h 0"/>
            </a:gdLst>
            <a:ahLst/>
            <a:cxnLst>
              <a:cxn ang="0">
                <a:pos x="connsiteX0" y="connsiteY0"/>
              </a:cxn>
              <a:cxn ang="0">
                <a:pos x="connsiteX1" y="connsiteY1"/>
              </a:cxn>
            </a:cxnLst>
            <a:rect l="l" t="t" r="r" b="b"/>
            <a:pathLst>
              <a:path w="7167419">
                <a:moveTo>
                  <a:pt x="0" y="0"/>
                </a:moveTo>
                <a:lnTo>
                  <a:pt x="7167419" y="0"/>
                </a:lnTo>
              </a:path>
            </a:pathLst>
          </a:cu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7" name="Freeform: Shape 86">
            <a:extLst>
              <a:ext uri="{FF2B5EF4-FFF2-40B4-BE49-F238E27FC236}">
                <a16:creationId xmlns:a16="http://schemas.microsoft.com/office/drawing/2014/main" id="{80A8D0E4-2B8E-47C3-B1C5-F5B2721049FC}"/>
              </a:ext>
            </a:extLst>
          </p:cNvPr>
          <p:cNvSpPr/>
          <p:nvPr/>
        </p:nvSpPr>
        <p:spPr bwMode="auto">
          <a:xfrm>
            <a:off x="3614274" y="4619022"/>
            <a:ext cx="8067823" cy="0"/>
          </a:xfrm>
          <a:custGeom>
            <a:avLst/>
            <a:gdLst>
              <a:gd name="connsiteX0" fmla="*/ 0 w 7167419"/>
              <a:gd name="connsiteY0" fmla="*/ 0 h 0"/>
              <a:gd name="connsiteX1" fmla="*/ 7167419 w 7167419"/>
              <a:gd name="connsiteY1" fmla="*/ 0 h 0"/>
            </a:gdLst>
            <a:ahLst/>
            <a:cxnLst>
              <a:cxn ang="0">
                <a:pos x="connsiteX0" y="connsiteY0"/>
              </a:cxn>
              <a:cxn ang="0">
                <a:pos x="connsiteX1" y="connsiteY1"/>
              </a:cxn>
            </a:cxnLst>
            <a:rect l="l" t="t" r="r" b="b"/>
            <a:pathLst>
              <a:path w="7167419">
                <a:moveTo>
                  <a:pt x="0" y="0"/>
                </a:moveTo>
                <a:lnTo>
                  <a:pt x="7167419" y="0"/>
                </a:lnTo>
              </a:path>
            </a:pathLst>
          </a:cu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8" name="Freeform: Shape 87">
            <a:extLst>
              <a:ext uri="{FF2B5EF4-FFF2-40B4-BE49-F238E27FC236}">
                <a16:creationId xmlns:a16="http://schemas.microsoft.com/office/drawing/2014/main" id="{55DE9E23-EA41-4A24-BDA7-D864063F1E35}"/>
              </a:ext>
            </a:extLst>
          </p:cNvPr>
          <p:cNvSpPr/>
          <p:nvPr/>
        </p:nvSpPr>
        <p:spPr bwMode="auto">
          <a:xfrm>
            <a:off x="3614274" y="5305240"/>
            <a:ext cx="8067823" cy="0"/>
          </a:xfrm>
          <a:custGeom>
            <a:avLst/>
            <a:gdLst>
              <a:gd name="connsiteX0" fmla="*/ 0 w 7167419"/>
              <a:gd name="connsiteY0" fmla="*/ 0 h 0"/>
              <a:gd name="connsiteX1" fmla="*/ 7167419 w 7167419"/>
              <a:gd name="connsiteY1" fmla="*/ 0 h 0"/>
            </a:gdLst>
            <a:ahLst/>
            <a:cxnLst>
              <a:cxn ang="0">
                <a:pos x="connsiteX0" y="connsiteY0"/>
              </a:cxn>
              <a:cxn ang="0">
                <a:pos x="connsiteX1" y="connsiteY1"/>
              </a:cxn>
            </a:cxnLst>
            <a:rect l="l" t="t" r="r" b="b"/>
            <a:pathLst>
              <a:path w="7167419">
                <a:moveTo>
                  <a:pt x="0" y="0"/>
                </a:moveTo>
                <a:lnTo>
                  <a:pt x="7167419" y="0"/>
                </a:lnTo>
              </a:path>
            </a:pathLst>
          </a:custGeom>
          <a:noFill/>
          <a:ln w="127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49" name="Group 48">
            <a:extLst>
              <a:ext uri="{FF2B5EF4-FFF2-40B4-BE49-F238E27FC236}">
                <a16:creationId xmlns:a16="http://schemas.microsoft.com/office/drawing/2014/main" id="{E2E6F500-A905-44B7-87B6-F1E101FA2D2F}"/>
              </a:ext>
            </a:extLst>
          </p:cNvPr>
          <p:cNvGrpSpPr/>
          <p:nvPr/>
        </p:nvGrpSpPr>
        <p:grpSpPr>
          <a:xfrm>
            <a:off x="3763676" y="3381505"/>
            <a:ext cx="1631244" cy="2396522"/>
            <a:chOff x="452581" y="3979955"/>
            <a:chExt cx="1663954" cy="2444577"/>
          </a:xfrm>
        </p:grpSpPr>
        <p:sp>
          <p:nvSpPr>
            <p:cNvPr id="12" name="Rectangle 11">
              <a:extLst>
                <a:ext uri="{FF2B5EF4-FFF2-40B4-BE49-F238E27FC236}">
                  <a16:creationId xmlns:a16="http://schemas.microsoft.com/office/drawing/2014/main" id="{F22B29C1-7D7B-42A6-B762-2E8107244757}"/>
                </a:ext>
              </a:extLst>
            </p:cNvPr>
            <p:cNvSpPr/>
            <p:nvPr/>
          </p:nvSpPr>
          <p:spPr>
            <a:xfrm>
              <a:off x="843430" y="3979955"/>
              <a:ext cx="1069524" cy="424732"/>
            </a:xfrm>
            <a:prstGeom prst="rect">
              <a:avLst/>
            </a:prstGeom>
          </p:spPr>
          <p:txBody>
            <a:bodyPr wrap="none">
              <a:spAutoFit/>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176"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PER TB </a:t>
              </a:r>
              <a:br>
                <a:rPr kumimoji="0" lang="en-US" sz="1176"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PER MONTH</a:t>
              </a:r>
            </a:p>
          </p:txBody>
        </p:sp>
        <p:sp>
          <p:nvSpPr>
            <p:cNvPr id="14" name="Rectangle 13">
              <a:extLst>
                <a:ext uri="{FF2B5EF4-FFF2-40B4-BE49-F238E27FC236}">
                  <a16:creationId xmlns:a16="http://schemas.microsoft.com/office/drawing/2014/main" id="{1626014B-1506-4F40-AB9E-73320E6489F9}"/>
                </a:ext>
              </a:extLst>
            </p:cNvPr>
            <p:cNvSpPr/>
            <p:nvPr/>
          </p:nvSpPr>
          <p:spPr>
            <a:xfrm>
              <a:off x="843430" y="4679933"/>
              <a:ext cx="1273105" cy="424732"/>
            </a:xfrm>
            <a:prstGeom prst="rect">
              <a:avLst/>
            </a:prstGeom>
          </p:spPr>
          <p:txBody>
            <a:bodyPr wrap="none">
              <a:spAutoFit/>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176"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PER 10K WRITE </a:t>
              </a:r>
              <a:br>
                <a:rPr kumimoji="0" lang="en-US" sz="1176"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OPERATIONS</a:t>
              </a:r>
            </a:p>
          </p:txBody>
        </p:sp>
        <p:sp>
          <p:nvSpPr>
            <p:cNvPr id="90" name="Rectangle 89">
              <a:extLst>
                <a:ext uri="{FF2B5EF4-FFF2-40B4-BE49-F238E27FC236}">
                  <a16:creationId xmlns:a16="http://schemas.microsoft.com/office/drawing/2014/main" id="{77FBBF06-FB76-4B05-BAC6-D71F36145F13}"/>
                </a:ext>
              </a:extLst>
            </p:cNvPr>
            <p:cNvSpPr/>
            <p:nvPr/>
          </p:nvSpPr>
          <p:spPr>
            <a:xfrm>
              <a:off x="843430" y="5379911"/>
              <a:ext cx="989590" cy="426446"/>
            </a:xfrm>
            <a:prstGeom prst="rect">
              <a:avLst/>
            </a:prstGeom>
          </p:spPr>
          <p:txBody>
            <a:bodyPr wrap="none">
              <a:spAutoFit/>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176"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RETRIEVAL </a:t>
              </a:r>
              <a:br>
                <a:rPr kumimoji="0" lang="en-US" sz="1176"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TIMES</a:t>
              </a:r>
            </a:p>
          </p:txBody>
        </p:sp>
        <p:sp>
          <p:nvSpPr>
            <p:cNvPr id="139" name="arrow_15_bidi">
              <a:extLst>
                <a:ext uri="{FF2B5EF4-FFF2-40B4-BE49-F238E27FC236}">
                  <a16:creationId xmlns:a16="http://schemas.microsoft.com/office/drawing/2014/main" id="{76C08FF9-B512-4456-A2ED-6876350140B1}"/>
                </a:ext>
              </a:extLst>
            </p:cNvPr>
            <p:cNvSpPr>
              <a:spLocks noChangeAspect="1" noEditPoints="1"/>
            </p:cNvSpPr>
            <p:nvPr/>
          </p:nvSpPr>
          <p:spPr bwMode="auto">
            <a:xfrm rot="16200000" flipH="1">
              <a:off x="451861" y="4034498"/>
              <a:ext cx="317086" cy="31564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40" name="arrow_15_bidi">
              <a:extLst>
                <a:ext uri="{FF2B5EF4-FFF2-40B4-BE49-F238E27FC236}">
                  <a16:creationId xmlns:a16="http://schemas.microsoft.com/office/drawing/2014/main" id="{865B3256-2C4D-492C-9785-34DB0CE491D0}"/>
                </a:ext>
              </a:extLst>
            </p:cNvPr>
            <p:cNvSpPr>
              <a:spLocks noChangeAspect="1" noEditPoints="1"/>
            </p:cNvSpPr>
            <p:nvPr/>
          </p:nvSpPr>
          <p:spPr bwMode="auto">
            <a:xfrm rot="5400000" flipH="1">
              <a:off x="451861" y="4734476"/>
              <a:ext cx="317086" cy="31564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41" name="arrow_15_bidi">
              <a:extLst>
                <a:ext uri="{FF2B5EF4-FFF2-40B4-BE49-F238E27FC236}">
                  <a16:creationId xmlns:a16="http://schemas.microsoft.com/office/drawing/2014/main" id="{FE88A6FF-44C3-4352-8DCC-0601995C8320}"/>
                </a:ext>
              </a:extLst>
            </p:cNvPr>
            <p:cNvSpPr>
              <a:spLocks noChangeAspect="1" noEditPoints="1"/>
            </p:cNvSpPr>
            <p:nvPr/>
          </p:nvSpPr>
          <p:spPr bwMode="auto">
            <a:xfrm rot="5400000" flipH="1">
              <a:off x="451861" y="5434454"/>
              <a:ext cx="317086" cy="31564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accent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59" name="Rectangle 58">
              <a:extLst>
                <a:ext uri="{FF2B5EF4-FFF2-40B4-BE49-F238E27FC236}">
                  <a16:creationId xmlns:a16="http://schemas.microsoft.com/office/drawing/2014/main" id="{674ABB39-B72C-495F-A3B1-84F7DC0B4A23}"/>
                </a:ext>
              </a:extLst>
            </p:cNvPr>
            <p:cNvSpPr/>
            <p:nvPr/>
          </p:nvSpPr>
          <p:spPr>
            <a:xfrm>
              <a:off x="843430" y="6164217"/>
              <a:ext cx="947077" cy="260315"/>
            </a:xfrm>
            <a:prstGeom prst="rect">
              <a:avLst/>
            </a:prstGeom>
          </p:spPr>
          <p:txBody>
            <a:bodyPr wrap="none">
              <a:spAutoFit/>
            </a:bodyPr>
            <a:lstStyle/>
            <a:p>
              <a:pPr marL="0" marR="0" lvl="0" indent="0" algn="l" defTabSz="914367" rtl="0" eaLnBrk="1" fontAlgn="auto" latinLnBrk="0" hangingPunct="1">
                <a:lnSpc>
                  <a:spcPct val="90000"/>
                </a:lnSpc>
                <a:spcBef>
                  <a:spcPts val="588"/>
                </a:spcBef>
                <a:spcAft>
                  <a:spcPts val="588"/>
                </a:spcAft>
                <a:buClrTx/>
                <a:buSzTx/>
                <a:buFontTx/>
                <a:buNone/>
                <a:tabLst/>
                <a:defRPr/>
              </a:pPr>
              <a:r>
                <a:rPr kumimoji="0" lang="en-US" sz="1176"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USE CASES</a:t>
              </a:r>
            </a:p>
          </p:txBody>
        </p:sp>
      </p:grpSp>
      <p:sp>
        <p:nvSpPr>
          <p:cNvPr id="54" name="TextBox 53">
            <a:extLst>
              <a:ext uri="{FF2B5EF4-FFF2-40B4-BE49-F238E27FC236}">
                <a16:creationId xmlns:a16="http://schemas.microsoft.com/office/drawing/2014/main" id="{B89E27DB-B402-47C8-912C-EC633E8A0F53}"/>
              </a:ext>
            </a:extLst>
          </p:cNvPr>
          <p:cNvSpPr txBox="1"/>
          <p:nvPr/>
        </p:nvSpPr>
        <p:spPr>
          <a:xfrm>
            <a:off x="7482770" y="5283978"/>
            <a:ext cx="2288761" cy="778467"/>
          </a:xfrm>
          <a:prstGeom prst="rect">
            <a:avLst/>
          </a:prstGeom>
          <a:noFill/>
        </p:spPr>
        <p:txBody>
          <a:bodyPr wrap="square" lIns="179260" tIns="143407" rIns="179260" bIns="143407" rtlCol="0">
            <a:spAutoFit/>
          </a:bodyPr>
          <a:lstStyle/>
          <a:p>
            <a:pPr marL="0" marR="0" lvl="0" indent="0" algn="ctr" defTabSz="913847" rtl="0"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0070C0"/>
                </a:solidFill>
                <a:effectLst/>
                <a:uLnTx/>
                <a:uFillTx/>
                <a:latin typeface="Segoe UI Semilight"/>
                <a:ea typeface="+mn-ea"/>
                <a:cs typeface="Segoe UI" panose="020B0502040204020203" pitchFamily="34" charset="0"/>
              </a:rPr>
              <a:t>Repository for server backups</a:t>
            </a:r>
          </a:p>
        </p:txBody>
      </p:sp>
      <p:sp>
        <p:nvSpPr>
          <p:cNvPr id="56" name="TextBox 55">
            <a:extLst>
              <a:ext uri="{FF2B5EF4-FFF2-40B4-BE49-F238E27FC236}">
                <a16:creationId xmlns:a16="http://schemas.microsoft.com/office/drawing/2014/main" id="{5981B0D5-7C87-47FF-A730-47B11CEB1EEE}"/>
              </a:ext>
            </a:extLst>
          </p:cNvPr>
          <p:cNvSpPr txBox="1"/>
          <p:nvPr/>
        </p:nvSpPr>
        <p:spPr>
          <a:xfrm>
            <a:off x="9700171" y="5283978"/>
            <a:ext cx="2288761" cy="778467"/>
          </a:xfrm>
          <a:prstGeom prst="rect">
            <a:avLst/>
          </a:prstGeom>
          <a:noFill/>
        </p:spPr>
        <p:txBody>
          <a:bodyPr wrap="square" lIns="179260" tIns="143407" rIns="179260" bIns="143407" rtlCol="0">
            <a:spAutoFit/>
          </a:bodyPr>
          <a:lstStyle/>
          <a:p>
            <a:pPr marL="0" marR="0" lvl="0" indent="0" algn="ctr" defTabSz="913847" rtl="0"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0070C0"/>
                </a:solidFill>
                <a:effectLst/>
                <a:uLnTx/>
                <a:uFillTx/>
                <a:latin typeface="Segoe UI Semilight"/>
                <a:ea typeface="+mn-ea"/>
                <a:cs typeface="Segoe UI" panose="020B0502040204020203" pitchFamily="34" charset="0"/>
              </a:rPr>
              <a:t>Medical records archiving</a:t>
            </a:r>
          </a:p>
        </p:txBody>
      </p:sp>
      <p:sp>
        <p:nvSpPr>
          <p:cNvPr id="58" name="TextBox 57">
            <a:extLst>
              <a:ext uri="{FF2B5EF4-FFF2-40B4-BE49-F238E27FC236}">
                <a16:creationId xmlns:a16="http://schemas.microsoft.com/office/drawing/2014/main" id="{8B344C3E-33D4-4801-8C5C-C69342836FAF}"/>
              </a:ext>
            </a:extLst>
          </p:cNvPr>
          <p:cNvSpPr txBox="1"/>
          <p:nvPr/>
        </p:nvSpPr>
        <p:spPr>
          <a:xfrm>
            <a:off x="5108680" y="5293315"/>
            <a:ext cx="2288761" cy="1022893"/>
          </a:xfrm>
          <a:prstGeom prst="rect">
            <a:avLst/>
          </a:prstGeom>
          <a:noFill/>
        </p:spPr>
        <p:txBody>
          <a:bodyPr wrap="square" lIns="179260" tIns="143407" rIns="179260" bIns="143407" rtlCol="0">
            <a:spAutoFit/>
          </a:bodyPr>
          <a:lstStyle/>
          <a:p>
            <a:pPr marL="0" marR="0" lvl="0" indent="0" algn="ctr" defTabSz="913847" rtl="0" eaLnBrk="1" fontAlgn="base" latinLnBrk="0" hangingPunct="1">
              <a:lnSpc>
                <a:spcPct val="90000"/>
              </a:lnSpc>
              <a:spcBef>
                <a:spcPct val="0"/>
              </a:spcBef>
              <a:spcAft>
                <a:spcPct val="0"/>
              </a:spcAft>
              <a:buClrTx/>
              <a:buSzTx/>
              <a:buFontTx/>
              <a:buNone/>
              <a:tabLst/>
              <a:defRPr/>
            </a:pPr>
            <a:r>
              <a:rPr kumimoji="0" lang="en-US" sz="1765" b="0" i="0" u="none" strike="noStrike" kern="0" cap="none" spc="0" normalizeH="0" baseline="0" noProof="0">
                <a:ln>
                  <a:noFill/>
                </a:ln>
                <a:solidFill>
                  <a:srgbClr val="0070C0"/>
                </a:solidFill>
                <a:effectLst/>
                <a:uLnTx/>
                <a:uFillTx/>
                <a:latin typeface="Segoe UI Semilight"/>
                <a:ea typeface="+mn-ea"/>
                <a:cs typeface="Segoe UI" panose="020B0502040204020203" pitchFamily="34" charset="0"/>
              </a:rPr>
              <a:t>Cloud native application data storage</a:t>
            </a:r>
          </a:p>
        </p:txBody>
      </p:sp>
      <p:sp>
        <p:nvSpPr>
          <p:cNvPr id="51" name="Rectangle 50">
            <a:extLst>
              <a:ext uri="{FF2B5EF4-FFF2-40B4-BE49-F238E27FC236}">
                <a16:creationId xmlns:a16="http://schemas.microsoft.com/office/drawing/2014/main" id="{6A940BB0-BF0A-4106-9E42-34E3FF27936D}"/>
              </a:ext>
            </a:extLst>
          </p:cNvPr>
          <p:cNvSpPr/>
          <p:nvPr/>
        </p:nvSpPr>
        <p:spPr bwMode="auto">
          <a:xfrm flipH="1">
            <a:off x="0" y="486"/>
            <a:ext cx="3429000"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2600FA46-633F-4406-8CE6-05161668ED5D}"/>
              </a:ext>
            </a:extLst>
          </p:cNvPr>
          <p:cNvSpPr>
            <a:spLocks noGrp="1"/>
          </p:cNvSpPr>
          <p:nvPr>
            <p:ph type="title"/>
          </p:nvPr>
        </p:nvSpPr>
        <p:spPr>
          <a:xfrm>
            <a:off x="275003" y="354826"/>
            <a:ext cx="2683510" cy="899665"/>
          </a:xfrm>
        </p:spPr>
        <p:txBody>
          <a:bodyPr/>
          <a:lstStyle/>
          <a:p>
            <a:r>
              <a:rPr lang="en-US"/>
              <a:t>Object storage for every use case</a:t>
            </a:r>
          </a:p>
        </p:txBody>
      </p:sp>
    </p:spTree>
    <p:extLst>
      <p:ext uri="{BB962C8B-B14F-4D97-AF65-F5344CB8AC3E}">
        <p14:creationId xmlns:p14="http://schemas.microsoft.com/office/powerpoint/2010/main" val="263584332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2E07F-11CF-4A8E-BBA8-431061D85B54}"/>
              </a:ext>
            </a:extLst>
          </p:cNvPr>
          <p:cNvSpPr>
            <a:spLocks noGrp="1"/>
          </p:cNvSpPr>
          <p:nvPr>
            <p:ph type="title"/>
          </p:nvPr>
        </p:nvSpPr>
        <p:spPr/>
        <p:txBody>
          <a:bodyPr/>
          <a:lstStyle/>
          <a:p>
            <a:r>
              <a:rPr lang="en-US" dirty="0">
                <a:solidFill>
                  <a:schemeClr val="accent1"/>
                </a:solidFill>
              </a:rPr>
              <a:t>Scalability &amp; performance roadmap</a:t>
            </a:r>
          </a:p>
        </p:txBody>
      </p:sp>
      <p:graphicFrame>
        <p:nvGraphicFramePr>
          <p:cNvPr id="4" name="Table 3">
            <a:extLst>
              <a:ext uri="{FF2B5EF4-FFF2-40B4-BE49-F238E27FC236}">
                <a16:creationId xmlns:a16="http://schemas.microsoft.com/office/drawing/2014/main" id="{11B55A6C-67D1-4B9A-970E-FF41B64F98DD}"/>
              </a:ext>
            </a:extLst>
          </p:cNvPr>
          <p:cNvGraphicFramePr>
            <a:graphicFrameLocks noGrp="1"/>
          </p:cNvGraphicFramePr>
          <p:nvPr>
            <p:extLst>
              <p:ext uri="{D42A27DB-BD31-4B8C-83A1-F6EECF244321}">
                <p14:modId xmlns:p14="http://schemas.microsoft.com/office/powerpoint/2010/main" val="2211365580"/>
              </p:ext>
            </p:extLst>
          </p:nvPr>
        </p:nvGraphicFramePr>
        <p:xfrm>
          <a:off x="493345" y="1413599"/>
          <a:ext cx="11298322" cy="4443254"/>
        </p:xfrm>
        <a:graphic>
          <a:graphicData uri="http://schemas.openxmlformats.org/drawingml/2006/table">
            <a:tbl>
              <a:tblPr firstRow="1" bandRow="1">
                <a:tableStyleId>{5C22544A-7EE6-4342-B048-85BDC9FD1C3A}</a:tableStyleId>
              </a:tblPr>
              <a:tblGrid>
                <a:gridCol w="1636602">
                  <a:extLst>
                    <a:ext uri="{9D8B030D-6E8A-4147-A177-3AD203B41FA5}">
                      <a16:colId xmlns:a16="http://schemas.microsoft.com/office/drawing/2014/main" val="4042216819"/>
                    </a:ext>
                  </a:extLst>
                </a:gridCol>
                <a:gridCol w="3098212">
                  <a:extLst>
                    <a:ext uri="{9D8B030D-6E8A-4147-A177-3AD203B41FA5}">
                      <a16:colId xmlns:a16="http://schemas.microsoft.com/office/drawing/2014/main" val="1154796094"/>
                    </a:ext>
                  </a:extLst>
                </a:gridCol>
                <a:gridCol w="3260748">
                  <a:extLst>
                    <a:ext uri="{9D8B030D-6E8A-4147-A177-3AD203B41FA5}">
                      <a16:colId xmlns:a16="http://schemas.microsoft.com/office/drawing/2014/main" val="4038181772"/>
                    </a:ext>
                  </a:extLst>
                </a:gridCol>
                <a:gridCol w="3302760">
                  <a:extLst>
                    <a:ext uri="{9D8B030D-6E8A-4147-A177-3AD203B41FA5}">
                      <a16:colId xmlns:a16="http://schemas.microsoft.com/office/drawing/2014/main" val="3205603395"/>
                    </a:ext>
                  </a:extLst>
                </a:gridCol>
              </a:tblGrid>
              <a:tr h="772163">
                <a:tc>
                  <a:txBody>
                    <a:bodyPr/>
                    <a:lstStyle/>
                    <a:p>
                      <a:endParaRPr lang="en-US" sz="1700" dirty="0"/>
                    </a:p>
                  </a:txBody>
                  <a:tcPr marL="89642" marR="89642" marT="44821" marB="44821" anchor="ctr"/>
                </a:tc>
                <a:tc>
                  <a:txBody>
                    <a:bodyPr/>
                    <a:lstStyle/>
                    <a:p>
                      <a:pPr algn="ctr"/>
                      <a:r>
                        <a:rPr lang="en-US" sz="1700" dirty="0"/>
                        <a:t>Standard HDD</a:t>
                      </a:r>
                      <a:br>
                        <a:rPr lang="en-US" sz="1700" dirty="0"/>
                      </a:br>
                      <a:r>
                        <a:rPr lang="en-US" sz="1700" dirty="0"/>
                        <a:t>Managed Disks</a:t>
                      </a:r>
                    </a:p>
                  </a:txBody>
                  <a:tcPr marL="89642" marR="89642" marT="44821" marB="44821" anchor="ctr"/>
                </a:tc>
                <a:tc>
                  <a:txBody>
                    <a:bodyPr/>
                    <a:lstStyle/>
                    <a:p>
                      <a:pPr algn="ctr"/>
                      <a:r>
                        <a:rPr lang="en-US" sz="1700" dirty="0"/>
                        <a:t>Standard SSD </a:t>
                      </a:r>
                      <a:br>
                        <a:rPr lang="en-US" sz="1700" dirty="0"/>
                      </a:br>
                      <a:r>
                        <a:rPr lang="en-US" sz="1700" dirty="0"/>
                        <a:t>Managed Disks</a:t>
                      </a:r>
                    </a:p>
                  </a:txBody>
                  <a:tcPr marL="89642" marR="89642" marT="44821" marB="44821" anchor="ctr"/>
                </a:tc>
                <a:tc>
                  <a:txBody>
                    <a:bodyPr/>
                    <a:lstStyle/>
                    <a:p>
                      <a:pPr algn="ctr"/>
                      <a:r>
                        <a:rPr lang="en-US" sz="1700" dirty="0"/>
                        <a:t>Premium SSD</a:t>
                      </a:r>
                      <a:br>
                        <a:rPr lang="en-US" sz="1700" dirty="0"/>
                      </a:br>
                      <a:r>
                        <a:rPr lang="en-US" sz="1700" dirty="0"/>
                        <a:t>Managed Disks </a:t>
                      </a:r>
                    </a:p>
                  </a:txBody>
                  <a:tcPr marL="89642" marR="89642" marT="44821" marB="44821" anchor="ctr"/>
                </a:tc>
                <a:extLst>
                  <a:ext uri="{0D108BD9-81ED-4DB2-BD59-A6C34878D82A}">
                    <a16:rowId xmlns:a16="http://schemas.microsoft.com/office/drawing/2014/main" val="2479036319"/>
                  </a:ext>
                </a:extLst>
              </a:tr>
              <a:tr h="1093834">
                <a:tc>
                  <a:txBody>
                    <a:bodyPr/>
                    <a:lstStyle/>
                    <a:p>
                      <a:r>
                        <a:rPr lang="en-US" sz="1700" dirty="0"/>
                        <a:t>Disk Latency</a:t>
                      </a:r>
                    </a:p>
                  </a:txBody>
                  <a:tcPr marL="89642" marR="89642" marT="44821" marB="44821" anchor="ctr"/>
                </a:tc>
                <a:tc>
                  <a:txBody>
                    <a:bodyPr/>
                    <a:lstStyle/>
                    <a:p>
                      <a:r>
                        <a:rPr lang="en-US" sz="1700" dirty="0"/>
                        <a:t>Double digit millisecond</a:t>
                      </a:r>
                    </a:p>
                  </a:txBody>
                  <a:tcPr marL="89642" marR="89642" marT="44821" marB="44821"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700" dirty="0"/>
                        <a:t>Single digit millisecond</a:t>
                      </a:r>
                    </a:p>
                  </a:txBody>
                  <a:tcPr marL="89642" marR="89642" marT="44821" marB="44821" anchor="ctr"/>
                </a:tc>
                <a:tc>
                  <a:txBody>
                    <a:bodyPr/>
                    <a:lstStyle/>
                    <a:p>
                      <a:r>
                        <a:rPr lang="en-US" sz="1700" dirty="0"/>
                        <a:t>Uncached Read: ~4ms </a:t>
                      </a:r>
                    </a:p>
                    <a:p>
                      <a:r>
                        <a:rPr lang="en-US" sz="1700" dirty="0"/>
                        <a:t>Uncached Write: ~2ms -&gt; </a:t>
                      </a:r>
                      <a:r>
                        <a:rPr lang="en-US" sz="1700" dirty="0">
                          <a:solidFill>
                            <a:srgbClr val="00B050"/>
                          </a:solidFill>
                        </a:rPr>
                        <a:t>~</a:t>
                      </a:r>
                      <a:r>
                        <a:rPr lang="en-US" sz="1700" kern="1200" dirty="0">
                          <a:solidFill>
                            <a:srgbClr val="00B050"/>
                          </a:solidFill>
                          <a:latin typeface="+mn-lt"/>
                          <a:ea typeface="+mn-ea"/>
                          <a:cs typeface="+mn-cs"/>
                        </a:rPr>
                        <a:t>1ms (Q3 CY2018)</a:t>
                      </a:r>
                    </a:p>
                  </a:txBody>
                  <a:tcPr marL="89642" marR="89642" marT="44821" marB="44821" anchor="ctr"/>
                </a:tc>
                <a:extLst>
                  <a:ext uri="{0D108BD9-81ED-4DB2-BD59-A6C34878D82A}">
                    <a16:rowId xmlns:a16="http://schemas.microsoft.com/office/drawing/2014/main" val="3167244027"/>
                  </a:ext>
                </a:extLst>
              </a:tr>
              <a:tr h="821723">
                <a:tc>
                  <a:txBody>
                    <a:bodyPr/>
                    <a:lstStyle/>
                    <a:p>
                      <a:r>
                        <a:rPr lang="en-US" sz="1700" dirty="0"/>
                        <a:t>Max Disk Size</a:t>
                      </a:r>
                    </a:p>
                  </a:txBody>
                  <a:tcPr marL="89642" marR="89642" marT="44821" marB="44821" anchor="ctr"/>
                </a:tc>
                <a:tc>
                  <a:txBody>
                    <a:bodyPr/>
                    <a:lstStyle/>
                    <a:p>
                      <a:r>
                        <a:rPr lang="en-US" sz="1700" dirty="0"/>
                        <a:t>4TB -&gt; </a:t>
                      </a:r>
                      <a:r>
                        <a:rPr lang="en-US" sz="1700" kern="1200" dirty="0">
                          <a:solidFill>
                            <a:srgbClr val="00B050"/>
                          </a:solidFill>
                          <a:latin typeface="+mn-lt"/>
                          <a:ea typeface="+mn-ea"/>
                          <a:cs typeface="+mn-cs"/>
                        </a:rPr>
                        <a:t>32TB (H2 CY18)</a:t>
                      </a:r>
                    </a:p>
                  </a:txBody>
                  <a:tcPr marL="89642" marR="89642" marT="44821" marB="44821"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700" dirty="0"/>
                        <a:t>4TB -&gt; </a:t>
                      </a:r>
                      <a:r>
                        <a:rPr lang="en-US" sz="1700" kern="1200" dirty="0">
                          <a:solidFill>
                            <a:srgbClr val="00B050"/>
                          </a:solidFill>
                          <a:latin typeface="+mn-lt"/>
                          <a:ea typeface="+mn-ea"/>
                          <a:cs typeface="+mn-cs"/>
                        </a:rPr>
                        <a:t>32TB (H2 CY18)</a:t>
                      </a:r>
                    </a:p>
                  </a:txBody>
                  <a:tcPr marL="89642" marR="89642" marT="44821" marB="44821"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700" dirty="0"/>
                        <a:t>4TB -&gt; </a:t>
                      </a:r>
                      <a:r>
                        <a:rPr lang="en-US" sz="1700" kern="1200" dirty="0">
                          <a:solidFill>
                            <a:srgbClr val="00B050"/>
                          </a:solidFill>
                          <a:latin typeface="+mn-lt"/>
                          <a:ea typeface="+mn-ea"/>
                          <a:cs typeface="+mn-cs"/>
                        </a:rPr>
                        <a:t>32TB (H2 CY18)</a:t>
                      </a:r>
                    </a:p>
                  </a:txBody>
                  <a:tcPr marL="89642" marR="89642" marT="44821" marB="44821" anchor="ctr"/>
                </a:tc>
                <a:extLst>
                  <a:ext uri="{0D108BD9-81ED-4DB2-BD59-A6C34878D82A}">
                    <a16:rowId xmlns:a16="http://schemas.microsoft.com/office/drawing/2014/main" val="2213718772"/>
                  </a:ext>
                </a:extLst>
              </a:tr>
              <a:tr h="983371">
                <a:tc>
                  <a:txBody>
                    <a:bodyPr/>
                    <a:lstStyle/>
                    <a:p>
                      <a:r>
                        <a:rPr lang="en-US" sz="1700" dirty="0"/>
                        <a:t>Max Disk IOPS</a:t>
                      </a:r>
                    </a:p>
                  </a:txBody>
                  <a:tcPr marL="89642" marR="89642" marT="44821" marB="44821" anchor="ctr"/>
                </a:tc>
                <a:tc>
                  <a:txBody>
                    <a:bodyPr/>
                    <a:lstStyle/>
                    <a:p>
                      <a:r>
                        <a:rPr lang="en-US" sz="1700" dirty="0"/>
                        <a:t>500 IOPS</a:t>
                      </a:r>
                      <a:endParaRPr lang="en-US" sz="1700" kern="1200" dirty="0">
                        <a:solidFill>
                          <a:srgbClr val="00B050"/>
                        </a:solidFill>
                        <a:latin typeface="+mn-lt"/>
                        <a:ea typeface="+mn-ea"/>
                        <a:cs typeface="+mn-cs"/>
                      </a:endParaRPr>
                    </a:p>
                  </a:txBody>
                  <a:tcPr marL="89642" marR="89642" marT="44821" marB="44821"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700" dirty="0"/>
                        <a:t>500 IOPS</a:t>
                      </a:r>
                      <a:endParaRPr lang="en-US" sz="1700" kern="1200" dirty="0">
                        <a:solidFill>
                          <a:srgbClr val="00B050"/>
                        </a:solidFill>
                        <a:latin typeface="+mn-lt"/>
                        <a:ea typeface="+mn-ea"/>
                        <a:cs typeface="+mn-cs"/>
                      </a:endParaRPr>
                    </a:p>
                  </a:txBody>
                  <a:tcPr marL="89642" marR="89642" marT="44821" marB="44821" anchor="ctr"/>
                </a:tc>
                <a:tc>
                  <a:txBody>
                    <a:bodyPr/>
                    <a:lstStyle/>
                    <a:p>
                      <a:r>
                        <a:rPr lang="en-US" sz="1700" dirty="0"/>
                        <a:t>7,500 IOPS</a:t>
                      </a:r>
                      <a:endParaRPr lang="en-US" sz="1700" kern="1200" dirty="0">
                        <a:solidFill>
                          <a:srgbClr val="00B050"/>
                        </a:solidFill>
                        <a:latin typeface="+mn-lt"/>
                        <a:ea typeface="+mn-ea"/>
                        <a:cs typeface="+mn-cs"/>
                      </a:endParaRPr>
                    </a:p>
                  </a:txBody>
                  <a:tcPr marL="89642" marR="89642" marT="44821" marB="44821" anchor="ctr"/>
                </a:tc>
                <a:extLst>
                  <a:ext uri="{0D108BD9-81ED-4DB2-BD59-A6C34878D82A}">
                    <a16:rowId xmlns:a16="http://schemas.microsoft.com/office/drawing/2014/main" val="2289956256"/>
                  </a:ext>
                </a:extLst>
              </a:tr>
              <a:tr h="772163">
                <a:tc>
                  <a:txBody>
                    <a:bodyPr/>
                    <a:lstStyle/>
                    <a:p>
                      <a:r>
                        <a:rPr lang="en-US" sz="1700" dirty="0"/>
                        <a:t>Max Disk Bandwidth</a:t>
                      </a:r>
                    </a:p>
                  </a:txBody>
                  <a:tcPr marL="89642" marR="89642" marT="44821" marB="44821" anchor="ctr"/>
                </a:tc>
                <a:tc>
                  <a:txBody>
                    <a:bodyPr/>
                    <a:lstStyle/>
                    <a:p>
                      <a:r>
                        <a:rPr lang="en-US" sz="1700" dirty="0"/>
                        <a:t>60 </a:t>
                      </a:r>
                      <a:r>
                        <a:rPr lang="en-US" sz="1700" dirty="0" err="1"/>
                        <a:t>MBps</a:t>
                      </a:r>
                      <a:endParaRPr lang="en-US" sz="1700" kern="1200" dirty="0">
                        <a:solidFill>
                          <a:srgbClr val="00B050"/>
                        </a:solidFill>
                        <a:latin typeface="+mn-lt"/>
                        <a:ea typeface="+mn-ea"/>
                        <a:cs typeface="+mn-cs"/>
                      </a:endParaRPr>
                    </a:p>
                  </a:txBody>
                  <a:tcPr marL="89642" marR="89642" marT="44821" marB="44821"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700" dirty="0"/>
                        <a:t>60 </a:t>
                      </a:r>
                      <a:r>
                        <a:rPr lang="en-US" sz="1700" dirty="0" err="1"/>
                        <a:t>MBps</a:t>
                      </a:r>
                      <a:endParaRPr lang="en-US" sz="1700" kern="1200" dirty="0">
                        <a:solidFill>
                          <a:srgbClr val="00B050"/>
                        </a:solidFill>
                        <a:latin typeface="+mn-lt"/>
                        <a:ea typeface="+mn-ea"/>
                        <a:cs typeface="+mn-cs"/>
                      </a:endParaRPr>
                    </a:p>
                  </a:txBody>
                  <a:tcPr marL="89642" marR="89642" marT="44821" marB="44821" anchor="ctr"/>
                </a:tc>
                <a:tc>
                  <a:txBody>
                    <a:bodyPr/>
                    <a:lstStyle/>
                    <a:p>
                      <a:r>
                        <a:rPr lang="en-US" sz="1700" dirty="0"/>
                        <a:t>250 </a:t>
                      </a:r>
                      <a:r>
                        <a:rPr lang="en-US" sz="1700" dirty="0" err="1"/>
                        <a:t>MBps</a:t>
                      </a:r>
                      <a:endParaRPr lang="en-US" sz="1700" kern="1200" dirty="0">
                        <a:solidFill>
                          <a:srgbClr val="00B050"/>
                        </a:solidFill>
                        <a:latin typeface="+mn-lt"/>
                        <a:ea typeface="+mn-ea"/>
                        <a:cs typeface="+mn-cs"/>
                      </a:endParaRPr>
                    </a:p>
                  </a:txBody>
                  <a:tcPr marL="89642" marR="89642" marT="44821" marB="44821" anchor="ctr"/>
                </a:tc>
                <a:extLst>
                  <a:ext uri="{0D108BD9-81ED-4DB2-BD59-A6C34878D82A}">
                    <a16:rowId xmlns:a16="http://schemas.microsoft.com/office/drawing/2014/main" val="3552030437"/>
                  </a:ext>
                </a:extLst>
              </a:tr>
            </a:tbl>
          </a:graphicData>
        </a:graphic>
      </p:graphicFrame>
      <p:sp>
        <p:nvSpPr>
          <p:cNvPr id="3" name="TextBox 2">
            <a:extLst>
              <a:ext uri="{FF2B5EF4-FFF2-40B4-BE49-F238E27FC236}">
                <a16:creationId xmlns:a16="http://schemas.microsoft.com/office/drawing/2014/main" id="{42E31B60-3BDD-4280-BA6B-DF7068DDE155}"/>
              </a:ext>
            </a:extLst>
          </p:cNvPr>
          <p:cNvSpPr txBox="1"/>
          <p:nvPr/>
        </p:nvSpPr>
        <p:spPr>
          <a:xfrm>
            <a:off x="418643" y="6348371"/>
            <a:ext cx="9487163" cy="50690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2F2F2F"/>
                    </a:gs>
                    <a:gs pos="30000">
                      <a:srgbClr val="2F2F2F"/>
                    </a:gs>
                  </a:gsLst>
                  <a:lin ang="5400000" scaled="0"/>
                </a:gradFill>
                <a:effectLst/>
                <a:uLnTx/>
                <a:uFillTx/>
                <a:latin typeface="Segoe UI"/>
                <a:ea typeface="+mn-ea"/>
                <a:cs typeface="+mn-cs"/>
              </a:rPr>
              <a:t>* The disk performance target is subject to change. </a:t>
            </a:r>
          </a:p>
        </p:txBody>
      </p:sp>
    </p:spTree>
    <p:extLst>
      <p:ext uri="{BB962C8B-B14F-4D97-AF65-F5344CB8AC3E}">
        <p14:creationId xmlns:p14="http://schemas.microsoft.com/office/powerpoint/2010/main" val="220608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9A2B2-E7CB-4E57-A574-02D843260440}"/>
              </a:ext>
            </a:extLst>
          </p:cNvPr>
          <p:cNvSpPr>
            <a:spLocks noGrp="1"/>
          </p:cNvSpPr>
          <p:nvPr>
            <p:ph type="title" idx="4294967295"/>
          </p:nvPr>
        </p:nvSpPr>
        <p:spPr>
          <a:xfrm>
            <a:off x="3536950" y="2999459"/>
            <a:ext cx="7633660" cy="728663"/>
          </a:xfrm>
        </p:spPr>
        <p:txBody>
          <a:bodyPr/>
          <a:lstStyle/>
          <a:p>
            <a:r>
              <a:rPr lang="en-US">
                <a:solidFill>
                  <a:schemeClr val="tx1"/>
                </a:solidFill>
              </a:rPr>
              <a:t>Networking</a:t>
            </a:r>
          </a:p>
        </p:txBody>
      </p:sp>
      <p:sp>
        <p:nvSpPr>
          <p:cNvPr id="8" name="Org_ECA6" title="Icon of three boxes in a bracket chart">
            <a:extLst>
              <a:ext uri="{FF2B5EF4-FFF2-40B4-BE49-F238E27FC236}">
                <a16:creationId xmlns:a16="http://schemas.microsoft.com/office/drawing/2014/main" id="{8948136E-2165-4EBC-B6F0-A69774F27061}"/>
              </a:ext>
            </a:extLst>
          </p:cNvPr>
          <p:cNvSpPr>
            <a:spLocks noChangeAspect="1" noEditPoints="1"/>
          </p:cNvSpPr>
          <p:nvPr/>
        </p:nvSpPr>
        <p:spPr bwMode="auto">
          <a:xfrm>
            <a:off x="1796073" y="2769048"/>
            <a:ext cx="1201992" cy="120257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33767706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0"/>
            <a:ext cx="3429000" cy="68575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69240" y="354826"/>
            <a:ext cx="3301378" cy="899665"/>
          </a:xfrm>
        </p:spPr>
        <p:txBody>
          <a:bodyPr/>
          <a:lstStyle/>
          <a:p>
            <a:r>
              <a:rPr lang="en-US" sz="4000" dirty="0">
                <a:solidFill>
                  <a:schemeClr val="bg1"/>
                </a:solidFill>
              </a:rPr>
              <a:t>Azure Networking</a:t>
            </a:r>
          </a:p>
        </p:txBody>
      </p:sp>
      <p:pic>
        <p:nvPicPr>
          <p:cNvPr id="20" name="Picture 19">
            <a:extLst>
              <a:ext uri="{FF2B5EF4-FFF2-40B4-BE49-F238E27FC236}">
                <a16:creationId xmlns:a16="http://schemas.microsoft.com/office/drawing/2014/main" id="{F0E31AE1-4D1A-4175-BFAD-3907B2AE2B21}"/>
              </a:ext>
            </a:extLst>
          </p:cNvPr>
          <p:cNvPicPr>
            <a:picLocks noChangeAspect="1"/>
          </p:cNvPicPr>
          <p:nvPr/>
        </p:nvPicPr>
        <p:blipFill>
          <a:blip r:embed="rId3"/>
          <a:stretch>
            <a:fillRect/>
          </a:stretch>
        </p:blipFill>
        <p:spPr>
          <a:xfrm>
            <a:off x="3513482" y="543669"/>
            <a:ext cx="8537822" cy="3098156"/>
          </a:xfrm>
          <a:prstGeom prst="rect">
            <a:avLst/>
          </a:prstGeom>
        </p:spPr>
      </p:pic>
      <p:graphicFrame>
        <p:nvGraphicFramePr>
          <p:cNvPr id="36" name="Table 119">
            <a:extLst>
              <a:ext uri="{FF2B5EF4-FFF2-40B4-BE49-F238E27FC236}">
                <a16:creationId xmlns:a16="http://schemas.microsoft.com/office/drawing/2014/main" id="{EA326FFB-F540-42DA-9BE0-8EDDA4B9FAB7}"/>
              </a:ext>
            </a:extLst>
          </p:cNvPr>
          <p:cNvGraphicFramePr>
            <a:graphicFrameLocks noGrp="1"/>
          </p:cNvGraphicFramePr>
          <p:nvPr>
            <p:extLst>
              <p:ext uri="{D42A27DB-BD31-4B8C-83A1-F6EECF244321}">
                <p14:modId xmlns:p14="http://schemas.microsoft.com/office/powerpoint/2010/main" val="867124659"/>
              </p:ext>
            </p:extLst>
          </p:nvPr>
        </p:nvGraphicFramePr>
        <p:xfrm>
          <a:off x="3513481" y="4067032"/>
          <a:ext cx="8537823" cy="2560320"/>
        </p:xfrm>
        <a:graphic>
          <a:graphicData uri="http://schemas.openxmlformats.org/drawingml/2006/table">
            <a:tbl>
              <a:tblPr firstRow="1" bandRow="1">
                <a:tableStyleId>{5C22544A-7EE6-4342-B048-85BDC9FD1C3A}</a:tableStyleId>
              </a:tblPr>
              <a:tblGrid>
                <a:gridCol w="1075580">
                  <a:extLst>
                    <a:ext uri="{9D8B030D-6E8A-4147-A177-3AD203B41FA5}">
                      <a16:colId xmlns:a16="http://schemas.microsoft.com/office/drawing/2014/main" val="3875687048"/>
                    </a:ext>
                  </a:extLst>
                </a:gridCol>
                <a:gridCol w="1254965">
                  <a:extLst>
                    <a:ext uri="{9D8B030D-6E8A-4147-A177-3AD203B41FA5}">
                      <a16:colId xmlns:a16="http://schemas.microsoft.com/office/drawing/2014/main" val="1719213335"/>
                    </a:ext>
                  </a:extLst>
                </a:gridCol>
                <a:gridCol w="1219689">
                  <a:extLst>
                    <a:ext uri="{9D8B030D-6E8A-4147-A177-3AD203B41FA5}">
                      <a16:colId xmlns:a16="http://schemas.microsoft.com/office/drawing/2014/main" val="2995477289"/>
                    </a:ext>
                  </a:extLst>
                </a:gridCol>
                <a:gridCol w="1249713">
                  <a:extLst>
                    <a:ext uri="{9D8B030D-6E8A-4147-A177-3AD203B41FA5}">
                      <a16:colId xmlns:a16="http://schemas.microsoft.com/office/drawing/2014/main" val="20001"/>
                    </a:ext>
                  </a:extLst>
                </a:gridCol>
                <a:gridCol w="1291584">
                  <a:extLst>
                    <a:ext uri="{9D8B030D-6E8A-4147-A177-3AD203B41FA5}">
                      <a16:colId xmlns:a16="http://schemas.microsoft.com/office/drawing/2014/main" val="20003"/>
                    </a:ext>
                  </a:extLst>
                </a:gridCol>
                <a:gridCol w="1117028">
                  <a:extLst>
                    <a:ext uri="{9D8B030D-6E8A-4147-A177-3AD203B41FA5}">
                      <a16:colId xmlns:a16="http://schemas.microsoft.com/office/drawing/2014/main" val="1244853872"/>
                    </a:ext>
                  </a:extLst>
                </a:gridCol>
                <a:gridCol w="1329264">
                  <a:extLst>
                    <a:ext uri="{9D8B030D-6E8A-4147-A177-3AD203B41FA5}">
                      <a16:colId xmlns:a16="http://schemas.microsoft.com/office/drawing/2014/main" val="20005"/>
                    </a:ext>
                  </a:extLst>
                </a:gridCol>
              </a:tblGrid>
              <a:tr h="378144">
                <a:tc>
                  <a:txBody>
                    <a:bodyPr/>
                    <a:lstStyle/>
                    <a:p>
                      <a: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dirty="0">
                          <a:solidFill>
                            <a:schemeClr val="bg1"/>
                          </a:solidFill>
                          <a:latin typeface="Segoe UI" panose="020B0502040204020203" pitchFamily="34" charset="0"/>
                          <a:cs typeface="Segoe UI" panose="020B0502040204020203" pitchFamily="34" charset="0"/>
                        </a:rPr>
                        <a:t>DC Hardware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F2F2F"/>
                    </a:solidFill>
                  </a:tcPr>
                </a:tc>
                <a:tc>
                  <a:txBody>
                    <a:bodyPr/>
                    <a:lstStyle/>
                    <a:p>
                      <a: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dirty="0">
                          <a:solidFill>
                            <a:srgbClr val="FFFFFF"/>
                          </a:solidFill>
                          <a:latin typeface="Segoe UI" panose="020B0502040204020203" pitchFamily="34" charset="0"/>
                          <a:cs typeface="Segoe UI" panose="020B0502040204020203" pitchFamily="34" charset="0"/>
                        </a:rPr>
                        <a:t>Services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dirty="0">
                          <a:solidFill>
                            <a:srgbClr val="FFFFFF"/>
                          </a:solidFill>
                          <a:latin typeface="Segoe UI" panose="020B0502040204020203" pitchFamily="34" charset="0"/>
                          <a:cs typeface="Segoe UI" panose="020B0502040204020203" pitchFamily="34" charset="0"/>
                        </a:rPr>
                        <a:t>Intra-Region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a:gsLst>
                        <a:gs pos="59000">
                          <a:schemeClr val="accent4"/>
                        </a:gs>
                        <a:gs pos="40000">
                          <a:schemeClr val="accent1"/>
                        </a:gs>
                      </a:gsLst>
                      <a:lin ang="2700000" scaled="1"/>
                    </a:gradFill>
                  </a:tcPr>
                </a:tc>
                <a:tc>
                  <a:txBody>
                    <a:bodyPr/>
                    <a:lstStyle/>
                    <a:p>
                      <a: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dirty="0">
                          <a:solidFill>
                            <a:srgbClr val="FFFFFF"/>
                          </a:solidFill>
                          <a:latin typeface="Segoe UI" panose="020B0502040204020203" pitchFamily="34" charset="0"/>
                          <a:cs typeface="Segoe UI" panose="020B0502040204020203" pitchFamily="34" charset="0"/>
                        </a:rPr>
                        <a:t>WAN Backbone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dirty="0">
                          <a:solidFill>
                            <a:srgbClr val="FFFFFF"/>
                          </a:solidFill>
                          <a:latin typeface="Segoe UI" panose="020B0502040204020203" pitchFamily="34" charset="0"/>
                          <a:cs typeface="Segoe UI" panose="020B0502040204020203" pitchFamily="34" charset="0"/>
                        </a:rPr>
                        <a:t>Edge and ExpressRoute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dirty="0">
                          <a:solidFill>
                            <a:srgbClr val="FFFFFF"/>
                          </a:solidFill>
                          <a:latin typeface="Segoe UI" panose="020B0502040204020203" pitchFamily="34" charset="0"/>
                          <a:cs typeface="Segoe UI" panose="020B0502040204020203" pitchFamily="34" charset="0"/>
                        </a:rPr>
                        <a:t>CDN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dirty="0">
                          <a:solidFill>
                            <a:srgbClr val="FFFFFF"/>
                          </a:solidFill>
                          <a:latin typeface="Segoe UI" panose="020B0502040204020203" pitchFamily="34" charset="0"/>
                          <a:cs typeface="Segoe UI" panose="020B0502040204020203" pitchFamily="34" charset="0"/>
                        </a:rPr>
                        <a:t>Last Mile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2050"/>
                    </a:solidFill>
                  </a:tcPr>
                </a:tc>
                <a:extLst>
                  <a:ext uri="{0D108BD9-81ED-4DB2-BD59-A6C34878D82A}">
                    <a16:rowId xmlns:a16="http://schemas.microsoft.com/office/drawing/2014/main" val="10000"/>
                  </a:ext>
                </a:extLst>
              </a:tr>
              <a:tr h="1300146">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dirty="0" err="1">
                          <a:solidFill>
                            <a:srgbClr val="505050"/>
                          </a:solidFill>
                          <a:latin typeface="+mn-lt"/>
                          <a:ea typeface="+mn-ea"/>
                          <a:cs typeface="+mn-cs"/>
                        </a:rPr>
                        <a:t>SmartNIC</a:t>
                      </a:r>
                      <a:r>
                        <a:rPr lang="en-US" sz="1200" b="0" i="0" u="none" kern="1200" dirty="0">
                          <a:solidFill>
                            <a:srgbClr val="505050"/>
                          </a:solidFill>
                          <a:latin typeface="+mn-lt"/>
                          <a:ea typeface="+mn-ea"/>
                          <a:cs typeface="+mn-cs"/>
                        </a:rPr>
                        <a:t>/</a:t>
                      </a:r>
                      <a:br>
                        <a:rPr lang="en-US" sz="1200" b="0" i="0" u="none" kern="1200" dirty="0">
                          <a:solidFill>
                            <a:srgbClr val="505050"/>
                          </a:solidFill>
                          <a:latin typeface="+mn-lt"/>
                          <a:ea typeface="+mn-ea"/>
                          <a:cs typeface="+mn-cs"/>
                        </a:rPr>
                      </a:br>
                      <a:r>
                        <a:rPr lang="en-US" sz="1200" b="0" i="0" u="none" kern="1200" dirty="0">
                          <a:solidFill>
                            <a:srgbClr val="505050"/>
                          </a:solidFill>
                          <a:latin typeface="+mn-lt"/>
                          <a:ea typeface="+mn-ea"/>
                          <a:cs typeface="+mn-cs"/>
                        </a:rPr>
                        <a:t>FPGA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dirty="0" err="1">
                          <a:solidFill>
                            <a:srgbClr val="505050"/>
                          </a:solidFill>
                          <a:latin typeface="+mn-lt"/>
                          <a:ea typeface="+mn-ea"/>
                          <a:cs typeface="+mn-cs"/>
                        </a:rPr>
                        <a:t>SONiC</a:t>
                      </a:r>
                      <a:endParaRPr lang="en-US" sz="1200" b="0" i="0" u="none" kern="1200" dirty="0">
                        <a:solidFill>
                          <a:srgbClr val="505050"/>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u="none"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dirty="0">
                          <a:solidFill>
                            <a:srgbClr val="505050"/>
                          </a:solidFill>
                          <a:latin typeface="+mn-lt"/>
                          <a:ea typeface="+mn-ea"/>
                          <a:cs typeface="+mn-cs"/>
                        </a:rPr>
                        <a:t>Virtual Networks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dirty="0">
                          <a:solidFill>
                            <a:srgbClr val="505050"/>
                          </a:solidFill>
                          <a:latin typeface="+mn-lt"/>
                          <a:ea typeface="+mn-ea"/>
                          <a:cs typeface="+mn-cs"/>
                        </a:rPr>
                        <a:t>Load Balancing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dirty="0">
                          <a:solidFill>
                            <a:srgbClr val="505050"/>
                          </a:solidFill>
                          <a:latin typeface="+mn-lt"/>
                          <a:ea typeface="+mn-ea"/>
                          <a:cs typeface="+mn-cs"/>
                        </a:rPr>
                        <a:t>VPN Services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dirty="0">
                          <a:solidFill>
                            <a:srgbClr val="505050"/>
                          </a:solidFill>
                          <a:latin typeface="+mn-lt"/>
                          <a:ea typeface="+mn-ea"/>
                          <a:cs typeface="+mn-cs"/>
                        </a:rPr>
                        <a:t>Firewall</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dirty="0">
                          <a:solidFill>
                            <a:srgbClr val="505050"/>
                          </a:solidFill>
                          <a:latin typeface="+mn-lt"/>
                          <a:ea typeface="+mn-ea"/>
                          <a:cs typeface="+mn-cs"/>
                        </a:rPr>
                        <a:t>DDoS Protection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dirty="0">
                          <a:solidFill>
                            <a:srgbClr val="505050"/>
                          </a:solidFill>
                          <a:latin typeface="+mn-lt"/>
                          <a:ea typeface="+mn-ea"/>
                          <a:cs typeface="+mn-cs"/>
                        </a:rPr>
                        <a:t>DNS &amp; Traffic Management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baseline="0" dirty="0">
                          <a:solidFill>
                            <a:srgbClr val="505050"/>
                          </a:solidFill>
                          <a:latin typeface="+mn-lt"/>
                          <a:ea typeface="+mn-ea"/>
                          <a:cs typeface="+mn-cs"/>
                        </a:rPr>
                        <a:t>DC Networks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baseline="0" dirty="0">
                          <a:solidFill>
                            <a:srgbClr val="505050"/>
                          </a:solidFill>
                          <a:latin typeface="+mn-lt"/>
                          <a:ea typeface="+mn-ea"/>
                          <a:cs typeface="+mn-cs"/>
                        </a:rPr>
                        <a:t>Regional Networks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baseline="0" dirty="0">
                          <a:solidFill>
                            <a:srgbClr val="505050"/>
                          </a:solidFill>
                          <a:latin typeface="+mn-lt"/>
                          <a:ea typeface="+mn-ea"/>
                          <a:cs typeface="+mn-cs"/>
                        </a:rPr>
                        <a:t>Optical Modules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dirty="0">
                          <a:solidFill>
                            <a:srgbClr val="505050"/>
                          </a:solidFill>
                          <a:latin typeface="+mn-lt"/>
                          <a:ea typeface="+mn-ea"/>
                          <a:cs typeface="+mn-cs"/>
                        </a:rPr>
                        <a:t>Software</a:t>
                      </a:r>
                      <a:r>
                        <a:rPr lang="en-US" sz="1200" b="0" i="0" u="none" kern="1200" baseline="0" dirty="0">
                          <a:solidFill>
                            <a:srgbClr val="505050"/>
                          </a:solidFill>
                          <a:latin typeface="+mn-lt"/>
                          <a:ea typeface="+mn-ea"/>
                          <a:cs typeface="+mn-cs"/>
                        </a:rPr>
                        <a:t> WAN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baseline="0" dirty="0">
                          <a:solidFill>
                            <a:srgbClr val="505050"/>
                          </a:solidFill>
                          <a:latin typeface="+mn-lt"/>
                          <a:ea typeface="+mn-ea"/>
                          <a:cs typeface="+mn-cs"/>
                        </a:rPr>
                        <a:t>Subsea Cables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baseline="0" dirty="0">
                          <a:solidFill>
                            <a:srgbClr val="505050"/>
                          </a:solidFill>
                          <a:latin typeface="+mn-lt"/>
                          <a:ea typeface="+mn-ea"/>
                          <a:cs typeface="+mn-cs"/>
                        </a:rPr>
                        <a:t>Terrestrial Fiber</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baseline="0" dirty="0">
                          <a:solidFill>
                            <a:srgbClr val="505050"/>
                          </a:solidFill>
                          <a:latin typeface="+mn-lt"/>
                          <a:ea typeface="+mn-ea"/>
                          <a:cs typeface="+mn-cs"/>
                        </a:rPr>
                        <a:t>National Clouds</a:t>
                      </a:r>
                      <a:endParaRPr lang="en-US" sz="1200" b="0" i="0" u="none" kern="1200" dirty="0">
                        <a:solidFill>
                          <a:srgbClr val="505050"/>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r>
                        <a:rPr lang="en-US" sz="1200" b="0" i="0" u="none" kern="1200" baseline="0">
                          <a:solidFill>
                            <a:srgbClr val="505050"/>
                          </a:solidFill>
                          <a:latin typeface="+mn-lt"/>
                          <a:ea typeface="+mn-ea"/>
                          <a:cs typeface="+mn-cs"/>
                        </a:rPr>
                        <a:t>Internet Peering </a:t>
                      </a:r>
                      <a:endParaRPr lang="en-US" sz="1200" b="0" i="0" u="none" kern="1200" baseline="0">
                        <a:solidFill>
                          <a:schemeClr val="tx1"/>
                        </a:solidFill>
                        <a:latin typeface="+mn-lt"/>
                        <a:ea typeface="+mn-ea"/>
                        <a:cs typeface="+mn-cs"/>
                      </a:endParaRPr>
                    </a:p>
                    <a:p>
                      <a:pPr marL="171450" indent="-171450">
                        <a:buFont typeface="Arial" panose="020B0604020202020204" pitchFamily="34" charset="0"/>
                        <a:buChar char="•"/>
                      </a:pPr>
                      <a:r>
                        <a:rPr lang="en-US" sz="1200" b="0" i="0" u="none" kern="1200" baseline="0">
                          <a:solidFill>
                            <a:srgbClr val="505050"/>
                          </a:solidFill>
                          <a:latin typeface="+mn-lt"/>
                          <a:ea typeface="+mn-ea"/>
                          <a:cs typeface="+mn-cs"/>
                        </a:rPr>
                        <a:t>ExpressRoute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dirty="0">
                          <a:solidFill>
                            <a:srgbClr val="505050"/>
                          </a:solidFill>
                          <a:latin typeface="+mn-lt"/>
                          <a:ea typeface="+mn-ea"/>
                          <a:cs typeface="+mn-cs"/>
                        </a:rPr>
                        <a:t>Acceleration</a:t>
                      </a:r>
                      <a:r>
                        <a:rPr lang="en-US" sz="1200" b="0" i="0" u="none" kern="1200" baseline="0" dirty="0">
                          <a:solidFill>
                            <a:srgbClr val="505050"/>
                          </a:solidFill>
                          <a:latin typeface="+mn-lt"/>
                          <a:ea typeface="+mn-ea"/>
                          <a:cs typeface="+mn-cs"/>
                        </a:rPr>
                        <a:t> for applications and content</a:t>
                      </a:r>
                      <a:endParaRPr lang="en-US" sz="1200" b="0" i="0" u="none" kern="1200" dirty="0">
                        <a:solidFill>
                          <a:srgbClr val="505050"/>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kern="1200" dirty="0">
                          <a:solidFill>
                            <a:srgbClr val="505050"/>
                          </a:solidFill>
                          <a:latin typeface="+mn-lt"/>
                          <a:ea typeface="+mn-ea"/>
                          <a:cs typeface="+mn-cs"/>
                        </a:rPr>
                        <a:t>E2E monitoring (Network Watcher, Network Performance Monitoring)</a:t>
                      </a:r>
                      <a:endParaRPr lang="en-US" sz="1200" b="0" i="0" u="none"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5993643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0"/>
            <a:ext cx="3429000" cy="68575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69240" y="354826"/>
            <a:ext cx="3301378" cy="899665"/>
          </a:xfrm>
        </p:spPr>
        <p:txBody>
          <a:bodyPr/>
          <a:lstStyle/>
          <a:p>
            <a:r>
              <a:rPr lang="en-US" sz="4000" dirty="0">
                <a:solidFill>
                  <a:schemeClr val="bg1"/>
                </a:solidFill>
              </a:rPr>
              <a:t>Hybrid Connectivity Overview</a:t>
            </a:r>
          </a:p>
        </p:txBody>
      </p:sp>
      <p:pic>
        <p:nvPicPr>
          <p:cNvPr id="2" name="Picture 1">
            <a:extLst>
              <a:ext uri="{FF2B5EF4-FFF2-40B4-BE49-F238E27FC236}">
                <a16:creationId xmlns:a16="http://schemas.microsoft.com/office/drawing/2014/main" id="{D09BE169-4C41-4E81-8AF4-927FA39E206D}"/>
              </a:ext>
            </a:extLst>
          </p:cNvPr>
          <p:cNvPicPr>
            <a:picLocks noChangeAspect="1"/>
          </p:cNvPicPr>
          <p:nvPr/>
        </p:nvPicPr>
        <p:blipFill>
          <a:blip r:embed="rId3"/>
          <a:stretch>
            <a:fillRect/>
          </a:stretch>
        </p:blipFill>
        <p:spPr>
          <a:xfrm>
            <a:off x="3501045" y="1773314"/>
            <a:ext cx="8570936" cy="3847266"/>
          </a:xfrm>
          <a:prstGeom prst="rect">
            <a:avLst/>
          </a:prstGeom>
        </p:spPr>
      </p:pic>
    </p:spTree>
    <p:extLst>
      <p:ext uri="{BB962C8B-B14F-4D97-AF65-F5344CB8AC3E}">
        <p14:creationId xmlns:p14="http://schemas.microsoft.com/office/powerpoint/2010/main" val="152362199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0"/>
            <a:ext cx="3429000" cy="68575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69240" y="354826"/>
            <a:ext cx="3301378" cy="899665"/>
          </a:xfrm>
        </p:spPr>
        <p:txBody>
          <a:bodyPr/>
          <a:lstStyle/>
          <a:p>
            <a:r>
              <a:rPr lang="en-US" sz="4000">
                <a:solidFill>
                  <a:schemeClr val="bg1"/>
                </a:solidFill>
              </a:rPr>
              <a:t>Robust networking infrastructure services </a:t>
            </a:r>
          </a:p>
        </p:txBody>
      </p:sp>
      <p:grpSp>
        <p:nvGrpSpPr>
          <p:cNvPr id="3" name="Group 2">
            <a:extLst>
              <a:ext uri="{FF2B5EF4-FFF2-40B4-BE49-F238E27FC236}">
                <a16:creationId xmlns:a16="http://schemas.microsoft.com/office/drawing/2014/main" id="{F1B54248-D6D9-4126-ADAD-B1FB7F615C63}"/>
              </a:ext>
            </a:extLst>
          </p:cNvPr>
          <p:cNvGrpSpPr/>
          <p:nvPr/>
        </p:nvGrpSpPr>
        <p:grpSpPr>
          <a:xfrm>
            <a:off x="6556820" y="379792"/>
            <a:ext cx="2286000" cy="1993432"/>
            <a:chOff x="6556820" y="379792"/>
            <a:chExt cx="2286000" cy="1993432"/>
          </a:xfrm>
        </p:grpSpPr>
        <p:sp>
          <p:nvSpPr>
            <p:cNvPr id="7" name="TextBox 6">
              <a:extLst>
                <a:ext uri="{FF2B5EF4-FFF2-40B4-BE49-F238E27FC236}">
                  <a16:creationId xmlns:a16="http://schemas.microsoft.com/office/drawing/2014/main" id="{EE87CACE-0DFE-4CE1-90FC-6D5D583EAF77}"/>
                </a:ext>
              </a:extLst>
            </p:cNvPr>
            <p:cNvSpPr txBox="1"/>
            <p:nvPr/>
          </p:nvSpPr>
          <p:spPr>
            <a:xfrm>
              <a:off x="6556820" y="1042819"/>
              <a:ext cx="2286000" cy="13304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Load Balancer</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Deliver high availability and network performance to your applications</a:t>
              </a:r>
            </a:p>
          </p:txBody>
        </p:sp>
        <p:pic>
          <p:nvPicPr>
            <p:cNvPr id="54" name="Picture 53">
              <a:extLst>
                <a:ext uri="{FF2B5EF4-FFF2-40B4-BE49-F238E27FC236}">
                  <a16:creationId xmlns:a16="http://schemas.microsoft.com/office/drawing/2014/main" id="{CD58385A-1F44-4C7D-8917-EA3501F2BAE2}"/>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16654" y="379792"/>
              <a:ext cx="566331" cy="566331"/>
            </a:xfrm>
            <a:prstGeom prst="rect">
              <a:avLst/>
            </a:prstGeom>
          </p:spPr>
        </p:pic>
      </p:grpSp>
      <p:grpSp>
        <p:nvGrpSpPr>
          <p:cNvPr id="17" name="Group 16">
            <a:extLst>
              <a:ext uri="{FF2B5EF4-FFF2-40B4-BE49-F238E27FC236}">
                <a16:creationId xmlns:a16="http://schemas.microsoft.com/office/drawing/2014/main" id="{D9FE383B-73B5-4C21-BBC9-7A71E110CB09}"/>
              </a:ext>
            </a:extLst>
          </p:cNvPr>
          <p:cNvGrpSpPr/>
          <p:nvPr/>
        </p:nvGrpSpPr>
        <p:grpSpPr>
          <a:xfrm>
            <a:off x="9736899" y="2854536"/>
            <a:ext cx="2286000" cy="1997709"/>
            <a:chOff x="9807941" y="2933445"/>
            <a:chExt cx="2286000" cy="1997709"/>
          </a:xfrm>
        </p:grpSpPr>
        <p:sp>
          <p:nvSpPr>
            <p:cNvPr id="11" name="TextBox 10">
              <a:extLst>
                <a:ext uri="{FF2B5EF4-FFF2-40B4-BE49-F238E27FC236}">
                  <a16:creationId xmlns:a16="http://schemas.microsoft.com/office/drawing/2014/main" id="{DA73D96E-4DBB-4747-9ED2-BB7EEBEE309C}"/>
                </a:ext>
              </a:extLst>
            </p:cNvPr>
            <p:cNvSpPr txBox="1"/>
            <p:nvPr/>
          </p:nvSpPr>
          <p:spPr>
            <a:xfrm>
              <a:off x="9807941" y="3600749"/>
              <a:ext cx="2286000" cy="13304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Content Delivery Network</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Ensure secure, reliable content delivery </a:t>
              </a:r>
              <a:b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with broad global reach</a:t>
              </a:r>
            </a:p>
          </p:txBody>
        </p:sp>
        <p:pic>
          <p:nvPicPr>
            <p:cNvPr id="55" name="Picture 54">
              <a:extLst>
                <a:ext uri="{FF2B5EF4-FFF2-40B4-BE49-F238E27FC236}">
                  <a16:creationId xmlns:a16="http://schemas.microsoft.com/office/drawing/2014/main" id="{0AE61A9D-C890-4EED-949F-B824220D19BE}"/>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562747" y="2933445"/>
              <a:ext cx="667307" cy="667304"/>
            </a:xfrm>
            <a:prstGeom prst="rect">
              <a:avLst/>
            </a:prstGeom>
          </p:spPr>
        </p:pic>
      </p:grpSp>
      <p:grpSp>
        <p:nvGrpSpPr>
          <p:cNvPr id="13" name="Group 12">
            <a:extLst>
              <a:ext uri="{FF2B5EF4-FFF2-40B4-BE49-F238E27FC236}">
                <a16:creationId xmlns:a16="http://schemas.microsoft.com/office/drawing/2014/main" id="{BD526D3B-E83B-429F-9456-9BA8ABA0CD12}"/>
              </a:ext>
            </a:extLst>
          </p:cNvPr>
          <p:cNvGrpSpPr/>
          <p:nvPr/>
        </p:nvGrpSpPr>
        <p:grpSpPr>
          <a:xfrm>
            <a:off x="8688161" y="379791"/>
            <a:ext cx="2286000" cy="2264276"/>
            <a:chOff x="8688161" y="379791"/>
            <a:chExt cx="2286000" cy="2264276"/>
          </a:xfrm>
        </p:grpSpPr>
        <p:sp>
          <p:nvSpPr>
            <p:cNvPr id="10" name="TextBox 9">
              <a:extLst>
                <a:ext uri="{FF2B5EF4-FFF2-40B4-BE49-F238E27FC236}">
                  <a16:creationId xmlns:a16="http://schemas.microsoft.com/office/drawing/2014/main" id="{1D3068DD-705F-4679-8556-21CC372D213C}"/>
                </a:ext>
              </a:extLst>
            </p:cNvPr>
            <p:cNvSpPr txBox="1"/>
            <p:nvPr/>
          </p:nvSpPr>
          <p:spPr>
            <a:xfrm>
              <a:off x="8688161" y="1042819"/>
              <a:ext cx="2286000" cy="1601248"/>
            </a:xfrm>
            <a:prstGeom prst="rect">
              <a:avLst/>
            </a:prstGeom>
            <a:noFill/>
          </p:spPr>
          <p:txBody>
            <a:bodyPr wrap="square" lIns="175761" tIns="140609" rIns="175761" bIns="140609" rtlCol="0" anchor="t">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Application Gateway/WAF</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Build scalable and highly-available web front ends in Azure </a:t>
              </a:r>
            </a:p>
            <a:p>
              <a:pPr marL="0" marR="0" lvl="0" indent="0" algn="ctr" defTabSz="896354" rtl="0" eaLnBrk="1" fontAlgn="auto" latinLnBrk="0" hangingPunct="1">
                <a:lnSpc>
                  <a:spcPct val="90000"/>
                </a:lnSpc>
                <a:spcBef>
                  <a:spcPts val="0"/>
                </a:spcBef>
                <a:spcAft>
                  <a:spcPts val="576"/>
                </a:spcAft>
                <a:buClrTx/>
                <a:buSzTx/>
                <a:buFontTx/>
                <a:buNone/>
                <a:tabLst/>
                <a:defRPr/>
              </a:pPr>
              <a:endParaRPr kumimoji="0" lang="en-US" sz="1400" b="1" i="0" u="none" strike="noStrike" kern="1200" cap="none" spc="0" normalizeH="0" baseline="0" noProof="0">
                <a:ln>
                  <a:noFill/>
                </a:ln>
                <a:solidFill>
                  <a:srgbClr val="3E3D4D"/>
                </a:solidFill>
                <a:effectLst/>
                <a:uLnTx/>
                <a:uFillTx/>
                <a:latin typeface="Segoe UI"/>
                <a:ea typeface="+mn-ea"/>
                <a:cs typeface="Segoe UI" panose="020B0502040204020203" pitchFamily="34" charset="0"/>
              </a:endParaRPr>
            </a:p>
          </p:txBody>
        </p:sp>
        <p:pic>
          <p:nvPicPr>
            <p:cNvPr id="56" name="Picture 55">
              <a:extLst>
                <a:ext uri="{FF2B5EF4-FFF2-40B4-BE49-F238E27FC236}">
                  <a16:creationId xmlns:a16="http://schemas.microsoft.com/office/drawing/2014/main" id="{C773601B-EE21-44C8-81EF-6F817438BC1E}"/>
                </a:ext>
              </a:extLst>
            </p:cNvPr>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560680" y="379791"/>
              <a:ext cx="566331" cy="566331"/>
            </a:xfrm>
            <a:prstGeom prst="rect">
              <a:avLst/>
            </a:prstGeom>
          </p:spPr>
        </p:pic>
      </p:grpSp>
      <p:grpSp>
        <p:nvGrpSpPr>
          <p:cNvPr id="16" name="Group 15">
            <a:extLst>
              <a:ext uri="{FF2B5EF4-FFF2-40B4-BE49-F238E27FC236}">
                <a16:creationId xmlns:a16="http://schemas.microsoft.com/office/drawing/2014/main" id="{875759BB-C12E-4FFA-A1D2-B92B5E00272C}"/>
              </a:ext>
            </a:extLst>
          </p:cNvPr>
          <p:cNvGrpSpPr/>
          <p:nvPr/>
        </p:nvGrpSpPr>
        <p:grpSpPr>
          <a:xfrm>
            <a:off x="7557846" y="2956062"/>
            <a:ext cx="2286000" cy="1595231"/>
            <a:chOff x="7557846" y="2956062"/>
            <a:chExt cx="2286000" cy="1595231"/>
          </a:xfrm>
        </p:grpSpPr>
        <p:sp>
          <p:nvSpPr>
            <p:cNvPr id="8" name="TextBox 7">
              <a:extLst>
                <a:ext uri="{FF2B5EF4-FFF2-40B4-BE49-F238E27FC236}">
                  <a16:creationId xmlns:a16="http://schemas.microsoft.com/office/drawing/2014/main" id="{5F5AFAC7-8CBD-40A4-86B6-995E0D357E20}"/>
                </a:ext>
              </a:extLst>
            </p:cNvPr>
            <p:cNvSpPr txBox="1"/>
            <p:nvPr/>
          </p:nvSpPr>
          <p:spPr>
            <a:xfrm>
              <a:off x="7557846" y="3608687"/>
              <a:ext cx="2286000" cy="942606"/>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Azure DNS</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Host your DNS </a:t>
              </a:r>
              <a:b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domain in Azure</a:t>
              </a:r>
            </a:p>
          </p:txBody>
        </p:sp>
        <p:pic>
          <p:nvPicPr>
            <p:cNvPr id="57" name="Picture 56">
              <a:extLst>
                <a:ext uri="{FF2B5EF4-FFF2-40B4-BE49-F238E27FC236}">
                  <a16:creationId xmlns:a16="http://schemas.microsoft.com/office/drawing/2014/main" id="{74F7E149-3253-4847-BA26-58AB34F6C414}"/>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404995" y="2956062"/>
              <a:ext cx="566331" cy="566331"/>
            </a:xfrm>
            <a:prstGeom prst="rect">
              <a:avLst/>
            </a:prstGeom>
          </p:spPr>
        </p:pic>
      </p:grpSp>
      <p:grpSp>
        <p:nvGrpSpPr>
          <p:cNvPr id="18" name="Group 17">
            <a:extLst>
              <a:ext uri="{FF2B5EF4-FFF2-40B4-BE49-F238E27FC236}">
                <a16:creationId xmlns:a16="http://schemas.microsoft.com/office/drawing/2014/main" id="{C7463F65-1951-4170-A02E-F3AE1368929B}"/>
              </a:ext>
            </a:extLst>
          </p:cNvPr>
          <p:cNvGrpSpPr/>
          <p:nvPr/>
        </p:nvGrpSpPr>
        <p:grpSpPr>
          <a:xfrm>
            <a:off x="4425478" y="5107280"/>
            <a:ext cx="2286000" cy="1800106"/>
            <a:chOff x="4425478" y="5107280"/>
            <a:chExt cx="2286000" cy="1800106"/>
          </a:xfrm>
        </p:grpSpPr>
        <p:sp>
          <p:nvSpPr>
            <p:cNvPr id="6" name="TextBox 5">
              <a:extLst>
                <a:ext uri="{FF2B5EF4-FFF2-40B4-BE49-F238E27FC236}">
                  <a16:creationId xmlns:a16="http://schemas.microsoft.com/office/drawing/2014/main" id="{073AA9B7-EB44-4496-B816-155F764895E1}"/>
                </a:ext>
              </a:extLst>
            </p:cNvPr>
            <p:cNvSpPr txBox="1"/>
            <p:nvPr/>
          </p:nvSpPr>
          <p:spPr>
            <a:xfrm>
              <a:off x="4425478" y="5770881"/>
              <a:ext cx="2286000" cy="11365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Traffic Manager</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Route incoming traffic for high performance and availability</a:t>
              </a:r>
            </a:p>
          </p:txBody>
        </p:sp>
        <p:pic>
          <p:nvPicPr>
            <p:cNvPr id="58" name="Picture 57">
              <a:extLst>
                <a:ext uri="{FF2B5EF4-FFF2-40B4-BE49-F238E27FC236}">
                  <a16:creationId xmlns:a16="http://schemas.microsoft.com/office/drawing/2014/main" id="{CF98883C-8500-4CDE-9A1D-408AAD5EBD44}"/>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285312" y="5107280"/>
              <a:ext cx="566331" cy="566329"/>
            </a:xfrm>
            <a:prstGeom prst="rect">
              <a:avLst/>
            </a:prstGeom>
          </p:spPr>
        </p:pic>
      </p:grpSp>
      <p:grpSp>
        <p:nvGrpSpPr>
          <p:cNvPr id="2" name="Group 1">
            <a:extLst>
              <a:ext uri="{FF2B5EF4-FFF2-40B4-BE49-F238E27FC236}">
                <a16:creationId xmlns:a16="http://schemas.microsoft.com/office/drawing/2014/main" id="{97BAEF22-612C-4FA7-BA30-0DC4F230DA78}"/>
              </a:ext>
            </a:extLst>
          </p:cNvPr>
          <p:cNvGrpSpPr/>
          <p:nvPr/>
        </p:nvGrpSpPr>
        <p:grpSpPr>
          <a:xfrm>
            <a:off x="4269716" y="353306"/>
            <a:ext cx="2286000" cy="2284532"/>
            <a:chOff x="4425478" y="476490"/>
            <a:chExt cx="2286000" cy="2284532"/>
          </a:xfrm>
        </p:grpSpPr>
        <p:sp>
          <p:nvSpPr>
            <p:cNvPr id="4" name="TextBox 3">
              <a:extLst>
                <a:ext uri="{FF2B5EF4-FFF2-40B4-BE49-F238E27FC236}">
                  <a16:creationId xmlns:a16="http://schemas.microsoft.com/office/drawing/2014/main" id="{F031BA82-8C7D-404E-B1D5-62C73050357C}"/>
                </a:ext>
              </a:extLst>
            </p:cNvPr>
            <p:cNvSpPr txBox="1"/>
            <p:nvPr/>
          </p:nvSpPr>
          <p:spPr>
            <a:xfrm>
              <a:off x="4425478" y="1042819"/>
              <a:ext cx="2286000" cy="1718203"/>
            </a:xfrm>
            <a:prstGeom prst="rect">
              <a:avLst/>
            </a:prstGeom>
            <a:noFill/>
          </p:spPr>
          <p:txBody>
            <a:bodyPr wrap="square" lIns="175761" tIns="140609" rIns="175761" bIns="140609" rtlCol="0" anchor="t">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Virtual Network</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Provision private networks, optionally connect to on premise datacenters. NSG, User Defined Routes, &amp; IP addresses.</a:t>
              </a:r>
            </a:p>
          </p:txBody>
        </p:sp>
        <p:pic>
          <p:nvPicPr>
            <p:cNvPr id="59" name="Picture 58">
              <a:extLst>
                <a:ext uri="{FF2B5EF4-FFF2-40B4-BE49-F238E27FC236}">
                  <a16:creationId xmlns:a16="http://schemas.microsoft.com/office/drawing/2014/main" id="{815C9863-4477-40A7-BCA2-8043DC4DE452}"/>
                </a:ext>
              </a:extLst>
            </p:cNvPr>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279893" y="476490"/>
              <a:ext cx="566331" cy="566329"/>
            </a:xfrm>
            <a:prstGeom prst="rect">
              <a:avLst/>
            </a:prstGeom>
          </p:spPr>
        </p:pic>
      </p:grpSp>
      <p:grpSp>
        <p:nvGrpSpPr>
          <p:cNvPr id="14" name="Group 13">
            <a:extLst>
              <a:ext uri="{FF2B5EF4-FFF2-40B4-BE49-F238E27FC236}">
                <a16:creationId xmlns:a16="http://schemas.microsoft.com/office/drawing/2014/main" id="{C67CD803-B0C3-4B91-B0FB-C3E1C56CC1CF}"/>
              </a:ext>
            </a:extLst>
          </p:cNvPr>
          <p:cNvGrpSpPr/>
          <p:nvPr/>
        </p:nvGrpSpPr>
        <p:grpSpPr>
          <a:xfrm>
            <a:off x="3535523" y="2924805"/>
            <a:ext cx="2286000" cy="1812449"/>
            <a:chOff x="3535523" y="2924805"/>
            <a:chExt cx="2286000" cy="1812449"/>
          </a:xfrm>
        </p:grpSpPr>
        <p:sp>
          <p:nvSpPr>
            <p:cNvPr id="32" name="TextBox 31">
              <a:extLst>
                <a:ext uri="{FF2B5EF4-FFF2-40B4-BE49-F238E27FC236}">
                  <a16:creationId xmlns:a16="http://schemas.microsoft.com/office/drawing/2014/main" id="{246E6CF2-AE11-AF48-809D-9244ED2DC6FE}"/>
                </a:ext>
              </a:extLst>
            </p:cNvPr>
            <p:cNvSpPr txBox="1"/>
            <p:nvPr/>
          </p:nvSpPr>
          <p:spPr>
            <a:xfrm>
              <a:off x="3535523" y="3600749"/>
              <a:ext cx="2286000" cy="11365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DDoS Protection</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Protect your Azure resources from </a:t>
              </a:r>
              <a:b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DDoS attacks</a:t>
              </a:r>
            </a:p>
          </p:txBody>
        </p:sp>
        <p:pic>
          <p:nvPicPr>
            <p:cNvPr id="60" name="Picture 59">
              <a:extLst>
                <a:ext uri="{FF2B5EF4-FFF2-40B4-BE49-F238E27FC236}">
                  <a16:creationId xmlns:a16="http://schemas.microsoft.com/office/drawing/2014/main" id="{68D990B6-3119-457B-AA14-65190214A03A}"/>
                </a:ext>
              </a:extLst>
            </p:cNvPr>
            <p:cNvPicPr>
              <a:picLocks noChangeAspect="1"/>
            </p:cNvPicPr>
            <p:nvPr/>
          </p:nvPicPr>
          <p:blipFill>
            <a:blip r:embed="rId9">
              <a:duotone>
                <a:prstClr val="black"/>
                <a:schemeClr val="accent1">
                  <a:tint val="45000"/>
                  <a:satMod val="400000"/>
                </a:schemeClr>
              </a:duotone>
            </a:blip>
            <a:stretch>
              <a:fillRect/>
            </a:stretch>
          </p:blipFill>
          <p:spPr>
            <a:xfrm>
              <a:off x="4365448" y="2924805"/>
              <a:ext cx="626150" cy="662983"/>
            </a:xfrm>
            <a:prstGeom prst="rect">
              <a:avLst/>
            </a:prstGeom>
          </p:spPr>
        </p:pic>
      </p:grpSp>
      <p:grpSp>
        <p:nvGrpSpPr>
          <p:cNvPr id="23" name="Group 22">
            <a:extLst>
              <a:ext uri="{FF2B5EF4-FFF2-40B4-BE49-F238E27FC236}">
                <a16:creationId xmlns:a16="http://schemas.microsoft.com/office/drawing/2014/main" id="{5656E4B9-C4BA-4DE9-92ED-B44178DE61A7}"/>
              </a:ext>
            </a:extLst>
          </p:cNvPr>
          <p:cNvGrpSpPr/>
          <p:nvPr/>
        </p:nvGrpSpPr>
        <p:grpSpPr>
          <a:xfrm>
            <a:off x="8688161" y="5107280"/>
            <a:ext cx="2286000" cy="1800106"/>
            <a:chOff x="8688161" y="5107280"/>
            <a:chExt cx="2286000" cy="1800106"/>
          </a:xfrm>
        </p:grpSpPr>
        <p:sp>
          <p:nvSpPr>
            <p:cNvPr id="12" name="TextBox 11">
              <a:extLst>
                <a:ext uri="{FF2B5EF4-FFF2-40B4-BE49-F238E27FC236}">
                  <a16:creationId xmlns:a16="http://schemas.microsoft.com/office/drawing/2014/main" id="{6B409CA5-6DBB-4D69-9892-9292C6EFCA90}"/>
                </a:ext>
              </a:extLst>
            </p:cNvPr>
            <p:cNvSpPr txBox="1"/>
            <p:nvPr/>
          </p:nvSpPr>
          <p:spPr>
            <a:xfrm>
              <a:off x="8688161" y="5770881"/>
              <a:ext cx="2286000" cy="11365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Network Watcher</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Network performance monitoring and diagnostics solution</a:t>
              </a:r>
            </a:p>
          </p:txBody>
        </p:sp>
        <p:pic>
          <p:nvPicPr>
            <p:cNvPr id="61" name="Picture 60">
              <a:extLst>
                <a:ext uri="{FF2B5EF4-FFF2-40B4-BE49-F238E27FC236}">
                  <a16:creationId xmlns:a16="http://schemas.microsoft.com/office/drawing/2014/main" id="{F067683C-F28A-4A86-A817-125D6CD49061}"/>
                </a:ext>
              </a:extLst>
            </p:cNvPr>
            <p:cNvPicPr>
              <a:picLocks noChangeAspect="1"/>
            </p:cNvPicPr>
            <p:nvPr/>
          </p:nvPicPr>
          <p:blipFill>
            <a:blip r:embed="rId10">
              <a:duotone>
                <a:prstClr val="black"/>
                <a:schemeClr val="accent1">
                  <a:tint val="45000"/>
                  <a:satMod val="400000"/>
                </a:schemeClr>
              </a:duotone>
            </a:blip>
            <a:stretch>
              <a:fillRect/>
            </a:stretch>
          </p:blipFill>
          <p:spPr>
            <a:xfrm>
              <a:off x="9457055" y="5107280"/>
              <a:ext cx="596024" cy="608188"/>
            </a:xfrm>
            <a:prstGeom prst="rect">
              <a:avLst/>
            </a:prstGeom>
          </p:spPr>
        </p:pic>
      </p:grpSp>
      <p:grpSp>
        <p:nvGrpSpPr>
          <p:cNvPr id="22" name="Group 21">
            <a:extLst>
              <a:ext uri="{FF2B5EF4-FFF2-40B4-BE49-F238E27FC236}">
                <a16:creationId xmlns:a16="http://schemas.microsoft.com/office/drawing/2014/main" id="{D51D4114-7910-4BE4-98A0-30D1FD2E3EB2}"/>
              </a:ext>
            </a:extLst>
          </p:cNvPr>
          <p:cNvGrpSpPr/>
          <p:nvPr/>
        </p:nvGrpSpPr>
        <p:grpSpPr>
          <a:xfrm>
            <a:off x="6556820" y="5149139"/>
            <a:ext cx="2286000" cy="1758247"/>
            <a:chOff x="6556820" y="5149139"/>
            <a:chExt cx="2286000" cy="1758247"/>
          </a:xfrm>
        </p:grpSpPr>
        <p:sp>
          <p:nvSpPr>
            <p:cNvPr id="9" name="TextBox 8">
              <a:extLst>
                <a:ext uri="{FF2B5EF4-FFF2-40B4-BE49-F238E27FC236}">
                  <a16:creationId xmlns:a16="http://schemas.microsoft.com/office/drawing/2014/main" id="{D6AE7513-BDA6-4DE2-B370-5375C4AA92D7}"/>
                </a:ext>
              </a:extLst>
            </p:cNvPr>
            <p:cNvSpPr txBox="1"/>
            <p:nvPr/>
          </p:nvSpPr>
          <p:spPr>
            <a:xfrm>
              <a:off x="6556820" y="5770881"/>
              <a:ext cx="2286000" cy="11365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ExpressRoute</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Dedicated private network fiber connections to Azure</a:t>
              </a:r>
            </a:p>
          </p:txBody>
        </p:sp>
        <p:pic>
          <p:nvPicPr>
            <p:cNvPr id="62" name="Picture 61">
              <a:extLst>
                <a:ext uri="{FF2B5EF4-FFF2-40B4-BE49-F238E27FC236}">
                  <a16:creationId xmlns:a16="http://schemas.microsoft.com/office/drawing/2014/main" id="{29C84AB5-F241-4918-8464-9C329643E448}"/>
                </a:ext>
              </a:extLst>
            </p:cNvPr>
            <p:cNvPicPr>
              <a:picLocks noChangeAspect="1"/>
            </p:cNvPicPr>
            <p:nvPr/>
          </p:nvPicPr>
          <p:blipFill>
            <a:blip r:embed="rId11">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24789" y="5149139"/>
              <a:ext cx="566331" cy="566329"/>
            </a:xfrm>
            <a:prstGeom prst="rect">
              <a:avLst/>
            </a:prstGeom>
          </p:spPr>
        </p:pic>
      </p:grpSp>
      <p:grpSp>
        <p:nvGrpSpPr>
          <p:cNvPr id="15" name="Group 14">
            <a:extLst>
              <a:ext uri="{FF2B5EF4-FFF2-40B4-BE49-F238E27FC236}">
                <a16:creationId xmlns:a16="http://schemas.microsoft.com/office/drawing/2014/main" id="{95950A49-CDCD-4608-85F9-D8298FAB9BCF}"/>
              </a:ext>
            </a:extLst>
          </p:cNvPr>
          <p:cNvGrpSpPr/>
          <p:nvPr/>
        </p:nvGrpSpPr>
        <p:grpSpPr>
          <a:xfrm>
            <a:off x="5418248" y="2956062"/>
            <a:ext cx="2286000" cy="1792290"/>
            <a:chOff x="5418248" y="2956062"/>
            <a:chExt cx="2286000" cy="1792290"/>
          </a:xfrm>
        </p:grpSpPr>
        <p:sp>
          <p:nvSpPr>
            <p:cNvPr id="5" name="TextBox 4">
              <a:extLst>
                <a:ext uri="{FF2B5EF4-FFF2-40B4-BE49-F238E27FC236}">
                  <a16:creationId xmlns:a16="http://schemas.microsoft.com/office/drawing/2014/main" id="{1577CC6C-4731-4FDD-B018-9F394E096457}"/>
                </a:ext>
              </a:extLst>
            </p:cNvPr>
            <p:cNvSpPr txBox="1"/>
            <p:nvPr/>
          </p:nvSpPr>
          <p:spPr>
            <a:xfrm>
              <a:off x="5418248" y="3611847"/>
              <a:ext cx="2286000" cy="1136505"/>
            </a:xfrm>
            <a:prstGeom prst="rect">
              <a:avLst/>
            </a:prstGeom>
            <a:noFill/>
          </p:spPr>
          <p:txBody>
            <a:bodyPr wrap="square" lIns="175761" tIns="140609" rIns="175761" bIns="140609" rtlCol="0">
              <a:spAutoFit/>
            </a:body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VPN Gateway</a:t>
              </a:r>
            </a:p>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Establish secure, </a:t>
              </a:r>
              <a:b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br>
              <a:r>
                <a:rPr kumimoji="0" lang="en-US" sz="1400" b="0" i="0" u="none" strike="noStrike" kern="1200" cap="none" spc="0" normalizeH="0" baseline="0" noProof="0">
                  <a:ln>
                    <a:noFill/>
                  </a:ln>
                  <a:solidFill>
                    <a:srgbClr val="3E3D4D"/>
                  </a:solidFill>
                  <a:effectLst/>
                  <a:uLnTx/>
                  <a:uFillTx/>
                  <a:latin typeface="Segoe UI"/>
                  <a:ea typeface="+mn-ea"/>
                  <a:cs typeface="Segoe UI" panose="020B0502040204020203" pitchFamily="34" charset="0"/>
                </a:rPr>
                <a:t>cross-premise connectivity</a:t>
              </a:r>
            </a:p>
          </p:txBody>
        </p:sp>
        <p:pic>
          <p:nvPicPr>
            <p:cNvPr id="63" name="Picture 62">
              <a:extLst>
                <a:ext uri="{FF2B5EF4-FFF2-40B4-BE49-F238E27FC236}">
                  <a16:creationId xmlns:a16="http://schemas.microsoft.com/office/drawing/2014/main" id="{B6C8139B-92E5-4BAC-8DCA-54568D07D608}"/>
                </a:ext>
              </a:extLst>
            </p:cNvPr>
            <p:cNvPicPr>
              <a:picLocks noChangeAspect="1"/>
            </p:cNvPicPr>
            <p:nvPr/>
          </p:nvPicPr>
          <p:blipFill>
            <a:blip r:embed="rId1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278684" y="2956062"/>
              <a:ext cx="566331" cy="625999"/>
            </a:xfrm>
            <a:prstGeom prst="rect">
              <a:avLst/>
            </a:prstGeom>
          </p:spPr>
        </p:pic>
      </p:grpSp>
    </p:spTree>
    <p:extLst>
      <p:ext uri="{BB962C8B-B14F-4D97-AF65-F5344CB8AC3E}">
        <p14:creationId xmlns:p14="http://schemas.microsoft.com/office/powerpoint/2010/main" val="75995695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37C55E-1049-4FC9-A24A-BDFCA40B9B0E}"/>
              </a:ext>
            </a:extLst>
          </p:cNvPr>
          <p:cNvPicPr>
            <a:picLocks noChangeAspect="1"/>
          </p:cNvPicPr>
          <p:nvPr/>
        </p:nvPicPr>
        <p:blipFill rotWithShape="1">
          <a:blip r:embed="rId3">
            <a:extLst>
              <a:ext uri="{28A0092B-C50C-407E-A947-70E740481C1C}">
                <a14:useLocalDpi xmlns:a14="http://schemas.microsoft.com/office/drawing/2010/main" val="0"/>
              </a:ext>
            </a:extLst>
          </a:blip>
          <a:srcRect b="15477"/>
          <a:stretch/>
        </p:blipFill>
        <p:spPr>
          <a:xfrm>
            <a:off x="0" y="-11952"/>
            <a:ext cx="12192000" cy="6858000"/>
          </a:xfrm>
          <a:prstGeom prst="rect">
            <a:avLst/>
          </a:prstGeom>
        </p:spPr>
      </p:pic>
      <p:sp>
        <p:nvSpPr>
          <p:cNvPr id="7" name="Rectangle 6">
            <a:extLst>
              <a:ext uri="{FF2B5EF4-FFF2-40B4-BE49-F238E27FC236}">
                <a16:creationId xmlns:a16="http://schemas.microsoft.com/office/drawing/2014/main" id="{0600DBD4-2A61-4E56-8BB0-21C45DC70A10}"/>
              </a:ext>
            </a:extLst>
          </p:cNvPr>
          <p:cNvSpPr/>
          <p:nvPr/>
        </p:nvSpPr>
        <p:spPr bwMode="auto">
          <a:xfrm>
            <a:off x="6858000" y="-8860"/>
            <a:ext cx="5334000" cy="6858000"/>
          </a:xfrm>
          <a:prstGeom prst="rect">
            <a:avLst/>
          </a:prstGeom>
          <a:solidFill>
            <a:srgbClr val="0078D7">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hidden="1">
            <a:extLst>
              <a:ext uri="{FF2B5EF4-FFF2-40B4-BE49-F238E27FC236}">
                <a16:creationId xmlns:a16="http://schemas.microsoft.com/office/drawing/2014/main" id="{B550665F-C9D7-4607-9AEE-8FB3CA9394B0}"/>
              </a:ext>
            </a:extLst>
          </p:cNvPr>
          <p:cNvPicPr>
            <a:picLocks noChangeAspect="1"/>
          </p:cNvPicPr>
          <p:nvPr/>
        </p:nvPicPr>
        <p:blipFill rotWithShape="1">
          <a:blip r:embed="rId4"/>
          <a:srcRect l="20973" t="415" r="15512" b="26183"/>
          <a:stretch/>
        </p:blipFill>
        <p:spPr>
          <a:xfrm>
            <a:off x="-24862" y="6276"/>
            <a:ext cx="12216863" cy="6845448"/>
          </a:xfrm>
          <a:prstGeom prst="rect">
            <a:avLst/>
          </a:prstGeom>
        </p:spPr>
      </p:pic>
      <p:sp>
        <p:nvSpPr>
          <p:cNvPr id="2" name="Title 1">
            <a:extLst>
              <a:ext uri="{FF2B5EF4-FFF2-40B4-BE49-F238E27FC236}">
                <a16:creationId xmlns:a16="http://schemas.microsoft.com/office/drawing/2014/main" id="{D601FAF2-0D57-4D64-84BD-81ACCA044EE3}"/>
              </a:ext>
            </a:extLst>
          </p:cNvPr>
          <p:cNvSpPr>
            <a:spLocks noGrp="1"/>
          </p:cNvSpPr>
          <p:nvPr>
            <p:ph type="title"/>
          </p:nvPr>
        </p:nvSpPr>
        <p:spPr>
          <a:xfrm>
            <a:off x="7136220" y="1176612"/>
            <a:ext cx="4861341" cy="2748574"/>
          </a:xfrm>
        </p:spPr>
        <p:txBody>
          <a:bodyPr/>
          <a:lstStyle/>
          <a:p>
            <a:r>
              <a:rPr lang="en-US" sz="2400" dirty="0">
                <a:gradFill>
                  <a:gsLst>
                    <a:gs pos="1250">
                      <a:schemeClr val="bg1"/>
                    </a:gs>
                    <a:gs pos="100000">
                      <a:schemeClr val="bg1"/>
                    </a:gs>
                  </a:gsLst>
                  <a:lin ang="5400000" scaled="0"/>
                </a:gradFill>
              </a:rPr>
              <a:t>67% of customers are either using or planning to use Hybrid technologies in the near future</a:t>
            </a:r>
            <a:br>
              <a:rPr lang="en-US" sz="2400" dirty="0">
                <a:solidFill>
                  <a:srgbClr val="FFFFFF"/>
                </a:solidFill>
                <a:ea typeface="+mj-lt"/>
                <a:cs typeface="+mj-lt"/>
              </a:rPr>
            </a:br>
            <a:br>
              <a:rPr lang="en-US" sz="2400" dirty="0">
                <a:solidFill>
                  <a:srgbClr val="FFFFFF"/>
                </a:solidFill>
                <a:ea typeface="+mj-lt"/>
                <a:cs typeface="+mj-lt"/>
              </a:rPr>
            </a:br>
            <a:r>
              <a:rPr lang="en-US" sz="2400" dirty="0">
                <a:gradFill>
                  <a:gsLst>
                    <a:gs pos="1250">
                      <a:schemeClr val="bg1"/>
                    </a:gs>
                    <a:gs pos="100000">
                      <a:schemeClr val="bg1"/>
                    </a:gs>
                  </a:gsLst>
                  <a:lin ang="5400000" scaled="0"/>
                </a:gradFill>
                <a:latin typeface="Segoe UI Light"/>
                <a:cs typeface="Segoe UI Light"/>
              </a:rPr>
              <a:t>The biggest motivators are </a:t>
            </a:r>
            <a:r>
              <a:rPr lang="en-US" sz="2400" i="1" dirty="0">
                <a:gradFill>
                  <a:gsLst>
                    <a:gs pos="1250">
                      <a:schemeClr val="bg1"/>
                    </a:gs>
                    <a:gs pos="100000">
                      <a:schemeClr val="bg1"/>
                    </a:gs>
                  </a:gsLst>
                  <a:lin ang="5400000" scaled="0"/>
                </a:gradFill>
                <a:latin typeface="Segoe UI Light"/>
                <a:cs typeface="Segoe UI Light"/>
              </a:rPr>
              <a:t>cost optimization (34%) </a:t>
            </a:r>
            <a:r>
              <a:rPr lang="en-US" sz="2400" dirty="0">
                <a:gradFill>
                  <a:gsLst>
                    <a:gs pos="1250">
                      <a:schemeClr val="bg1"/>
                    </a:gs>
                    <a:gs pos="100000">
                      <a:schemeClr val="bg1"/>
                    </a:gs>
                  </a:gsLst>
                  <a:lin ang="5400000" scaled="0"/>
                </a:gradFill>
                <a:latin typeface="Segoe UI Light"/>
                <a:cs typeface="Segoe UI Light"/>
              </a:rPr>
              <a:t>and </a:t>
            </a:r>
            <a:r>
              <a:rPr lang="en-US" sz="2400" i="1" dirty="0">
                <a:gradFill>
                  <a:gsLst>
                    <a:gs pos="1250">
                      <a:schemeClr val="bg1"/>
                    </a:gs>
                    <a:gs pos="100000">
                      <a:schemeClr val="bg1"/>
                    </a:gs>
                  </a:gsLst>
                  <a:lin ang="5400000" scaled="0"/>
                </a:gradFill>
                <a:latin typeface="Segoe UI Light"/>
                <a:cs typeface="Segoe UI Light"/>
              </a:rPr>
              <a:t>consistency across infrastructure (33%)</a:t>
            </a:r>
            <a:br>
              <a:rPr lang="en-US" sz="2400" i="1" dirty="0">
                <a:solidFill>
                  <a:srgbClr val="FFFFFF"/>
                </a:solidFill>
                <a:latin typeface="Segoe UI Light"/>
                <a:cs typeface="Segoe UI Light"/>
              </a:rPr>
            </a:br>
            <a:br>
              <a:rPr lang="en-US" sz="2400" i="1" dirty="0">
                <a:solidFill>
                  <a:srgbClr val="FFFFFF"/>
                </a:solidFill>
                <a:latin typeface="Segoe UI Light"/>
                <a:cs typeface="Segoe UI Light"/>
              </a:rPr>
            </a:br>
            <a:r>
              <a:rPr lang="en-US" sz="2400" i="1" dirty="0">
                <a:gradFill>
                  <a:gsLst>
                    <a:gs pos="1250">
                      <a:schemeClr val="bg1"/>
                    </a:gs>
                    <a:gs pos="100000">
                      <a:schemeClr val="bg1"/>
                    </a:gs>
                  </a:gsLst>
                  <a:lin ang="5400000" scaled="0"/>
                </a:gradFill>
                <a:latin typeface="Segoe UI Light"/>
                <a:cs typeface="Segoe UI Light"/>
              </a:rPr>
              <a:t>Security</a:t>
            </a:r>
            <a:r>
              <a:rPr lang="en-US" sz="2400" dirty="0">
                <a:gradFill>
                  <a:gsLst>
                    <a:gs pos="1250">
                      <a:schemeClr val="bg1"/>
                    </a:gs>
                    <a:gs pos="100000">
                      <a:schemeClr val="bg1"/>
                    </a:gs>
                  </a:gsLst>
                  <a:lin ang="5400000" scaled="0"/>
                </a:gradFill>
                <a:latin typeface="Segoe UI Light"/>
                <a:cs typeface="Segoe UI Light"/>
              </a:rPr>
              <a:t> was the top barrier to overcome followed by </a:t>
            </a:r>
            <a:r>
              <a:rPr lang="en-US" sz="2400" i="1" dirty="0">
                <a:gradFill>
                  <a:gsLst>
                    <a:gs pos="1250">
                      <a:schemeClr val="bg1"/>
                    </a:gs>
                    <a:gs pos="100000">
                      <a:schemeClr val="bg1"/>
                    </a:gs>
                  </a:gsLst>
                  <a:lin ang="5400000" scaled="0"/>
                </a:gradFill>
                <a:latin typeface="Segoe UI Light"/>
                <a:cs typeface="Segoe UI Light"/>
              </a:rPr>
              <a:t>compatibility</a:t>
            </a:r>
            <a:r>
              <a:rPr lang="en-US" sz="2400" dirty="0">
                <a:gradFill>
                  <a:gsLst>
                    <a:gs pos="1250">
                      <a:schemeClr val="bg1"/>
                    </a:gs>
                    <a:gs pos="100000">
                      <a:schemeClr val="bg1"/>
                    </a:gs>
                  </a:gsLst>
                  <a:lin ang="5400000" scaled="0"/>
                </a:gradFill>
                <a:latin typeface="Segoe UI Light"/>
                <a:cs typeface="Segoe UI Light"/>
              </a:rPr>
              <a:t> and </a:t>
            </a:r>
            <a:r>
              <a:rPr lang="en-US" sz="2400" i="1" dirty="0">
                <a:gradFill>
                  <a:gsLst>
                    <a:gs pos="1250">
                      <a:schemeClr val="bg1"/>
                    </a:gs>
                    <a:gs pos="100000">
                      <a:schemeClr val="bg1"/>
                    </a:gs>
                  </a:gsLst>
                  <a:lin ang="5400000" scaled="0"/>
                </a:gradFill>
                <a:latin typeface="Segoe UI Light"/>
                <a:cs typeface="Segoe UI Light"/>
              </a:rPr>
              <a:t>compliance</a:t>
            </a:r>
            <a:br>
              <a:rPr lang="en-US" sz="2400" i="1" dirty="0">
                <a:gradFill>
                  <a:gsLst>
                    <a:gs pos="1250">
                      <a:schemeClr val="bg1"/>
                    </a:gs>
                    <a:gs pos="100000">
                      <a:schemeClr val="bg1"/>
                    </a:gs>
                  </a:gsLst>
                  <a:lin ang="5400000" scaled="0"/>
                </a:gradFill>
                <a:latin typeface="Segoe UI Light"/>
                <a:cs typeface="Segoe UI Light"/>
              </a:rPr>
            </a:br>
            <a:br>
              <a:rPr lang="en-US" sz="2400" i="1" dirty="0">
                <a:gradFill>
                  <a:gsLst>
                    <a:gs pos="1250">
                      <a:schemeClr val="bg1"/>
                    </a:gs>
                    <a:gs pos="100000">
                      <a:schemeClr val="bg1"/>
                    </a:gs>
                  </a:gsLst>
                  <a:lin ang="5400000" scaled="0"/>
                </a:gradFill>
                <a:latin typeface="Segoe UI Light"/>
                <a:cs typeface="Segoe UI Light"/>
              </a:rPr>
            </a:br>
            <a:endParaRPr lang="en-US" sz="2400" i="1" dirty="0">
              <a:solidFill>
                <a:srgbClr val="FFFFFF"/>
              </a:solidFill>
              <a:cs typeface="Segoe UI Light"/>
            </a:endParaRPr>
          </a:p>
        </p:txBody>
      </p:sp>
      <p:sp>
        <p:nvSpPr>
          <p:cNvPr id="3" name="Rectangle 2">
            <a:extLst>
              <a:ext uri="{FF2B5EF4-FFF2-40B4-BE49-F238E27FC236}">
                <a16:creationId xmlns:a16="http://schemas.microsoft.com/office/drawing/2014/main" id="{EC02D07B-A177-41DF-94A0-D70B9DA76623}"/>
              </a:ext>
            </a:extLst>
          </p:cNvPr>
          <p:cNvSpPr/>
          <p:nvPr/>
        </p:nvSpPr>
        <p:spPr>
          <a:xfrm>
            <a:off x="7162800" y="6483102"/>
            <a:ext cx="6096000" cy="253916"/>
          </a:xfrm>
          <a:prstGeom prst="rect">
            <a:avLst/>
          </a:prstGeom>
        </p:spPr>
        <p:txBody>
          <a:bodyPr anchor="t">
            <a:spAutoFit/>
          </a:bodyPr>
          <a:lstStyle/>
          <a:p>
            <a:r>
              <a:rPr lang="en-US" sz="1050" i="1" dirty="0">
                <a:solidFill>
                  <a:schemeClr val="bg1"/>
                </a:solidFill>
                <a:cs typeface="Segoe UI Semibold" panose="020B0702040204020203" pitchFamily="34" charset="0"/>
              </a:rPr>
              <a:t>Based on the State of the Cloud </a:t>
            </a:r>
            <a:r>
              <a:rPr lang="en-US" sz="1050" i="1" dirty="0">
                <a:solidFill>
                  <a:schemeClr val="bg1"/>
                </a:solidFill>
                <a:cs typeface="Segoe UI"/>
              </a:rPr>
              <a:t>CMR Report, March 2018</a:t>
            </a:r>
          </a:p>
        </p:txBody>
      </p:sp>
    </p:spTree>
    <p:extLst>
      <p:ext uri="{BB962C8B-B14F-4D97-AF65-F5344CB8AC3E}">
        <p14:creationId xmlns:p14="http://schemas.microsoft.com/office/powerpoint/2010/main" val="1148526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0" y="0"/>
            <a:ext cx="3429000" cy="68575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chemeClr val="bg1"/>
              </a:solidFill>
              <a:effectLst/>
              <a:uLnTx/>
              <a:uFillTx/>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69240" y="354826"/>
            <a:ext cx="3159760" cy="899665"/>
          </a:xfrm>
        </p:spPr>
        <p:txBody>
          <a:bodyPr/>
          <a:lstStyle/>
          <a:p>
            <a:r>
              <a:rPr lang="en-US" sz="4000">
                <a:solidFill>
                  <a:schemeClr val="bg1"/>
                </a:solidFill>
              </a:rPr>
              <a:t>Microsoft Global Network</a:t>
            </a:r>
          </a:p>
        </p:txBody>
      </p:sp>
      <p:sp>
        <p:nvSpPr>
          <p:cNvPr id="2" name="Rectangle 1">
            <a:extLst>
              <a:ext uri="{FF2B5EF4-FFF2-40B4-BE49-F238E27FC236}">
                <a16:creationId xmlns:a16="http://schemas.microsoft.com/office/drawing/2014/main" id="{D46AD1AF-83EA-407A-BA48-B84CCF09C1B6}"/>
              </a:ext>
            </a:extLst>
          </p:cNvPr>
          <p:cNvSpPr/>
          <p:nvPr/>
        </p:nvSpPr>
        <p:spPr>
          <a:xfrm>
            <a:off x="269240" y="2887743"/>
            <a:ext cx="3224212" cy="2431435"/>
          </a:xfrm>
          <a:prstGeom prst="rect">
            <a:avLst/>
          </a:prstGeom>
        </p:spPr>
        <p:txBody>
          <a:bodyPr wrap="square">
            <a:spAutoFit/>
          </a:bodyPr>
          <a:lstStyle/>
          <a:p>
            <a:r>
              <a:rPr lang="en-US" sz="1600">
                <a:solidFill>
                  <a:schemeClr val="bg1"/>
                </a:solidFill>
                <a:latin typeface="Segoe UI Semibold" panose="020B0702040204020203" pitchFamily="34" charset="0"/>
                <a:cs typeface="Segoe UI Semibold" panose="020B0702040204020203" pitchFamily="34" charset="0"/>
              </a:rPr>
              <a:t>One of the largest private</a:t>
            </a:r>
          </a:p>
          <a:p>
            <a:pPr>
              <a:spcAft>
                <a:spcPts val="1200"/>
              </a:spcAft>
            </a:pPr>
            <a:r>
              <a:rPr lang="en-US" sz="1600">
                <a:solidFill>
                  <a:schemeClr val="bg1"/>
                </a:solidFill>
                <a:latin typeface="Segoe UI Semibold" panose="020B0702040204020203" pitchFamily="34" charset="0"/>
                <a:cs typeface="Segoe UI Semibold" panose="020B0702040204020203" pitchFamily="34" charset="0"/>
              </a:rPr>
              <a:t>networks in the world</a:t>
            </a:r>
          </a:p>
          <a:p>
            <a:pPr marL="223520" indent="-223520">
              <a:spcAft>
                <a:spcPts val="1200"/>
              </a:spcAft>
              <a:buFont typeface="Arial" panose="020B0604020202020204" pitchFamily="34" charset="0"/>
              <a:buChar char="•"/>
            </a:pPr>
            <a:r>
              <a:rPr lang="en-US" sz="1400">
                <a:solidFill>
                  <a:schemeClr val="bg1"/>
                </a:solidFill>
              </a:rPr>
              <a:t>8,000+ ISP sessions</a:t>
            </a:r>
            <a:endParaRPr lang="en-US" sz="1400">
              <a:solidFill>
                <a:schemeClr val="bg1"/>
              </a:solidFill>
              <a:cs typeface="Segoe UI Light"/>
            </a:endParaRPr>
          </a:p>
          <a:p>
            <a:pPr marL="223520" indent="-223520">
              <a:spcAft>
                <a:spcPts val="1200"/>
              </a:spcAft>
              <a:buFont typeface="Arial" panose="020B0604020202020204" pitchFamily="34" charset="0"/>
              <a:buChar char="•"/>
            </a:pPr>
            <a:r>
              <a:rPr lang="en-US" sz="1400">
                <a:solidFill>
                  <a:schemeClr val="bg1"/>
                </a:solidFill>
              </a:rPr>
              <a:t>130+ edge sites</a:t>
            </a:r>
            <a:endParaRPr lang="en-US" sz="1400">
              <a:solidFill>
                <a:schemeClr val="bg1"/>
              </a:solidFill>
              <a:cs typeface="Segoe UI Light"/>
            </a:endParaRPr>
          </a:p>
          <a:p>
            <a:pPr marL="223520" indent="-223520">
              <a:spcAft>
                <a:spcPts val="1200"/>
              </a:spcAft>
              <a:buFont typeface="Arial" panose="020B0604020202020204" pitchFamily="34" charset="0"/>
              <a:buChar char="•"/>
            </a:pPr>
            <a:r>
              <a:rPr lang="en-US" sz="1400">
                <a:solidFill>
                  <a:schemeClr val="bg1"/>
                </a:solidFill>
              </a:rPr>
              <a:t>44 ExpressRoute locations</a:t>
            </a:r>
            <a:endParaRPr lang="en-US" sz="1400">
              <a:solidFill>
                <a:schemeClr val="bg1"/>
              </a:solidFill>
              <a:cs typeface="Segoe UI Light"/>
            </a:endParaRPr>
          </a:p>
          <a:p>
            <a:pPr marL="223520" indent="-223520">
              <a:spcAft>
                <a:spcPts val="1200"/>
              </a:spcAft>
              <a:buFont typeface="Arial" panose="020B0604020202020204" pitchFamily="34" charset="0"/>
              <a:buChar char="•"/>
            </a:pPr>
            <a:r>
              <a:rPr lang="en-US" sz="1400">
                <a:solidFill>
                  <a:schemeClr val="bg1"/>
                </a:solidFill>
              </a:rPr>
              <a:t>33,000 miles of lit fiber </a:t>
            </a:r>
            <a:endParaRPr lang="en-US" sz="1400">
              <a:solidFill>
                <a:schemeClr val="bg1"/>
              </a:solidFill>
              <a:cs typeface="Segoe UI Light"/>
            </a:endParaRPr>
          </a:p>
          <a:p>
            <a:pPr marL="223520" indent="-223520">
              <a:spcAft>
                <a:spcPts val="1200"/>
              </a:spcAft>
              <a:buFont typeface="Arial" panose="020B0604020202020204" pitchFamily="34" charset="0"/>
              <a:buChar char="•"/>
            </a:pPr>
            <a:r>
              <a:rPr lang="en-US" sz="1400">
                <a:solidFill>
                  <a:schemeClr val="bg1"/>
                </a:solidFill>
                <a:cs typeface="Segoe UI Light"/>
              </a:rPr>
              <a:t>SDN Managed (SWAN, OLS)</a:t>
            </a:r>
          </a:p>
        </p:txBody>
      </p:sp>
      <p:sp>
        <p:nvSpPr>
          <p:cNvPr id="26" name="Rectangle 25">
            <a:extLst>
              <a:ext uri="{FF2B5EF4-FFF2-40B4-BE49-F238E27FC236}">
                <a16:creationId xmlns:a16="http://schemas.microsoft.com/office/drawing/2014/main" id="{7944863B-760E-4DB8-A75F-86A866BA42B4}"/>
              </a:ext>
            </a:extLst>
          </p:cNvPr>
          <p:cNvSpPr/>
          <p:nvPr/>
        </p:nvSpPr>
        <p:spPr bwMode="auto">
          <a:xfrm>
            <a:off x="269240" y="6345256"/>
            <a:ext cx="3019759" cy="3158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14" rIns="91414" bIns="91414" numCol="1" spcCol="0" rtlCol="0" fromWordArt="0" anchor="ctr" anchorCtr="0" forceAA="0" compatLnSpc="1">
            <a:prstTxWarp prst="textNoShape">
              <a:avLst/>
            </a:prstTxWarp>
            <a:noAutofit/>
          </a:bodyPr>
          <a:lstStyle/>
          <a:p>
            <a:pPr defTabSz="913748" fontAlgn="base">
              <a:spcBef>
                <a:spcPct val="0"/>
              </a:spcBef>
              <a:spcAft>
                <a:spcPct val="0"/>
              </a:spcAft>
              <a:defRPr/>
            </a:pPr>
            <a:r>
              <a:rPr lang="en-US" sz="1400" i="1" kern="0">
                <a:solidFill>
                  <a:schemeClr val="bg1"/>
                </a:solidFill>
                <a:ea typeface="Segoe UI" pitchFamily="34" charset="0"/>
                <a:cs typeface="Segoe UI" pitchFamily="34" charset="0"/>
              </a:rPr>
              <a:t>DCs and Network sites not exhaustive</a:t>
            </a:r>
          </a:p>
        </p:txBody>
      </p:sp>
      <p:grpSp>
        <p:nvGrpSpPr>
          <p:cNvPr id="4" name="Group 3">
            <a:extLst>
              <a:ext uri="{FF2B5EF4-FFF2-40B4-BE49-F238E27FC236}">
                <a16:creationId xmlns:a16="http://schemas.microsoft.com/office/drawing/2014/main" id="{7D4E221C-A46C-40AE-ABE8-F955F082530E}"/>
              </a:ext>
            </a:extLst>
          </p:cNvPr>
          <p:cNvGrpSpPr/>
          <p:nvPr/>
        </p:nvGrpSpPr>
        <p:grpSpPr>
          <a:xfrm>
            <a:off x="3429000" y="1048718"/>
            <a:ext cx="9206915" cy="4473845"/>
            <a:chOff x="3429000" y="1048718"/>
            <a:chExt cx="9206915" cy="4473845"/>
          </a:xfrm>
        </p:grpSpPr>
        <p:grpSp>
          <p:nvGrpSpPr>
            <p:cNvPr id="14" name="Group 13">
              <a:extLst>
                <a:ext uri="{FF2B5EF4-FFF2-40B4-BE49-F238E27FC236}">
                  <a16:creationId xmlns:a16="http://schemas.microsoft.com/office/drawing/2014/main" id="{342000D7-7FB5-48A4-B1C7-50D9A775D2C5}"/>
                </a:ext>
              </a:extLst>
            </p:cNvPr>
            <p:cNvGrpSpPr/>
            <p:nvPr/>
          </p:nvGrpSpPr>
          <p:grpSpPr>
            <a:xfrm>
              <a:off x="3429000" y="1048718"/>
              <a:ext cx="9206915" cy="4473845"/>
              <a:chOff x="3429000" y="1048718"/>
              <a:chExt cx="9206915" cy="4473845"/>
            </a:xfrm>
          </p:grpSpPr>
          <p:grpSp>
            <p:nvGrpSpPr>
              <p:cNvPr id="28" name="Group 27">
                <a:extLst>
                  <a:ext uri="{FF2B5EF4-FFF2-40B4-BE49-F238E27FC236}">
                    <a16:creationId xmlns:a16="http://schemas.microsoft.com/office/drawing/2014/main" id="{7EC1F660-9F18-467B-85A8-6F4B176B4B67}"/>
                  </a:ext>
                </a:extLst>
              </p:cNvPr>
              <p:cNvGrpSpPr/>
              <p:nvPr/>
            </p:nvGrpSpPr>
            <p:grpSpPr>
              <a:xfrm>
                <a:off x="3429000" y="1048718"/>
                <a:ext cx="9206915" cy="4473845"/>
                <a:chOff x="291512" y="1044398"/>
                <a:chExt cx="11730895" cy="5700302"/>
              </a:xfrm>
            </p:grpSpPr>
            <p:grpSp>
              <p:nvGrpSpPr>
                <p:cNvPr id="29" name="Group 28">
                  <a:extLst>
                    <a:ext uri="{FF2B5EF4-FFF2-40B4-BE49-F238E27FC236}">
                      <a16:creationId xmlns:a16="http://schemas.microsoft.com/office/drawing/2014/main" id="{296E00F6-4317-4E4E-AE1B-9256D84E3606}"/>
                    </a:ext>
                  </a:extLst>
                </p:cNvPr>
                <p:cNvGrpSpPr/>
                <p:nvPr/>
              </p:nvGrpSpPr>
              <p:grpSpPr>
                <a:xfrm>
                  <a:off x="291512" y="1044398"/>
                  <a:ext cx="11730895" cy="5416104"/>
                  <a:chOff x="291512" y="1044398"/>
                  <a:chExt cx="11730895" cy="5416104"/>
                </a:xfrm>
              </p:grpSpPr>
              <p:pic>
                <p:nvPicPr>
                  <p:cNvPr id="58" name="Picture 57" descr="world map">
                    <a:extLst>
                      <a:ext uri="{FF2B5EF4-FFF2-40B4-BE49-F238E27FC236}">
                        <a16:creationId xmlns:a16="http://schemas.microsoft.com/office/drawing/2014/main" id="{8D6CB14B-807B-43F6-BACF-E781A61C9AA2}"/>
                      </a:ext>
                    </a:extLst>
                  </p:cNvPr>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1566"/>
                  <a:stretch/>
                </p:blipFill>
                <p:spPr>
                  <a:xfrm>
                    <a:off x="291512" y="1044398"/>
                    <a:ext cx="11730895" cy="5416104"/>
                  </a:xfrm>
                  <a:prstGeom prst="rect">
                    <a:avLst/>
                  </a:prstGeom>
                  <a:ln w="19050">
                    <a:noFill/>
                  </a:ln>
                </p:spPr>
              </p:pic>
              <p:sp>
                <p:nvSpPr>
                  <p:cNvPr id="59" name="Rectangle 58">
                    <a:extLst>
                      <a:ext uri="{FF2B5EF4-FFF2-40B4-BE49-F238E27FC236}">
                        <a16:creationId xmlns:a16="http://schemas.microsoft.com/office/drawing/2014/main" id="{C22FF48A-AB91-47D9-87E1-0B9D44BFBCF1}"/>
                      </a:ext>
                    </a:extLst>
                  </p:cNvPr>
                  <p:cNvSpPr/>
                  <p:nvPr/>
                </p:nvSpPr>
                <p:spPr bwMode="auto">
                  <a:xfrm>
                    <a:off x="2189041" y="3305112"/>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United States</a:t>
                    </a:r>
                    <a:endParaRPr lang="en-US" sz="686">
                      <a:solidFill>
                        <a:schemeClr val="tx1"/>
                      </a:solidFill>
                    </a:endParaRPr>
                  </a:p>
                </p:txBody>
              </p:sp>
              <p:sp>
                <p:nvSpPr>
                  <p:cNvPr id="60" name="Freeform 8">
                    <a:extLst>
                      <a:ext uri="{FF2B5EF4-FFF2-40B4-BE49-F238E27FC236}">
                        <a16:creationId xmlns:a16="http://schemas.microsoft.com/office/drawing/2014/main" id="{406E2A47-0937-4325-9A07-8512AE9D68CB}"/>
                      </a:ext>
                    </a:extLst>
                  </p:cNvPr>
                  <p:cNvSpPr>
                    <a:spLocks/>
                  </p:cNvSpPr>
                  <p:nvPr/>
                </p:nvSpPr>
                <p:spPr bwMode="auto">
                  <a:xfrm>
                    <a:off x="2032427" y="3447104"/>
                    <a:ext cx="156919" cy="162047"/>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1823 w 10000"/>
                      <a:gd name="connsiteY7" fmla="*/ 2634 h 10000"/>
                      <a:gd name="connsiteX8" fmla="*/ 3019 w 10000"/>
                      <a:gd name="connsiteY8" fmla="*/ 1580 h 10000"/>
                      <a:gd name="connsiteX9" fmla="*/ 3467 w 10000"/>
                      <a:gd name="connsiteY9" fmla="*/ 702 h 10000"/>
                      <a:gd name="connsiteX10" fmla="*/ 4065 w 10000"/>
                      <a:gd name="connsiteY10" fmla="*/ 176 h 10000"/>
                      <a:gd name="connsiteX11" fmla="*/ 5706 w 10000"/>
                      <a:gd name="connsiteY11" fmla="*/ 702 h 10000"/>
                      <a:gd name="connsiteX12" fmla="*/ 6454 w 10000"/>
                      <a:gd name="connsiteY12" fmla="*/ 351 h 10000"/>
                      <a:gd name="connsiteX13" fmla="*/ 9141 w 10000"/>
                      <a:gd name="connsiteY13" fmla="*/ 176 h 10000"/>
                      <a:gd name="connsiteX14" fmla="*/ 9888 w 10000"/>
                      <a:gd name="connsiteY14" fmla="*/ 526 h 10000"/>
                      <a:gd name="connsiteX15" fmla="*/ 9888 w 10000"/>
                      <a:gd name="connsiteY15" fmla="*/ 1405 h 10000"/>
                      <a:gd name="connsiteX16" fmla="*/ 9441 w 10000"/>
                      <a:gd name="connsiteY16" fmla="*/ 2281 h 10000"/>
                      <a:gd name="connsiteX17" fmla="*/ 9292 w 10000"/>
                      <a:gd name="connsiteY17" fmla="*/ 4038 h 10000"/>
                      <a:gd name="connsiteX18" fmla="*/ 8993 w 10000"/>
                      <a:gd name="connsiteY18" fmla="*/ 4914 h 10000"/>
                      <a:gd name="connsiteX19" fmla="*/ 6454 w 10000"/>
                      <a:gd name="connsiteY19" fmla="*/ 8074 h 10000"/>
                      <a:gd name="connsiteX20" fmla="*/ 5407 w 10000"/>
                      <a:gd name="connsiteY20" fmla="*/ 9127 h 10000"/>
                      <a:gd name="connsiteX21" fmla="*/ 5110 w 10000"/>
                      <a:gd name="connsiteY21" fmla="*/ 9654 h 10000"/>
                      <a:gd name="connsiteX22" fmla="*/ 4929 w 10000"/>
                      <a:gd name="connsiteY22" fmla="*/ 9950 h 10000"/>
                      <a:gd name="connsiteX23" fmla="*/ 4160 w 10000"/>
                      <a:gd name="connsiteY23" fmla="*/ 9679 h 10000"/>
                      <a:gd name="connsiteX24" fmla="*/ 2158 w 10000"/>
                      <a:gd name="connsiteY24" fmla="*/ 8856 h 10000"/>
                      <a:gd name="connsiteX25" fmla="*/ 1483 w 10000"/>
                      <a:gd name="connsiteY25" fmla="*/ 8012 h 10000"/>
                      <a:gd name="connsiteX26" fmla="*/ 1207 w 10000"/>
                      <a:gd name="connsiteY26"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019 w 10000"/>
                      <a:gd name="connsiteY7" fmla="*/ 1580 h 10000"/>
                      <a:gd name="connsiteX8" fmla="*/ 3467 w 10000"/>
                      <a:gd name="connsiteY8" fmla="*/ 702 h 10000"/>
                      <a:gd name="connsiteX9" fmla="*/ 4065 w 10000"/>
                      <a:gd name="connsiteY9" fmla="*/ 176 h 10000"/>
                      <a:gd name="connsiteX10" fmla="*/ 5706 w 10000"/>
                      <a:gd name="connsiteY10" fmla="*/ 702 h 10000"/>
                      <a:gd name="connsiteX11" fmla="*/ 6454 w 10000"/>
                      <a:gd name="connsiteY11" fmla="*/ 351 h 10000"/>
                      <a:gd name="connsiteX12" fmla="*/ 9141 w 10000"/>
                      <a:gd name="connsiteY12" fmla="*/ 176 h 10000"/>
                      <a:gd name="connsiteX13" fmla="*/ 9888 w 10000"/>
                      <a:gd name="connsiteY13" fmla="*/ 526 h 10000"/>
                      <a:gd name="connsiteX14" fmla="*/ 9888 w 10000"/>
                      <a:gd name="connsiteY14" fmla="*/ 1405 h 10000"/>
                      <a:gd name="connsiteX15" fmla="*/ 9441 w 10000"/>
                      <a:gd name="connsiteY15" fmla="*/ 2281 h 10000"/>
                      <a:gd name="connsiteX16" fmla="*/ 9292 w 10000"/>
                      <a:gd name="connsiteY16" fmla="*/ 4038 h 10000"/>
                      <a:gd name="connsiteX17" fmla="*/ 8993 w 10000"/>
                      <a:gd name="connsiteY17" fmla="*/ 4914 h 10000"/>
                      <a:gd name="connsiteX18" fmla="*/ 6454 w 10000"/>
                      <a:gd name="connsiteY18" fmla="*/ 8074 h 10000"/>
                      <a:gd name="connsiteX19" fmla="*/ 5407 w 10000"/>
                      <a:gd name="connsiteY19" fmla="*/ 9127 h 10000"/>
                      <a:gd name="connsiteX20" fmla="*/ 5110 w 10000"/>
                      <a:gd name="connsiteY20" fmla="*/ 9654 h 10000"/>
                      <a:gd name="connsiteX21" fmla="*/ 4929 w 10000"/>
                      <a:gd name="connsiteY21" fmla="*/ 9950 h 10000"/>
                      <a:gd name="connsiteX22" fmla="*/ 4160 w 10000"/>
                      <a:gd name="connsiteY22" fmla="*/ 9679 h 10000"/>
                      <a:gd name="connsiteX23" fmla="*/ 2158 w 10000"/>
                      <a:gd name="connsiteY23" fmla="*/ 8856 h 10000"/>
                      <a:gd name="connsiteX24" fmla="*/ 1483 w 10000"/>
                      <a:gd name="connsiteY24" fmla="*/ 8012 h 10000"/>
                      <a:gd name="connsiteX25" fmla="*/ 1207 w 10000"/>
                      <a:gd name="connsiteY25"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5706 w 10000"/>
                      <a:gd name="connsiteY9" fmla="*/ 702 h 10000"/>
                      <a:gd name="connsiteX10" fmla="*/ 6454 w 10000"/>
                      <a:gd name="connsiteY10" fmla="*/ 351 h 10000"/>
                      <a:gd name="connsiteX11" fmla="*/ 9141 w 10000"/>
                      <a:gd name="connsiteY11" fmla="*/ 176 h 10000"/>
                      <a:gd name="connsiteX12" fmla="*/ 9888 w 10000"/>
                      <a:gd name="connsiteY12" fmla="*/ 526 h 10000"/>
                      <a:gd name="connsiteX13" fmla="*/ 9888 w 10000"/>
                      <a:gd name="connsiteY13" fmla="*/ 1405 h 10000"/>
                      <a:gd name="connsiteX14" fmla="*/ 9441 w 10000"/>
                      <a:gd name="connsiteY14" fmla="*/ 2281 h 10000"/>
                      <a:gd name="connsiteX15" fmla="*/ 9292 w 10000"/>
                      <a:gd name="connsiteY15" fmla="*/ 4038 h 10000"/>
                      <a:gd name="connsiteX16" fmla="*/ 8993 w 10000"/>
                      <a:gd name="connsiteY16" fmla="*/ 4914 h 10000"/>
                      <a:gd name="connsiteX17" fmla="*/ 6454 w 10000"/>
                      <a:gd name="connsiteY17" fmla="*/ 8074 h 10000"/>
                      <a:gd name="connsiteX18" fmla="*/ 5407 w 10000"/>
                      <a:gd name="connsiteY18" fmla="*/ 9127 h 10000"/>
                      <a:gd name="connsiteX19" fmla="*/ 5110 w 10000"/>
                      <a:gd name="connsiteY19" fmla="*/ 9654 h 10000"/>
                      <a:gd name="connsiteX20" fmla="*/ 4929 w 10000"/>
                      <a:gd name="connsiteY20" fmla="*/ 9950 h 10000"/>
                      <a:gd name="connsiteX21" fmla="*/ 4160 w 10000"/>
                      <a:gd name="connsiteY21" fmla="*/ 9679 h 10000"/>
                      <a:gd name="connsiteX22" fmla="*/ 2158 w 10000"/>
                      <a:gd name="connsiteY22" fmla="*/ 8856 h 10000"/>
                      <a:gd name="connsiteX23" fmla="*/ 1483 w 10000"/>
                      <a:gd name="connsiteY23" fmla="*/ 8012 h 10000"/>
                      <a:gd name="connsiteX24" fmla="*/ 1207 w 10000"/>
                      <a:gd name="connsiteY24"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6454 w 10000"/>
                      <a:gd name="connsiteY9" fmla="*/ 351 h 10000"/>
                      <a:gd name="connsiteX10" fmla="*/ 9141 w 10000"/>
                      <a:gd name="connsiteY10" fmla="*/ 176 h 10000"/>
                      <a:gd name="connsiteX11" fmla="*/ 9888 w 10000"/>
                      <a:gd name="connsiteY11" fmla="*/ 526 h 10000"/>
                      <a:gd name="connsiteX12" fmla="*/ 9888 w 10000"/>
                      <a:gd name="connsiteY12" fmla="*/ 1405 h 10000"/>
                      <a:gd name="connsiteX13" fmla="*/ 9441 w 10000"/>
                      <a:gd name="connsiteY13" fmla="*/ 2281 h 10000"/>
                      <a:gd name="connsiteX14" fmla="*/ 9292 w 10000"/>
                      <a:gd name="connsiteY14" fmla="*/ 4038 h 10000"/>
                      <a:gd name="connsiteX15" fmla="*/ 8993 w 10000"/>
                      <a:gd name="connsiteY15" fmla="*/ 4914 h 10000"/>
                      <a:gd name="connsiteX16" fmla="*/ 6454 w 10000"/>
                      <a:gd name="connsiteY16" fmla="*/ 8074 h 10000"/>
                      <a:gd name="connsiteX17" fmla="*/ 5407 w 10000"/>
                      <a:gd name="connsiteY17" fmla="*/ 9127 h 10000"/>
                      <a:gd name="connsiteX18" fmla="*/ 5110 w 10000"/>
                      <a:gd name="connsiteY18" fmla="*/ 9654 h 10000"/>
                      <a:gd name="connsiteX19" fmla="*/ 4929 w 10000"/>
                      <a:gd name="connsiteY19" fmla="*/ 9950 h 10000"/>
                      <a:gd name="connsiteX20" fmla="*/ 4160 w 10000"/>
                      <a:gd name="connsiteY20" fmla="*/ 9679 h 10000"/>
                      <a:gd name="connsiteX21" fmla="*/ 2158 w 10000"/>
                      <a:gd name="connsiteY21" fmla="*/ 8856 h 10000"/>
                      <a:gd name="connsiteX22" fmla="*/ 1483 w 10000"/>
                      <a:gd name="connsiteY22" fmla="*/ 8012 h 10000"/>
                      <a:gd name="connsiteX23" fmla="*/ 1207 w 10000"/>
                      <a:gd name="connsiteY23" fmla="*/ 7790 h 10000"/>
                      <a:gd name="connsiteX0" fmla="*/ 1207 w 9892"/>
                      <a:gd name="connsiteY0" fmla="*/ 7790 h 10000"/>
                      <a:gd name="connsiteX1" fmla="*/ 2209 w 9892"/>
                      <a:gd name="connsiteY1" fmla="*/ 7169 h 10000"/>
                      <a:gd name="connsiteX2" fmla="*/ 2073 w 9892"/>
                      <a:gd name="connsiteY2" fmla="*/ 6007 h 10000"/>
                      <a:gd name="connsiteX3" fmla="*/ 1258 w 9892"/>
                      <a:gd name="connsiteY3" fmla="*/ 4927 h 10000"/>
                      <a:gd name="connsiteX4" fmla="*/ 780 w 9892"/>
                      <a:gd name="connsiteY4" fmla="*/ 4213 h 10000"/>
                      <a:gd name="connsiteX5" fmla="*/ 66 w 9892"/>
                      <a:gd name="connsiteY5" fmla="*/ 3606 h 10000"/>
                      <a:gd name="connsiteX6" fmla="*/ 289 w 9892"/>
                      <a:gd name="connsiteY6" fmla="*/ 3809 h 10000"/>
                      <a:gd name="connsiteX7" fmla="*/ 3467 w 9892"/>
                      <a:gd name="connsiteY7" fmla="*/ 702 h 10000"/>
                      <a:gd name="connsiteX8" fmla="*/ 4065 w 9892"/>
                      <a:gd name="connsiteY8" fmla="*/ 176 h 10000"/>
                      <a:gd name="connsiteX9" fmla="*/ 6454 w 9892"/>
                      <a:gd name="connsiteY9" fmla="*/ 351 h 10000"/>
                      <a:gd name="connsiteX10" fmla="*/ 9141 w 9892"/>
                      <a:gd name="connsiteY10" fmla="*/ 176 h 10000"/>
                      <a:gd name="connsiteX11" fmla="*/ 9888 w 9892"/>
                      <a:gd name="connsiteY11" fmla="*/ 526 h 10000"/>
                      <a:gd name="connsiteX12" fmla="*/ 9441 w 9892"/>
                      <a:gd name="connsiteY12" fmla="*/ 2281 h 10000"/>
                      <a:gd name="connsiteX13" fmla="*/ 9292 w 9892"/>
                      <a:gd name="connsiteY13" fmla="*/ 4038 h 10000"/>
                      <a:gd name="connsiteX14" fmla="*/ 8993 w 9892"/>
                      <a:gd name="connsiteY14" fmla="*/ 4914 h 10000"/>
                      <a:gd name="connsiteX15" fmla="*/ 6454 w 9892"/>
                      <a:gd name="connsiteY15" fmla="*/ 8074 h 10000"/>
                      <a:gd name="connsiteX16" fmla="*/ 5407 w 9892"/>
                      <a:gd name="connsiteY16" fmla="*/ 9127 h 10000"/>
                      <a:gd name="connsiteX17" fmla="*/ 5110 w 9892"/>
                      <a:gd name="connsiteY17" fmla="*/ 9654 h 10000"/>
                      <a:gd name="connsiteX18" fmla="*/ 4929 w 9892"/>
                      <a:gd name="connsiteY18" fmla="*/ 9950 h 10000"/>
                      <a:gd name="connsiteX19" fmla="*/ 4160 w 9892"/>
                      <a:gd name="connsiteY19" fmla="*/ 9679 h 10000"/>
                      <a:gd name="connsiteX20" fmla="*/ 2158 w 9892"/>
                      <a:gd name="connsiteY20" fmla="*/ 8856 h 10000"/>
                      <a:gd name="connsiteX21" fmla="*/ 1483 w 9892"/>
                      <a:gd name="connsiteY21" fmla="*/ 8012 h 10000"/>
                      <a:gd name="connsiteX22" fmla="*/ 1207 w 9892"/>
                      <a:gd name="connsiteY22"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9393 w 10000"/>
                      <a:gd name="connsiteY13" fmla="*/ 4038 h 10000"/>
                      <a:gd name="connsiteX14" fmla="*/ 6524 w 10000"/>
                      <a:gd name="connsiteY14" fmla="*/ 8074 h 10000"/>
                      <a:gd name="connsiteX15" fmla="*/ 5466 w 10000"/>
                      <a:gd name="connsiteY15" fmla="*/ 9127 h 10000"/>
                      <a:gd name="connsiteX16" fmla="*/ 5166 w 10000"/>
                      <a:gd name="connsiteY16" fmla="*/ 9654 h 10000"/>
                      <a:gd name="connsiteX17" fmla="*/ 4983 w 10000"/>
                      <a:gd name="connsiteY17" fmla="*/ 9950 h 10000"/>
                      <a:gd name="connsiteX18" fmla="*/ 4205 w 10000"/>
                      <a:gd name="connsiteY18" fmla="*/ 9679 h 10000"/>
                      <a:gd name="connsiteX19" fmla="*/ 2182 w 10000"/>
                      <a:gd name="connsiteY19" fmla="*/ 8856 h 10000"/>
                      <a:gd name="connsiteX20" fmla="*/ 1499 w 10000"/>
                      <a:gd name="connsiteY20" fmla="*/ 8012 h 10000"/>
                      <a:gd name="connsiteX21" fmla="*/ 1220 w 10000"/>
                      <a:gd name="connsiteY21"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6524 w 10000"/>
                      <a:gd name="connsiteY13" fmla="*/ 8074 h 10000"/>
                      <a:gd name="connsiteX14" fmla="*/ 5466 w 10000"/>
                      <a:gd name="connsiteY14" fmla="*/ 9127 h 10000"/>
                      <a:gd name="connsiteX15" fmla="*/ 5166 w 10000"/>
                      <a:gd name="connsiteY15" fmla="*/ 9654 h 10000"/>
                      <a:gd name="connsiteX16" fmla="*/ 4983 w 10000"/>
                      <a:gd name="connsiteY16" fmla="*/ 9950 h 10000"/>
                      <a:gd name="connsiteX17" fmla="*/ 4205 w 10000"/>
                      <a:gd name="connsiteY17" fmla="*/ 9679 h 10000"/>
                      <a:gd name="connsiteX18" fmla="*/ 2182 w 10000"/>
                      <a:gd name="connsiteY18" fmla="*/ 8856 h 10000"/>
                      <a:gd name="connsiteX19" fmla="*/ 1499 w 10000"/>
                      <a:gd name="connsiteY19" fmla="*/ 8012 h 10000"/>
                      <a:gd name="connsiteX20" fmla="*/ 1220 w 10000"/>
                      <a:gd name="connsiteY20" fmla="*/ 7790 h 10000"/>
                      <a:gd name="connsiteX0" fmla="*/ 1220 w 9996"/>
                      <a:gd name="connsiteY0" fmla="*/ 7790 h 10000"/>
                      <a:gd name="connsiteX1" fmla="*/ 2233 w 9996"/>
                      <a:gd name="connsiteY1" fmla="*/ 7169 h 10000"/>
                      <a:gd name="connsiteX2" fmla="*/ 2096 w 9996"/>
                      <a:gd name="connsiteY2" fmla="*/ 6007 h 10000"/>
                      <a:gd name="connsiteX3" fmla="*/ 1272 w 9996"/>
                      <a:gd name="connsiteY3" fmla="*/ 4927 h 10000"/>
                      <a:gd name="connsiteX4" fmla="*/ 789 w 9996"/>
                      <a:gd name="connsiteY4" fmla="*/ 4213 h 10000"/>
                      <a:gd name="connsiteX5" fmla="*/ 67 w 9996"/>
                      <a:gd name="connsiteY5" fmla="*/ 3606 h 10000"/>
                      <a:gd name="connsiteX6" fmla="*/ 292 w 9996"/>
                      <a:gd name="connsiteY6" fmla="*/ 3809 h 10000"/>
                      <a:gd name="connsiteX7" fmla="*/ 3505 w 9996"/>
                      <a:gd name="connsiteY7" fmla="*/ 702 h 10000"/>
                      <a:gd name="connsiteX8" fmla="*/ 4109 w 9996"/>
                      <a:gd name="connsiteY8" fmla="*/ 176 h 10000"/>
                      <a:gd name="connsiteX9" fmla="*/ 6524 w 9996"/>
                      <a:gd name="connsiteY9" fmla="*/ 351 h 10000"/>
                      <a:gd name="connsiteX10" fmla="*/ 9241 w 9996"/>
                      <a:gd name="connsiteY10" fmla="*/ 176 h 10000"/>
                      <a:gd name="connsiteX11" fmla="*/ 9996 w 9996"/>
                      <a:gd name="connsiteY11" fmla="*/ 526 h 10000"/>
                      <a:gd name="connsiteX12" fmla="*/ 6524 w 9996"/>
                      <a:gd name="connsiteY12" fmla="*/ 8074 h 10000"/>
                      <a:gd name="connsiteX13" fmla="*/ 5466 w 9996"/>
                      <a:gd name="connsiteY13" fmla="*/ 9127 h 10000"/>
                      <a:gd name="connsiteX14" fmla="*/ 5166 w 9996"/>
                      <a:gd name="connsiteY14" fmla="*/ 9654 h 10000"/>
                      <a:gd name="connsiteX15" fmla="*/ 4983 w 9996"/>
                      <a:gd name="connsiteY15" fmla="*/ 9950 h 10000"/>
                      <a:gd name="connsiteX16" fmla="*/ 4205 w 9996"/>
                      <a:gd name="connsiteY16" fmla="*/ 9679 h 10000"/>
                      <a:gd name="connsiteX17" fmla="*/ 2182 w 9996"/>
                      <a:gd name="connsiteY17" fmla="*/ 8856 h 10000"/>
                      <a:gd name="connsiteX18" fmla="*/ 1499 w 9996"/>
                      <a:gd name="connsiteY18" fmla="*/ 8012 h 10000"/>
                      <a:gd name="connsiteX19" fmla="*/ 1220 w 9996"/>
                      <a:gd name="connsiteY19" fmla="*/ 7790 h 10000"/>
                      <a:gd name="connsiteX0" fmla="*/ 1220 w 9245"/>
                      <a:gd name="connsiteY0" fmla="*/ 7790 h 10000"/>
                      <a:gd name="connsiteX1" fmla="*/ 2234 w 9245"/>
                      <a:gd name="connsiteY1" fmla="*/ 7169 h 10000"/>
                      <a:gd name="connsiteX2" fmla="*/ 2097 w 9245"/>
                      <a:gd name="connsiteY2" fmla="*/ 6007 h 10000"/>
                      <a:gd name="connsiteX3" fmla="*/ 1273 w 9245"/>
                      <a:gd name="connsiteY3" fmla="*/ 4927 h 10000"/>
                      <a:gd name="connsiteX4" fmla="*/ 789 w 9245"/>
                      <a:gd name="connsiteY4" fmla="*/ 4213 h 10000"/>
                      <a:gd name="connsiteX5" fmla="*/ 67 w 9245"/>
                      <a:gd name="connsiteY5" fmla="*/ 3606 h 10000"/>
                      <a:gd name="connsiteX6" fmla="*/ 292 w 9245"/>
                      <a:gd name="connsiteY6" fmla="*/ 3809 h 10000"/>
                      <a:gd name="connsiteX7" fmla="*/ 3506 w 9245"/>
                      <a:gd name="connsiteY7" fmla="*/ 702 h 10000"/>
                      <a:gd name="connsiteX8" fmla="*/ 4111 w 9245"/>
                      <a:gd name="connsiteY8" fmla="*/ 176 h 10000"/>
                      <a:gd name="connsiteX9" fmla="*/ 6527 w 9245"/>
                      <a:gd name="connsiteY9" fmla="*/ 351 h 10000"/>
                      <a:gd name="connsiteX10" fmla="*/ 9245 w 9245"/>
                      <a:gd name="connsiteY10" fmla="*/ 176 h 10000"/>
                      <a:gd name="connsiteX11" fmla="*/ 6527 w 9245"/>
                      <a:gd name="connsiteY11" fmla="*/ 8074 h 10000"/>
                      <a:gd name="connsiteX12" fmla="*/ 5468 w 9245"/>
                      <a:gd name="connsiteY12" fmla="*/ 9127 h 10000"/>
                      <a:gd name="connsiteX13" fmla="*/ 5168 w 9245"/>
                      <a:gd name="connsiteY13" fmla="*/ 9654 h 10000"/>
                      <a:gd name="connsiteX14" fmla="*/ 4985 w 9245"/>
                      <a:gd name="connsiteY14" fmla="*/ 9950 h 10000"/>
                      <a:gd name="connsiteX15" fmla="*/ 4207 w 9245"/>
                      <a:gd name="connsiteY15" fmla="*/ 9679 h 10000"/>
                      <a:gd name="connsiteX16" fmla="*/ 2183 w 9245"/>
                      <a:gd name="connsiteY16" fmla="*/ 8856 h 10000"/>
                      <a:gd name="connsiteX17" fmla="*/ 1500 w 9245"/>
                      <a:gd name="connsiteY17" fmla="*/ 8012 h 10000"/>
                      <a:gd name="connsiteX18" fmla="*/ 1220 w 9245"/>
                      <a:gd name="connsiteY18" fmla="*/ 7790 h 10000"/>
                      <a:gd name="connsiteX0" fmla="*/ 1320 w 10000"/>
                      <a:gd name="connsiteY0" fmla="*/ 8218 h 10428"/>
                      <a:gd name="connsiteX1" fmla="*/ 2416 w 10000"/>
                      <a:gd name="connsiteY1" fmla="*/ 7597 h 10428"/>
                      <a:gd name="connsiteX2" fmla="*/ 2268 w 10000"/>
                      <a:gd name="connsiteY2" fmla="*/ 6435 h 10428"/>
                      <a:gd name="connsiteX3" fmla="*/ 1377 w 10000"/>
                      <a:gd name="connsiteY3" fmla="*/ 5355 h 10428"/>
                      <a:gd name="connsiteX4" fmla="*/ 853 w 10000"/>
                      <a:gd name="connsiteY4" fmla="*/ 4641 h 10428"/>
                      <a:gd name="connsiteX5" fmla="*/ 72 w 10000"/>
                      <a:gd name="connsiteY5" fmla="*/ 4034 h 10428"/>
                      <a:gd name="connsiteX6" fmla="*/ 316 w 10000"/>
                      <a:gd name="connsiteY6" fmla="*/ 4237 h 10428"/>
                      <a:gd name="connsiteX7" fmla="*/ 3792 w 10000"/>
                      <a:gd name="connsiteY7" fmla="*/ 1130 h 10428"/>
                      <a:gd name="connsiteX8" fmla="*/ 4447 w 10000"/>
                      <a:gd name="connsiteY8" fmla="*/ 604 h 10428"/>
                      <a:gd name="connsiteX9" fmla="*/ 10000 w 10000"/>
                      <a:gd name="connsiteY9" fmla="*/ 604 h 10428"/>
                      <a:gd name="connsiteX10" fmla="*/ 7060 w 10000"/>
                      <a:gd name="connsiteY10" fmla="*/ 8502 h 10428"/>
                      <a:gd name="connsiteX11" fmla="*/ 5915 w 10000"/>
                      <a:gd name="connsiteY11" fmla="*/ 9555 h 10428"/>
                      <a:gd name="connsiteX12" fmla="*/ 5590 w 10000"/>
                      <a:gd name="connsiteY12" fmla="*/ 10082 h 10428"/>
                      <a:gd name="connsiteX13" fmla="*/ 5392 w 10000"/>
                      <a:gd name="connsiteY13" fmla="*/ 10378 h 10428"/>
                      <a:gd name="connsiteX14" fmla="*/ 4551 w 10000"/>
                      <a:gd name="connsiteY14" fmla="*/ 10107 h 10428"/>
                      <a:gd name="connsiteX15" fmla="*/ 2361 w 10000"/>
                      <a:gd name="connsiteY15" fmla="*/ 9284 h 10428"/>
                      <a:gd name="connsiteX16" fmla="*/ 1622 w 10000"/>
                      <a:gd name="connsiteY16" fmla="*/ 8440 h 10428"/>
                      <a:gd name="connsiteX17" fmla="*/ 1320 w 10000"/>
                      <a:gd name="connsiteY17" fmla="*/ 8218 h 10428"/>
                      <a:gd name="connsiteX0" fmla="*/ 1320 w 7060"/>
                      <a:gd name="connsiteY0" fmla="*/ 7614 h 9824"/>
                      <a:gd name="connsiteX1" fmla="*/ 2416 w 7060"/>
                      <a:gd name="connsiteY1" fmla="*/ 6993 h 9824"/>
                      <a:gd name="connsiteX2" fmla="*/ 2268 w 7060"/>
                      <a:gd name="connsiteY2" fmla="*/ 5831 h 9824"/>
                      <a:gd name="connsiteX3" fmla="*/ 1377 w 7060"/>
                      <a:gd name="connsiteY3" fmla="*/ 4751 h 9824"/>
                      <a:gd name="connsiteX4" fmla="*/ 853 w 7060"/>
                      <a:gd name="connsiteY4" fmla="*/ 4037 h 9824"/>
                      <a:gd name="connsiteX5" fmla="*/ 72 w 7060"/>
                      <a:gd name="connsiteY5" fmla="*/ 3430 h 9824"/>
                      <a:gd name="connsiteX6" fmla="*/ 316 w 7060"/>
                      <a:gd name="connsiteY6" fmla="*/ 3633 h 9824"/>
                      <a:gd name="connsiteX7" fmla="*/ 3792 w 7060"/>
                      <a:gd name="connsiteY7" fmla="*/ 526 h 9824"/>
                      <a:gd name="connsiteX8" fmla="*/ 4447 w 7060"/>
                      <a:gd name="connsiteY8" fmla="*/ 0 h 9824"/>
                      <a:gd name="connsiteX9" fmla="*/ 7060 w 7060"/>
                      <a:gd name="connsiteY9" fmla="*/ 7898 h 9824"/>
                      <a:gd name="connsiteX10" fmla="*/ 5915 w 7060"/>
                      <a:gd name="connsiteY10" fmla="*/ 8951 h 9824"/>
                      <a:gd name="connsiteX11" fmla="*/ 5590 w 7060"/>
                      <a:gd name="connsiteY11" fmla="*/ 9478 h 9824"/>
                      <a:gd name="connsiteX12" fmla="*/ 5392 w 7060"/>
                      <a:gd name="connsiteY12" fmla="*/ 9774 h 9824"/>
                      <a:gd name="connsiteX13" fmla="*/ 4551 w 7060"/>
                      <a:gd name="connsiteY13" fmla="*/ 9503 h 9824"/>
                      <a:gd name="connsiteX14" fmla="*/ 2361 w 7060"/>
                      <a:gd name="connsiteY14" fmla="*/ 8680 h 9824"/>
                      <a:gd name="connsiteX15" fmla="*/ 1622 w 7060"/>
                      <a:gd name="connsiteY15" fmla="*/ 7836 h 9824"/>
                      <a:gd name="connsiteX16" fmla="*/ 1320 w 7060"/>
                      <a:gd name="connsiteY16" fmla="*/ 7614 h 9824"/>
                      <a:gd name="connsiteX0" fmla="*/ 1869 w 9999"/>
                      <a:gd name="connsiteY0" fmla="*/ 7215 h 9464"/>
                      <a:gd name="connsiteX1" fmla="*/ 3421 w 9999"/>
                      <a:gd name="connsiteY1" fmla="*/ 6583 h 9464"/>
                      <a:gd name="connsiteX2" fmla="*/ 3211 w 9999"/>
                      <a:gd name="connsiteY2" fmla="*/ 5400 h 9464"/>
                      <a:gd name="connsiteX3" fmla="*/ 1949 w 9999"/>
                      <a:gd name="connsiteY3" fmla="*/ 4301 h 9464"/>
                      <a:gd name="connsiteX4" fmla="*/ 1207 w 9999"/>
                      <a:gd name="connsiteY4" fmla="*/ 3574 h 9464"/>
                      <a:gd name="connsiteX5" fmla="*/ 101 w 9999"/>
                      <a:gd name="connsiteY5" fmla="*/ 2956 h 9464"/>
                      <a:gd name="connsiteX6" fmla="*/ 447 w 9999"/>
                      <a:gd name="connsiteY6" fmla="*/ 3163 h 9464"/>
                      <a:gd name="connsiteX7" fmla="*/ 5370 w 9999"/>
                      <a:gd name="connsiteY7" fmla="*/ 0 h 9464"/>
                      <a:gd name="connsiteX8" fmla="*/ 9999 w 9999"/>
                      <a:gd name="connsiteY8" fmla="*/ 7504 h 9464"/>
                      <a:gd name="connsiteX9" fmla="*/ 8377 w 9999"/>
                      <a:gd name="connsiteY9" fmla="*/ 8576 h 9464"/>
                      <a:gd name="connsiteX10" fmla="*/ 7917 w 9999"/>
                      <a:gd name="connsiteY10" fmla="*/ 9113 h 9464"/>
                      <a:gd name="connsiteX11" fmla="*/ 7636 w 9999"/>
                      <a:gd name="connsiteY11" fmla="*/ 9414 h 9464"/>
                      <a:gd name="connsiteX12" fmla="*/ 6445 w 9999"/>
                      <a:gd name="connsiteY12" fmla="*/ 9138 h 9464"/>
                      <a:gd name="connsiteX13" fmla="*/ 3343 w 9999"/>
                      <a:gd name="connsiteY13" fmla="*/ 8301 h 9464"/>
                      <a:gd name="connsiteX14" fmla="*/ 2296 w 9999"/>
                      <a:gd name="connsiteY14" fmla="*/ 7441 h 9464"/>
                      <a:gd name="connsiteX15" fmla="*/ 1869 w 9999"/>
                      <a:gd name="connsiteY15" fmla="*/ 7215 h 9464"/>
                      <a:gd name="connsiteX0" fmla="*/ 1869 w 10000"/>
                      <a:gd name="connsiteY0" fmla="*/ 4551 h 6927"/>
                      <a:gd name="connsiteX1" fmla="*/ 3421 w 10000"/>
                      <a:gd name="connsiteY1" fmla="*/ 3883 h 6927"/>
                      <a:gd name="connsiteX2" fmla="*/ 3211 w 10000"/>
                      <a:gd name="connsiteY2" fmla="*/ 2633 h 6927"/>
                      <a:gd name="connsiteX3" fmla="*/ 1949 w 10000"/>
                      <a:gd name="connsiteY3" fmla="*/ 1472 h 6927"/>
                      <a:gd name="connsiteX4" fmla="*/ 1207 w 10000"/>
                      <a:gd name="connsiteY4" fmla="*/ 703 h 6927"/>
                      <a:gd name="connsiteX5" fmla="*/ 101 w 10000"/>
                      <a:gd name="connsiteY5" fmla="*/ 50 h 6927"/>
                      <a:gd name="connsiteX6" fmla="*/ 447 w 10000"/>
                      <a:gd name="connsiteY6" fmla="*/ 269 h 6927"/>
                      <a:gd name="connsiteX7" fmla="*/ 10000 w 10000"/>
                      <a:gd name="connsiteY7" fmla="*/ 4856 h 6927"/>
                      <a:gd name="connsiteX8" fmla="*/ 8378 w 10000"/>
                      <a:gd name="connsiteY8" fmla="*/ 5989 h 6927"/>
                      <a:gd name="connsiteX9" fmla="*/ 7918 w 10000"/>
                      <a:gd name="connsiteY9" fmla="*/ 6556 h 6927"/>
                      <a:gd name="connsiteX10" fmla="*/ 7637 w 10000"/>
                      <a:gd name="connsiteY10" fmla="*/ 6874 h 6927"/>
                      <a:gd name="connsiteX11" fmla="*/ 6446 w 10000"/>
                      <a:gd name="connsiteY11" fmla="*/ 6583 h 6927"/>
                      <a:gd name="connsiteX12" fmla="*/ 3343 w 10000"/>
                      <a:gd name="connsiteY12" fmla="*/ 5698 h 6927"/>
                      <a:gd name="connsiteX13" fmla="*/ 2296 w 10000"/>
                      <a:gd name="connsiteY13" fmla="*/ 4789 h 6927"/>
                      <a:gd name="connsiteX14" fmla="*/ 1869 w 10000"/>
                      <a:gd name="connsiteY14" fmla="*/ 4551 h 6927"/>
                      <a:gd name="connsiteX0" fmla="*/ 1869 w 8378"/>
                      <a:gd name="connsiteY0" fmla="*/ 6570 h 10000"/>
                      <a:gd name="connsiteX1" fmla="*/ 3421 w 8378"/>
                      <a:gd name="connsiteY1" fmla="*/ 5606 h 10000"/>
                      <a:gd name="connsiteX2" fmla="*/ 3211 w 8378"/>
                      <a:gd name="connsiteY2" fmla="*/ 3801 h 10000"/>
                      <a:gd name="connsiteX3" fmla="*/ 1949 w 8378"/>
                      <a:gd name="connsiteY3" fmla="*/ 2125 h 10000"/>
                      <a:gd name="connsiteX4" fmla="*/ 1207 w 8378"/>
                      <a:gd name="connsiteY4" fmla="*/ 1015 h 10000"/>
                      <a:gd name="connsiteX5" fmla="*/ 101 w 8378"/>
                      <a:gd name="connsiteY5" fmla="*/ 72 h 10000"/>
                      <a:gd name="connsiteX6" fmla="*/ 447 w 8378"/>
                      <a:gd name="connsiteY6" fmla="*/ 388 h 10000"/>
                      <a:gd name="connsiteX7" fmla="*/ 8378 w 8378"/>
                      <a:gd name="connsiteY7" fmla="*/ 8646 h 10000"/>
                      <a:gd name="connsiteX8" fmla="*/ 7918 w 8378"/>
                      <a:gd name="connsiteY8" fmla="*/ 9464 h 10000"/>
                      <a:gd name="connsiteX9" fmla="*/ 7637 w 8378"/>
                      <a:gd name="connsiteY9" fmla="*/ 9923 h 10000"/>
                      <a:gd name="connsiteX10" fmla="*/ 6446 w 8378"/>
                      <a:gd name="connsiteY10" fmla="*/ 9503 h 10000"/>
                      <a:gd name="connsiteX11" fmla="*/ 3343 w 8378"/>
                      <a:gd name="connsiteY11" fmla="*/ 8226 h 10000"/>
                      <a:gd name="connsiteX12" fmla="*/ 2296 w 8378"/>
                      <a:gd name="connsiteY12" fmla="*/ 6914 h 10000"/>
                      <a:gd name="connsiteX13" fmla="*/ 1869 w 8378"/>
                      <a:gd name="connsiteY13" fmla="*/ 6570 h 10000"/>
                      <a:gd name="connsiteX0" fmla="*/ 10000 w 15827"/>
                      <a:gd name="connsiteY0" fmla="*/ 8646 h 14289"/>
                      <a:gd name="connsiteX1" fmla="*/ 9451 w 15827"/>
                      <a:gd name="connsiteY1" fmla="*/ 9464 h 14289"/>
                      <a:gd name="connsiteX2" fmla="*/ 9116 w 15827"/>
                      <a:gd name="connsiteY2" fmla="*/ 9923 h 14289"/>
                      <a:gd name="connsiteX3" fmla="*/ 7694 w 15827"/>
                      <a:gd name="connsiteY3" fmla="*/ 9503 h 14289"/>
                      <a:gd name="connsiteX4" fmla="*/ 3990 w 15827"/>
                      <a:gd name="connsiteY4" fmla="*/ 8226 h 14289"/>
                      <a:gd name="connsiteX5" fmla="*/ 2741 w 15827"/>
                      <a:gd name="connsiteY5" fmla="*/ 6914 h 14289"/>
                      <a:gd name="connsiteX6" fmla="*/ 2231 w 15827"/>
                      <a:gd name="connsiteY6" fmla="*/ 6570 h 14289"/>
                      <a:gd name="connsiteX7" fmla="*/ 4083 w 15827"/>
                      <a:gd name="connsiteY7" fmla="*/ 5606 h 14289"/>
                      <a:gd name="connsiteX8" fmla="*/ 3833 w 15827"/>
                      <a:gd name="connsiteY8" fmla="*/ 3801 h 14289"/>
                      <a:gd name="connsiteX9" fmla="*/ 2326 w 15827"/>
                      <a:gd name="connsiteY9" fmla="*/ 2125 h 14289"/>
                      <a:gd name="connsiteX10" fmla="*/ 1441 w 15827"/>
                      <a:gd name="connsiteY10" fmla="*/ 1015 h 14289"/>
                      <a:gd name="connsiteX11" fmla="*/ 121 w 15827"/>
                      <a:gd name="connsiteY11" fmla="*/ 72 h 14289"/>
                      <a:gd name="connsiteX12" fmla="*/ 534 w 15827"/>
                      <a:gd name="connsiteY12" fmla="*/ 388 h 14289"/>
                      <a:gd name="connsiteX13" fmla="*/ 15827 w 15827"/>
                      <a:gd name="connsiteY13" fmla="*/ 14289 h 14289"/>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2231 w 10000"/>
                      <a:gd name="connsiteY6" fmla="*/ 6570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3901 w 10000"/>
                      <a:gd name="connsiteY6" fmla="*/ 3778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10000" y="8646"/>
                        </a:moveTo>
                        <a:cubicBezTo>
                          <a:pt x="10000" y="8920"/>
                          <a:pt x="9723" y="9193"/>
                          <a:pt x="9451" y="9464"/>
                        </a:cubicBezTo>
                        <a:cubicBezTo>
                          <a:pt x="8899" y="10280"/>
                          <a:pt x="10220" y="9923"/>
                          <a:pt x="9116" y="9923"/>
                        </a:cubicBezTo>
                        <a:cubicBezTo>
                          <a:pt x="8287" y="9923"/>
                          <a:pt x="8519" y="9776"/>
                          <a:pt x="7694" y="9503"/>
                        </a:cubicBezTo>
                        <a:cubicBezTo>
                          <a:pt x="6862" y="9503"/>
                          <a:pt x="4638" y="8804"/>
                          <a:pt x="3990" y="8226"/>
                        </a:cubicBezTo>
                        <a:cubicBezTo>
                          <a:pt x="3342" y="7648"/>
                          <a:pt x="4459" y="5827"/>
                          <a:pt x="3803" y="6032"/>
                        </a:cubicBezTo>
                        <a:cubicBezTo>
                          <a:pt x="3836" y="5281"/>
                          <a:pt x="3868" y="4529"/>
                          <a:pt x="3901" y="3778"/>
                        </a:cubicBezTo>
                        <a:cubicBezTo>
                          <a:pt x="3625" y="3507"/>
                          <a:pt x="4359" y="5877"/>
                          <a:pt x="4083" y="5606"/>
                        </a:cubicBezTo>
                        <a:cubicBezTo>
                          <a:pt x="4083" y="5060"/>
                          <a:pt x="4108" y="4348"/>
                          <a:pt x="3833" y="3801"/>
                        </a:cubicBezTo>
                        <a:cubicBezTo>
                          <a:pt x="3282" y="2983"/>
                          <a:pt x="2604" y="3216"/>
                          <a:pt x="2326" y="2125"/>
                        </a:cubicBezTo>
                        <a:cubicBezTo>
                          <a:pt x="2046" y="1855"/>
                          <a:pt x="1806" y="1356"/>
                          <a:pt x="1441" y="1015"/>
                        </a:cubicBezTo>
                        <a:cubicBezTo>
                          <a:pt x="1074" y="673"/>
                          <a:pt x="-432" y="72"/>
                          <a:pt x="121" y="72"/>
                        </a:cubicBezTo>
                        <a:cubicBezTo>
                          <a:pt x="673" y="-201"/>
                          <a:pt x="-14" y="388"/>
                          <a:pt x="534" y="388"/>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1" name="Freeform 5">
                    <a:extLst>
                      <a:ext uri="{FF2B5EF4-FFF2-40B4-BE49-F238E27FC236}">
                        <a16:creationId xmlns:a16="http://schemas.microsoft.com/office/drawing/2014/main" id="{284F8B7A-38BC-4510-9D25-8F49F86098B2}"/>
                      </a:ext>
                    </a:extLst>
                  </p:cNvPr>
                  <p:cNvSpPr>
                    <a:spLocks/>
                  </p:cNvSpPr>
                  <p:nvPr/>
                </p:nvSpPr>
                <p:spPr bwMode="auto">
                  <a:xfrm>
                    <a:off x="556161" y="4133636"/>
                    <a:ext cx="406680" cy="894569"/>
                  </a:xfrm>
                  <a:custGeom>
                    <a:avLst/>
                    <a:gdLst>
                      <a:gd name="T0" fmla="*/ 0 w 94"/>
                      <a:gd name="T1" fmla="*/ 202 h 202"/>
                      <a:gd name="T2" fmla="*/ 25 w 94"/>
                      <a:gd name="T3" fmla="*/ 167 h 202"/>
                      <a:gd name="T4" fmla="*/ 89 w 94"/>
                      <a:gd name="T5" fmla="*/ 16 h 202"/>
                      <a:gd name="T6" fmla="*/ 90 w 94"/>
                      <a:gd name="T7" fmla="*/ 0 h 202"/>
                    </a:gdLst>
                    <a:ahLst/>
                    <a:cxnLst>
                      <a:cxn ang="0">
                        <a:pos x="T0" y="T1"/>
                      </a:cxn>
                      <a:cxn ang="0">
                        <a:pos x="T2" y="T3"/>
                      </a:cxn>
                      <a:cxn ang="0">
                        <a:pos x="T4" y="T5"/>
                      </a:cxn>
                      <a:cxn ang="0">
                        <a:pos x="T6" y="T7"/>
                      </a:cxn>
                    </a:cxnLst>
                    <a:rect l="0" t="0" r="r" b="b"/>
                    <a:pathLst>
                      <a:path w="94" h="202">
                        <a:moveTo>
                          <a:pt x="0" y="202"/>
                        </a:moveTo>
                        <a:cubicBezTo>
                          <a:pt x="14" y="191"/>
                          <a:pt x="17" y="182"/>
                          <a:pt x="25" y="167"/>
                        </a:cubicBezTo>
                        <a:cubicBezTo>
                          <a:pt x="50" y="121"/>
                          <a:pt x="66" y="68"/>
                          <a:pt x="89" y="16"/>
                        </a:cubicBezTo>
                        <a:cubicBezTo>
                          <a:pt x="91" y="11"/>
                          <a:pt x="94" y="2"/>
                          <a:pt x="90"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2" name="Freeform 6">
                    <a:extLst>
                      <a:ext uri="{FF2B5EF4-FFF2-40B4-BE49-F238E27FC236}">
                        <a16:creationId xmlns:a16="http://schemas.microsoft.com/office/drawing/2014/main" id="{BBCD4CC9-A06A-46B9-866E-C7B14CC88176}"/>
                      </a:ext>
                    </a:extLst>
                  </p:cNvPr>
                  <p:cNvSpPr>
                    <a:spLocks/>
                  </p:cNvSpPr>
                  <p:nvPr/>
                </p:nvSpPr>
                <p:spPr bwMode="auto">
                  <a:xfrm>
                    <a:off x="487680" y="4110328"/>
                    <a:ext cx="381864" cy="707256"/>
                  </a:xfrm>
                  <a:custGeom>
                    <a:avLst/>
                    <a:gdLst>
                      <a:gd name="T0" fmla="*/ 0 w 76"/>
                      <a:gd name="T1" fmla="*/ 3 h 157"/>
                      <a:gd name="T2" fmla="*/ 72 w 76"/>
                      <a:gd name="T3" fmla="*/ 3 h 157"/>
                      <a:gd name="T4" fmla="*/ 0 w 76"/>
                      <a:gd name="T5" fmla="*/ 157 h 157"/>
                      <a:gd name="connsiteX0" fmla="*/ 0 w 11593"/>
                      <a:gd name="connsiteY0" fmla="*/ 356 h 10165"/>
                      <a:gd name="connsiteX1" fmla="*/ 11570 w 11593"/>
                      <a:gd name="connsiteY1" fmla="*/ 48 h 10165"/>
                      <a:gd name="connsiteX2" fmla="*/ 0 w 11593"/>
                      <a:gd name="connsiteY2" fmla="*/ 10165 h 10165"/>
                    </a:gdLst>
                    <a:ahLst/>
                    <a:cxnLst>
                      <a:cxn ang="0">
                        <a:pos x="connsiteX0" y="connsiteY0"/>
                      </a:cxn>
                      <a:cxn ang="0">
                        <a:pos x="connsiteX1" y="connsiteY1"/>
                      </a:cxn>
                      <a:cxn ang="0">
                        <a:pos x="connsiteX2" y="connsiteY2"/>
                      </a:cxn>
                    </a:cxnLst>
                    <a:rect l="l" t="t" r="r" b="b"/>
                    <a:pathLst>
                      <a:path w="11593" h="10165">
                        <a:moveTo>
                          <a:pt x="0" y="356"/>
                        </a:moveTo>
                        <a:cubicBezTo>
                          <a:pt x="3158" y="292"/>
                          <a:pt x="8412" y="-143"/>
                          <a:pt x="11570" y="48"/>
                        </a:cubicBezTo>
                        <a:cubicBezTo>
                          <a:pt x="12096" y="1067"/>
                          <a:pt x="3684" y="7108"/>
                          <a:pt x="0" y="1016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3" name="Freeform 7">
                    <a:extLst>
                      <a:ext uri="{FF2B5EF4-FFF2-40B4-BE49-F238E27FC236}">
                        <a16:creationId xmlns:a16="http://schemas.microsoft.com/office/drawing/2014/main" id="{FE56EB10-7969-44F2-8772-1308E7067F68}"/>
                      </a:ext>
                    </a:extLst>
                  </p:cNvPr>
                  <p:cNvSpPr>
                    <a:spLocks/>
                  </p:cNvSpPr>
                  <p:nvPr/>
                </p:nvSpPr>
                <p:spPr bwMode="auto">
                  <a:xfrm>
                    <a:off x="864917" y="3637161"/>
                    <a:ext cx="1276002" cy="458588"/>
                  </a:xfrm>
                  <a:custGeom>
                    <a:avLst/>
                    <a:gdLst>
                      <a:gd name="T0" fmla="*/ 0 w 301"/>
                      <a:gd name="T1" fmla="*/ 108 h 108"/>
                      <a:gd name="T2" fmla="*/ 301 w 301"/>
                      <a:gd name="T3" fmla="*/ 0 h 108"/>
                      <a:gd name="connsiteX0" fmla="*/ 0 w 10288"/>
                      <a:gd name="connsiteY0" fmla="*/ 10490 h 10490"/>
                      <a:gd name="connsiteX1" fmla="*/ 10288 w 10288"/>
                      <a:gd name="connsiteY1" fmla="*/ 0 h 10490"/>
                      <a:gd name="connsiteX0" fmla="*/ 0 w 10288"/>
                      <a:gd name="connsiteY0" fmla="*/ 10490 h 10490"/>
                      <a:gd name="connsiteX1" fmla="*/ 10288 w 10288"/>
                      <a:gd name="connsiteY1" fmla="*/ 0 h 10490"/>
                    </a:gdLst>
                    <a:ahLst/>
                    <a:cxnLst>
                      <a:cxn ang="0">
                        <a:pos x="connsiteX0" y="connsiteY0"/>
                      </a:cxn>
                      <a:cxn ang="0">
                        <a:pos x="connsiteX1" y="connsiteY1"/>
                      </a:cxn>
                    </a:cxnLst>
                    <a:rect l="l" t="t" r="r" b="b"/>
                    <a:pathLst>
                      <a:path w="10288" h="10490">
                        <a:moveTo>
                          <a:pt x="0" y="10490"/>
                        </a:moveTo>
                        <a:cubicBezTo>
                          <a:pt x="3256" y="6971"/>
                          <a:pt x="7014" y="4189"/>
                          <a:pt x="10288"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4" name="Freeform 8">
                    <a:extLst>
                      <a:ext uri="{FF2B5EF4-FFF2-40B4-BE49-F238E27FC236}">
                        <a16:creationId xmlns:a16="http://schemas.microsoft.com/office/drawing/2014/main" id="{482FA221-3E85-48C7-8788-6639381E8B7A}"/>
                      </a:ext>
                    </a:extLst>
                  </p:cNvPr>
                  <p:cNvSpPr>
                    <a:spLocks/>
                  </p:cNvSpPr>
                  <p:nvPr/>
                </p:nvSpPr>
                <p:spPr bwMode="auto">
                  <a:xfrm>
                    <a:off x="1990525" y="3379803"/>
                    <a:ext cx="290241" cy="251612"/>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83" h="10000">
                        <a:moveTo>
                          <a:pt x="1193" y="7790"/>
                        </a:moveTo>
                        <a:cubicBezTo>
                          <a:pt x="1046" y="7615"/>
                          <a:pt x="2329" y="7344"/>
                          <a:pt x="2183" y="7169"/>
                        </a:cubicBezTo>
                        <a:cubicBezTo>
                          <a:pt x="2183" y="6817"/>
                          <a:pt x="2196" y="6359"/>
                          <a:pt x="2049" y="6007"/>
                        </a:cubicBezTo>
                        <a:cubicBezTo>
                          <a:pt x="1754" y="5480"/>
                          <a:pt x="1393" y="5630"/>
                          <a:pt x="1243" y="4927"/>
                        </a:cubicBezTo>
                        <a:cubicBezTo>
                          <a:pt x="1095" y="4753"/>
                          <a:pt x="966" y="4432"/>
                          <a:pt x="771" y="4213"/>
                        </a:cubicBezTo>
                        <a:cubicBezTo>
                          <a:pt x="575" y="3992"/>
                          <a:pt x="-230" y="3606"/>
                          <a:pt x="65" y="3606"/>
                        </a:cubicBezTo>
                        <a:cubicBezTo>
                          <a:pt x="361" y="3430"/>
                          <a:pt x="-7" y="3809"/>
                          <a:pt x="286" y="3809"/>
                        </a:cubicBezTo>
                        <a:cubicBezTo>
                          <a:pt x="1468" y="3985"/>
                          <a:pt x="770" y="3161"/>
                          <a:pt x="1802" y="2634"/>
                        </a:cubicBezTo>
                        <a:cubicBezTo>
                          <a:pt x="2246" y="2281"/>
                          <a:pt x="2688" y="2107"/>
                          <a:pt x="2984" y="1580"/>
                        </a:cubicBezTo>
                        <a:cubicBezTo>
                          <a:pt x="3132" y="1405"/>
                          <a:pt x="3277" y="1054"/>
                          <a:pt x="3426" y="702"/>
                        </a:cubicBezTo>
                        <a:cubicBezTo>
                          <a:pt x="3574" y="526"/>
                          <a:pt x="3722" y="176"/>
                          <a:pt x="4017" y="176"/>
                        </a:cubicBezTo>
                        <a:cubicBezTo>
                          <a:pt x="4606" y="0"/>
                          <a:pt x="5050" y="702"/>
                          <a:pt x="5639" y="702"/>
                        </a:cubicBezTo>
                        <a:cubicBezTo>
                          <a:pt x="5935" y="702"/>
                          <a:pt x="6082" y="526"/>
                          <a:pt x="6378" y="351"/>
                        </a:cubicBezTo>
                        <a:cubicBezTo>
                          <a:pt x="7115" y="-175"/>
                          <a:pt x="8148" y="0"/>
                          <a:pt x="9034" y="176"/>
                        </a:cubicBezTo>
                        <a:cubicBezTo>
                          <a:pt x="9331" y="176"/>
                          <a:pt x="9625" y="176"/>
                          <a:pt x="9772" y="526"/>
                        </a:cubicBezTo>
                        <a:cubicBezTo>
                          <a:pt x="9921" y="879"/>
                          <a:pt x="9921" y="1228"/>
                          <a:pt x="9772" y="1405"/>
                        </a:cubicBezTo>
                        <a:cubicBezTo>
                          <a:pt x="9625" y="1755"/>
                          <a:pt x="9478" y="1931"/>
                          <a:pt x="9331" y="2281"/>
                        </a:cubicBezTo>
                        <a:cubicBezTo>
                          <a:pt x="9183" y="2808"/>
                          <a:pt x="9331" y="3511"/>
                          <a:pt x="9183" y="4038"/>
                        </a:cubicBezTo>
                        <a:cubicBezTo>
                          <a:pt x="9183" y="4389"/>
                          <a:pt x="9034" y="4565"/>
                          <a:pt x="8888" y="4914"/>
                        </a:cubicBezTo>
                        <a:cubicBezTo>
                          <a:pt x="8148" y="6142"/>
                          <a:pt x="7411" y="7195"/>
                          <a:pt x="6378" y="8074"/>
                        </a:cubicBezTo>
                        <a:cubicBezTo>
                          <a:pt x="6082" y="8425"/>
                          <a:pt x="5639" y="8601"/>
                          <a:pt x="5344" y="9127"/>
                        </a:cubicBezTo>
                        <a:cubicBezTo>
                          <a:pt x="5344" y="9303"/>
                          <a:pt x="5196" y="9479"/>
                          <a:pt x="5050" y="9654"/>
                        </a:cubicBezTo>
                        <a:cubicBezTo>
                          <a:pt x="4756" y="10180"/>
                          <a:pt x="5462" y="9950"/>
                          <a:pt x="4871" y="9950"/>
                        </a:cubicBezTo>
                        <a:cubicBezTo>
                          <a:pt x="4429" y="9950"/>
                          <a:pt x="4553" y="9855"/>
                          <a:pt x="4111" y="9679"/>
                        </a:cubicBezTo>
                        <a:cubicBezTo>
                          <a:pt x="3667" y="9679"/>
                          <a:pt x="2574" y="9134"/>
                          <a:pt x="2133" y="8856"/>
                        </a:cubicBezTo>
                        <a:cubicBezTo>
                          <a:pt x="1692" y="8578"/>
                          <a:pt x="1816" y="7879"/>
                          <a:pt x="1466" y="801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5" name="Freeform 9">
                    <a:extLst>
                      <a:ext uri="{FF2B5EF4-FFF2-40B4-BE49-F238E27FC236}">
                        <a16:creationId xmlns:a16="http://schemas.microsoft.com/office/drawing/2014/main" id="{25CDA495-6894-4BA1-A975-26BDD108588C}"/>
                      </a:ext>
                    </a:extLst>
                  </p:cNvPr>
                  <p:cNvSpPr>
                    <a:spLocks/>
                  </p:cNvSpPr>
                  <p:nvPr/>
                </p:nvSpPr>
                <p:spPr bwMode="auto">
                  <a:xfrm>
                    <a:off x="1930275" y="3070013"/>
                    <a:ext cx="1364442" cy="898012"/>
                  </a:xfrm>
                  <a:custGeom>
                    <a:avLst/>
                    <a:gdLst>
                      <a:gd name="T0" fmla="*/ 51 w 317"/>
                      <a:gd name="T1" fmla="*/ 138 h 204"/>
                      <a:gd name="T2" fmla="*/ 84 w 317"/>
                      <a:gd name="T3" fmla="*/ 142 h 204"/>
                      <a:gd name="T4" fmla="*/ 90 w 317"/>
                      <a:gd name="T5" fmla="*/ 150 h 204"/>
                      <a:gd name="T6" fmla="*/ 103 w 317"/>
                      <a:gd name="T7" fmla="*/ 151 h 204"/>
                      <a:gd name="T8" fmla="*/ 152 w 317"/>
                      <a:gd name="T9" fmla="*/ 169 h 204"/>
                      <a:gd name="T10" fmla="*/ 167 w 317"/>
                      <a:gd name="T11" fmla="*/ 176 h 204"/>
                      <a:gd name="T12" fmla="*/ 230 w 317"/>
                      <a:gd name="T13" fmla="*/ 169 h 204"/>
                      <a:gd name="T14" fmla="*/ 298 w 317"/>
                      <a:gd name="T15" fmla="*/ 169 h 204"/>
                      <a:gd name="T16" fmla="*/ 306 w 317"/>
                      <a:gd name="T17" fmla="*/ 182 h 204"/>
                      <a:gd name="T18" fmla="*/ 312 w 317"/>
                      <a:gd name="T19" fmla="*/ 204 h 204"/>
                      <a:gd name="T20" fmla="*/ 299 w 317"/>
                      <a:gd name="T21" fmla="*/ 148 h 204"/>
                      <a:gd name="T22" fmla="*/ 278 w 317"/>
                      <a:gd name="T23" fmla="*/ 124 h 204"/>
                      <a:gd name="T24" fmla="*/ 261 w 317"/>
                      <a:gd name="T25" fmla="*/ 125 h 204"/>
                      <a:gd name="T26" fmla="*/ 228 w 317"/>
                      <a:gd name="T27" fmla="*/ 128 h 204"/>
                      <a:gd name="T28" fmla="*/ 201 w 317"/>
                      <a:gd name="T29" fmla="*/ 129 h 204"/>
                      <a:gd name="T30" fmla="*/ 220 w 317"/>
                      <a:gd name="T31" fmla="*/ 69 h 204"/>
                      <a:gd name="T32" fmla="*/ 207 w 317"/>
                      <a:gd name="T33" fmla="*/ 66 h 204"/>
                      <a:gd name="T34" fmla="*/ 183 w 317"/>
                      <a:gd name="T35" fmla="*/ 75 h 204"/>
                      <a:gd name="T36" fmla="*/ 147 w 317"/>
                      <a:gd name="T37" fmla="*/ 78 h 204"/>
                      <a:gd name="T38" fmla="*/ 141 w 317"/>
                      <a:gd name="T39" fmla="*/ 80 h 204"/>
                      <a:gd name="T40" fmla="*/ 136 w 317"/>
                      <a:gd name="T41" fmla="*/ 69 h 204"/>
                      <a:gd name="T42" fmla="*/ 127 w 317"/>
                      <a:gd name="T43" fmla="*/ 64 h 204"/>
                      <a:gd name="T44" fmla="*/ 104 w 317"/>
                      <a:gd name="T45" fmla="*/ 66 h 204"/>
                      <a:gd name="T46" fmla="*/ 82 w 317"/>
                      <a:gd name="T47" fmla="*/ 73 h 204"/>
                      <a:gd name="T48" fmla="*/ 84 w 317"/>
                      <a:gd name="T49" fmla="*/ 62 h 204"/>
                      <a:gd name="T50" fmla="*/ 75 w 317"/>
                      <a:gd name="T51" fmla="*/ 57 h 204"/>
                      <a:gd name="T52" fmla="*/ 60 w 317"/>
                      <a:gd name="T53" fmla="*/ 49 h 204"/>
                      <a:gd name="T54" fmla="*/ 51 w 317"/>
                      <a:gd name="T55" fmla="*/ 42 h 204"/>
                      <a:gd name="T56" fmla="*/ 36 w 317"/>
                      <a:gd name="T57" fmla="*/ 23 h 204"/>
                      <a:gd name="T58" fmla="*/ 22 w 317"/>
                      <a:gd name="T59" fmla="*/ 13 h 204"/>
                      <a:gd name="T60" fmla="*/ 8 w 317"/>
                      <a:gd name="T61" fmla="*/ 2 h 204"/>
                      <a:gd name="T62" fmla="*/ 3 w 317"/>
                      <a:gd name="T63" fmla="*/ 10 h 204"/>
                      <a:gd name="T64" fmla="*/ 4 w 317"/>
                      <a:gd name="T65" fmla="*/ 29 h 204"/>
                      <a:gd name="T66" fmla="*/ 2 w 317"/>
                      <a:gd name="T67" fmla="*/ 41 h 204"/>
                      <a:gd name="T68" fmla="*/ 12 w 317"/>
                      <a:gd name="T69" fmla="*/ 50 h 204"/>
                      <a:gd name="T70" fmla="*/ 13 w 317"/>
                      <a:gd name="T71" fmla="*/ 62 h 204"/>
                      <a:gd name="T72" fmla="*/ 15 w 317"/>
                      <a:gd name="T73" fmla="*/ 78 h 204"/>
                      <a:gd name="T74" fmla="*/ 30 w 317"/>
                      <a:gd name="T75" fmla="*/ 83 h 204"/>
                      <a:gd name="connsiteX0" fmla="*/ 1507 w 9926"/>
                      <a:gd name="connsiteY0" fmla="*/ 6241 h 9955"/>
                      <a:gd name="connsiteX1" fmla="*/ 1583 w 9926"/>
                      <a:gd name="connsiteY1" fmla="*/ 6720 h 9955"/>
                      <a:gd name="connsiteX2" fmla="*/ 2403 w 9926"/>
                      <a:gd name="connsiteY2" fmla="*/ 7014 h 9955"/>
                      <a:gd name="connsiteX3" fmla="*/ 2624 w 9926"/>
                      <a:gd name="connsiteY3" fmla="*/ 6916 h 9955"/>
                      <a:gd name="connsiteX4" fmla="*/ 2813 w 9926"/>
                      <a:gd name="connsiteY4" fmla="*/ 7014 h 9955"/>
                      <a:gd name="connsiteX5" fmla="*/ 2813 w 9926"/>
                      <a:gd name="connsiteY5" fmla="*/ 7308 h 9955"/>
                      <a:gd name="connsiteX6" fmla="*/ 3002 w 9926"/>
                      <a:gd name="connsiteY6" fmla="*/ 7455 h 9955"/>
                      <a:gd name="connsiteX7" fmla="*/ 3223 w 9926"/>
                      <a:gd name="connsiteY7" fmla="*/ 7357 h 9955"/>
                      <a:gd name="connsiteX8" fmla="*/ 4012 w 9926"/>
                      <a:gd name="connsiteY8" fmla="*/ 7651 h 9955"/>
                      <a:gd name="connsiteX9" fmla="*/ 4769 w 9926"/>
                      <a:gd name="connsiteY9" fmla="*/ 8239 h 9955"/>
                      <a:gd name="connsiteX10" fmla="*/ 5021 w 9926"/>
                      <a:gd name="connsiteY10" fmla="*/ 8337 h 9955"/>
                      <a:gd name="connsiteX11" fmla="*/ 5242 w 9926"/>
                      <a:gd name="connsiteY11" fmla="*/ 8582 h 9955"/>
                      <a:gd name="connsiteX12" fmla="*/ 6409 w 9926"/>
                      <a:gd name="connsiteY12" fmla="*/ 8533 h 9955"/>
                      <a:gd name="connsiteX13" fmla="*/ 7230 w 9926"/>
                      <a:gd name="connsiteY13" fmla="*/ 8239 h 9955"/>
                      <a:gd name="connsiteX14" fmla="*/ 7987 w 9926"/>
                      <a:gd name="connsiteY14" fmla="*/ 8043 h 9955"/>
                      <a:gd name="connsiteX15" fmla="*/ 9375 w 9926"/>
                      <a:gd name="connsiteY15" fmla="*/ 8239 h 9955"/>
                      <a:gd name="connsiteX16" fmla="*/ 9501 w 9926"/>
                      <a:gd name="connsiteY16" fmla="*/ 8828 h 9955"/>
                      <a:gd name="connsiteX17" fmla="*/ 9627 w 9926"/>
                      <a:gd name="connsiteY17" fmla="*/ 8877 h 9955"/>
                      <a:gd name="connsiteX18" fmla="*/ 9722 w 9926"/>
                      <a:gd name="connsiteY18" fmla="*/ 9171 h 9955"/>
                      <a:gd name="connsiteX19" fmla="*/ 9816 w 9926"/>
                      <a:gd name="connsiteY19" fmla="*/ 9955 h 9955"/>
                      <a:gd name="connsiteX20" fmla="*/ 9848 w 9926"/>
                      <a:gd name="connsiteY20" fmla="*/ 8533 h 9955"/>
                      <a:gd name="connsiteX21" fmla="*/ 9406 w 9926"/>
                      <a:gd name="connsiteY21" fmla="*/ 7210 h 9955"/>
                      <a:gd name="connsiteX22" fmla="*/ 8901 w 9926"/>
                      <a:gd name="connsiteY22" fmla="*/ 6769 h 9955"/>
                      <a:gd name="connsiteX23" fmla="*/ 8744 w 9926"/>
                      <a:gd name="connsiteY23" fmla="*/ 6033 h 9955"/>
                      <a:gd name="connsiteX24" fmla="*/ 8334 w 9926"/>
                      <a:gd name="connsiteY24" fmla="*/ 5886 h 9955"/>
                      <a:gd name="connsiteX25" fmla="*/ 8207 w 9926"/>
                      <a:gd name="connsiteY25" fmla="*/ 6082 h 9955"/>
                      <a:gd name="connsiteX26" fmla="*/ 7955 w 9926"/>
                      <a:gd name="connsiteY26" fmla="*/ 6180 h 9955"/>
                      <a:gd name="connsiteX27" fmla="*/ 7166 w 9926"/>
                      <a:gd name="connsiteY27" fmla="*/ 6230 h 9955"/>
                      <a:gd name="connsiteX28" fmla="*/ 6094 w 9926"/>
                      <a:gd name="connsiteY28" fmla="*/ 7308 h 9955"/>
                      <a:gd name="connsiteX29" fmla="*/ 6315 w 9926"/>
                      <a:gd name="connsiteY29" fmla="*/ 6279 h 9955"/>
                      <a:gd name="connsiteX30" fmla="*/ 6599 w 9926"/>
                      <a:gd name="connsiteY30" fmla="*/ 4906 h 9955"/>
                      <a:gd name="connsiteX31" fmla="*/ 6914 w 9926"/>
                      <a:gd name="connsiteY31" fmla="*/ 3337 h 9955"/>
                      <a:gd name="connsiteX32" fmla="*/ 6914 w 9926"/>
                      <a:gd name="connsiteY32" fmla="*/ 3239 h 9955"/>
                      <a:gd name="connsiteX33" fmla="*/ 6504 w 9926"/>
                      <a:gd name="connsiteY33" fmla="*/ 3190 h 9955"/>
                      <a:gd name="connsiteX34" fmla="*/ 6125 w 9926"/>
                      <a:gd name="connsiteY34" fmla="*/ 3631 h 9955"/>
                      <a:gd name="connsiteX35" fmla="*/ 5747 w 9926"/>
                      <a:gd name="connsiteY35" fmla="*/ 3631 h 9955"/>
                      <a:gd name="connsiteX36" fmla="*/ 5021 w 9926"/>
                      <a:gd name="connsiteY36" fmla="*/ 3877 h 9955"/>
                      <a:gd name="connsiteX37" fmla="*/ 4611 w 9926"/>
                      <a:gd name="connsiteY37" fmla="*/ 3779 h 9955"/>
                      <a:gd name="connsiteX38" fmla="*/ 4359 w 9926"/>
                      <a:gd name="connsiteY38" fmla="*/ 3926 h 9955"/>
                      <a:gd name="connsiteX39" fmla="*/ 4422 w 9926"/>
                      <a:gd name="connsiteY39" fmla="*/ 3877 h 9955"/>
                      <a:gd name="connsiteX40" fmla="*/ 4390 w 9926"/>
                      <a:gd name="connsiteY40" fmla="*/ 3779 h 9955"/>
                      <a:gd name="connsiteX41" fmla="*/ 4264 w 9926"/>
                      <a:gd name="connsiteY41" fmla="*/ 3337 h 9955"/>
                      <a:gd name="connsiteX42" fmla="*/ 4075 w 9926"/>
                      <a:gd name="connsiteY42" fmla="*/ 3092 h 9955"/>
                      <a:gd name="connsiteX43" fmla="*/ 3980 w 9926"/>
                      <a:gd name="connsiteY43" fmla="*/ 3092 h 9955"/>
                      <a:gd name="connsiteX44" fmla="*/ 3476 w 9926"/>
                      <a:gd name="connsiteY44" fmla="*/ 3092 h 9955"/>
                      <a:gd name="connsiteX45" fmla="*/ 3255 w 9926"/>
                      <a:gd name="connsiteY45" fmla="*/ 3190 h 9955"/>
                      <a:gd name="connsiteX46" fmla="*/ 3097 w 9926"/>
                      <a:gd name="connsiteY46" fmla="*/ 3190 h 9955"/>
                      <a:gd name="connsiteX47" fmla="*/ 2561 w 9926"/>
                      <a:gd name="connsiteY47" fmla="*/ 3533 h 9955"/>
                      <a:gd name="connsiteX48" fmla="*/ 2687 w 9926"/>
                      <a:gd name="connsiteY48" fmla="*/ 3239 h 9955"/>
                      <a:gd name="connsiteX49" fmla="*/ 2624 w 9926"/>
                      <a:gd name="connsiteY49" fmla="*/ 2994 h 9955"/>
                      <a:gd name="connsiteX50" fmla="*/ 2371 w 9926"/>
                      <a:gd name="connsiteY50" fmla="*/ 2896 h 9955"/>
                      <a:gd name="connsiteX51" fmla="*/ 2340 w 9926"/>
                      <a:gd name="connsiteY51" fmla="*/ 2749 h 9955"/>
                      <a:gd name="connsiteX52" fmla="*/ 2151 w 9926"/>
                      <a:gd name="connsiteY52" fmla="*/ 2455 h 9955"/>
                      <a:gd name="connsiteX53" fmla="*/ 1867 w 9926"/>
                      <a:gd name="connsiteY53" fmla="*/ 2357 h 9955"/>
                      <a:gd name="connsiteX54" fmla="*/ 1741 w 9926"/>
                      <a:gd name="connsiteY54" fmla="*/ 2308 h 9955"/>
                      <a:gd name="connsiteX55" fmla="*/ 1583 w 9926"/>
                      <a:gd name="connsiteY55" fmla="*/ 2014 h 9955"/>
                      <a:gd name="connsiteX56" fmla="*/ 1236 w 9926"/>
                      <a:gd name="connsiteY56" fmla="*/ 1524 h 9955"/>
                      <a:gd name="connsiteX57" fmla="*/ 1110 w 9926"/>
                      <a:gd name="connsiteY57" fmla="*/ 1082 h 9955"/>
                      <a:gd name="connsiteX58" fmla="*/ 983 w 9926"/>
                      <a:gd name="connsiteY58" fmla="*/ 935 h 9955"/>
                      <a:gd name="connsiteX59" fmla="*/ 668 w 9926"/>
                      <a:gd name="connsiteY59" fmla="*/ 592 h 9955"/>
                      <a:gd name="connsiteX60" fmla="*/ 258 w 9926"/>
                      <a:gd name="connsiteY60" fmla="*/ 4 h 9955"/>
                      <a:gd name="connsiteX61" fmla="*/ 226 w 9926"/>
                      <a:gd name="connsiteY61" fmla="*/ 53 h 9955"/>
                      <a:gd name="connsiteX62" fmla="*/ 195 w 9926"/>
                      <a:gd name="connsiteY62" fmla="*/ 102 h 9955"/>
                      <a:gd name="connsiteX63" fmla="*/ 69 w 9926"/>
                      <a:gd name="connsiteY63" fmla="*/ 445 h 9955"/>
                      <a:gd name="connsiteX64" fmla="*/ 100 w 9926"/>
                      <a:gd name="connsiteY64" fmla="*/ 837 h 9955"/>
                      <a:gd name="connsiteX65" fmla="*/ 100 w 9926"/>
                      <a:gd name="connsiteY65" fmla="*/ 1377 h 9955"/>
                      <a:gd name="connsiteX66" fmla="*/ 6 w 9926"/>
                      <a:gd name="connsiteY66" fmla="*/ 1867 h 9955"/>
                      <a:gd name="connsiteX67" fmla="*/ 37 w 9926"/>
                      <a:gd name="connsiteY67" fmla="*/ 1965 h 9955"/>
                      <a:gd name="connsiteX68" fmla="*/ 289 w 9926"/>
                      <a:gd name="connsiteY68" fmla="*/ 2161 h 9955"/>
                      <a:gd name="connsiteX69" fmla="*/ 353 w 9926"/>
                      <a:gd name="connsiteY69" fmla="*/ 2406 h 9955"/>
                      <a:gd name="connsiteX70" fmla="*/ 384 w 9926"/>
                      <a:gd name="connsiteY70" fmla="*/ 2700 h 9955"/>
                      <a:gd name="connsiteX71" fmla="*/ 384 w 9926"/>
                      <a:gd name="connsiteY71" fmla="*/ 2994 h 9955"/>
                      <a:gd name="connsiteX72" fmla="*/ 416 w 9926"/>
                      <a:gd name="connsiteY72" fmla="*/ 3092 h 9955"/>
                      <a:gd name="connsiteX73" fmla="*/ 447 w 9926"/>
                      <a:gd name="connsiteY73" fmla="*/ 3779 h 9955"/>
                      <a:gd name="connsiteX74" fmla="*/ 479 w 9926"/>
                      <a:gd name="connsiteY74" fmla="*/ 3877 h 9955"/>
                      <a:gd name="connsiteX75" fmla="*/ 920 w 9926"/>
                      <a:gd name="connsiteY75" fmla="*/ 4024 h 9955"/>
                      <a:gd name="connsiteX0" fmla="*/ 1518 w 10000"/>
                      <a:gd name="connsiteY0" fmla="*/ 6269 h 10000"/>
                      <a:gd name="connsiteX1" fmla="*/ 1804 w 10000"/>
                      <a:gd name="connsiteY1" fmla="*/ 6670 h 10000"/>
                      <a:gd name="connsiteX2" fmla="*/ 2421 w 10000"/>
                      <a:gd name="connsiteY2" fmla="*/ 7046 h 10000"/>
                      <a:gd name="connsiteX3" fmla="*/ 2644 w 10000"/>
                      <a:gd name="connsiteY3" fmla="*/ 6947 h 10000"/>
                      <a:gd name="connsiteX4" fmla="*/ 2834 w 10000"/>
                      <a:gd name="connsiteY4" fmla="*/ 7046 h 10000"/>
                      <a:gd name="connsiteX5" fmla="*/ 2834 w 10000"/>
                      <a:gd name="connsiteY5" fmla="*/ 7341 h 10000"/>
                      <a:gd name="connsiteX6" fmla="*/ 3024 w 10000"/>
                      <a:gd name="connsiteY6" fmla="*/ 7489 h 10000"/>
                      <a:gd name="connsiteX7" fmla="*/ 3247 w 10000"/>
                      <a:gd name="connsiteY7" fmla="*/ 7390 h 10000"/>
                      <a:gd name="connsiteX8" fmla="*/ 4042 w 10000"/>
                      <a:gd name="connsiteY8" fmla="*/ 7686 h 10000"/>
                      <a:gd name="connsiteX9" fmla="*/ 4805 w 10000"/>
                      <a:gd name="connsiteY9" fmla="*/ 8276 h 10000"/>
                      <a:gd name="connsiteX10" fmla="*/ 5058 w 10000"/>
                      <a:gd name="connsiteY10" fmla="*/ 8375 h 10000"/>
                      <a:gd name="connsiteX11" fmla="*/ 5281 w 10000"/>
                      <a:gd name="connsiteY11" fmla="*/ 8621 h 10000"/>
                      <a:gd name="connsiteX12" fmla="*/ 6457 w 10000"/>
                      <a:gd name="connsiteY12" fmla="*/ 8572 h 10000"/>
                      <a:gd name="connsiteX13" fmla="*/ 7284 w 10000"/>
                      <a:gd name="connsiteY13" fmla="*/ 8276 h 10000"/>
                      <a:gd name="connsiteX14" fmla="*/ 8047 w 10000"/>
                      <a:gd name="connsiteY14" fmla="*/ 8079 h 10000"/>
                      <a:gd name="connsiteX15" fmla="*/ 9445 w 10000"/>
                      <a:gd name="connsiteY15" fmla="*/ 8276 h 10000"/>
                      <a:gd name="connsiteX16" fmla="*/ 9572 w 10000"/>
                      <a:gd name="connsiteY16" fmla="*/ 8868 h 10000"/>
                      <a:gd name="connsiteX17" fmla="*/ 9699 w 10000"/>
                      <a:gd name="connsiteY17" fmla="*/ 8917 h 10000"/>
                      <a:gd name="connsiteX18" fmla="*/ 9794 w 10000"/>
                      <a:gd name="connsiteY18" fmla="*/ 9212 h 10000"/>
                      <a:gd name="connsiteX19" fmla="*/ 9889 w 10000"/>
                      <a:gd name="connsiteY19" fmla="*/ 10000 h 10000"/>
                      <a:gd name="connsiteX20" fmla="*/ 9921 w 10000"/>
                      <a:gd name="connsiteY20" fmla="*/ 8572 h 10000"/>
                      <a:gd name="connsiteX21" fmla="*/ 9476 w 10000"/>
                      <a:gd name="connsiteY21" fmla="*/ 7243 h 10000"/>
                      <a:gd name="connsiteX22" fmla="*/ 8967 w 10000"/>
                      <a:gd name="connsiteY22" fmla="*/ 6800 h 10000"/>
                      <a:gd name="connsiteX23" fmla="*/ 8809 w 10000"/>
                      <a:gd name="connsiteY23" fmla="*/ 6060 h 10000"/>
                      <a:gd name="connsiteX24" fmla="*/ 8396 w 10000"/>
                      <a:gd name="connsiteY24" fmla="*/ 5913 h 10000"/>
                      <a:gd name="connsiteX25" fmla="*/ 8268 w 10000"/>
                      <a:gd name="connsiteY25" fmla="*/ 6109 h 10000"/>
                      <a:gd name="connsiteX26" fmla="*/ 8014 w 10000"/>
                      <a:gd name="connsiteY26" fmla="*/ 6208 h 10000"/>
                      <a:gd name="connsiteX27" fmla="*/ 7219 w 10000"/>
                      <a:gd name="connsiteY27" fmla="*/ 6258 h 10000"/>
                      <a:gd name="connsiteX28" fmla="*/ 6139 w 10000"/>
                      <a:gd name="connsiteY28" fmla="*/ 7341 h 10000"/>
                      <a:gd name="connsiteX29" fmla="*/ 6362 w 10000"/>
                      <a:gd name="connsiteY29" fmla="*/ 6307 h 10000"/>
                      <a:gd name="connsiteX30" fmla="*/ 6648 w 10000"/>
                      <a:gd name="connsiteY30" fmla="*/ 4928 h 10000"/>
                      <a:gd name="connsiteX31" fmla="*/ 6966 w 10000"/>
                      <a:gd name="connsiteY31" fmla="*/ 3352 h 10000"/>
                      <a:gd name="connsiteX32" fmla="*/ 6966 w 10000"/>
                      <a:gd name="connsiteY32" fmla="*/ 3254 h 10000"/>
                      <a:gd name="connsiteX33" fmla="*/ 6552 w 10000"/>
                      <a:gd name="connsiteY33" fmla="*/ 3204 h 10000"/>
                      <a:gd name="connsiteX34" fmla="*/ 6171 w 10000"/>
                      <a:gd name="connsiteY34" fmla="*/ 3647 h 10000"/>
                      <a:gd name="connsiteX35" fmla="*/ 5790 w 10000"/>
                      <a:gd name="connsiteY35" fmla="*/ 3647 h 10000"/>
                      <a:gd name="connsiteX36" fmla="*/ 5058 w 10000"/>
                      <a:gd name="connsiteY36" fmla="*/ 3895 h 10000"/>
                      <a:gd name="connsiteX37" fmla="*/ 4645 w 10000"/>
                      <a:gd name="connsiteY37" fmla="*/ 3796 h 10000"/>
                      <a:gd name="connsiteX38" fmla="*/ 4391 w 10000"/>
                      <a:gd name="connsiteY38" fmla="*/ 3944 h 10000"/>
                      <a:gd name="connsiteX39" fmla="*/ 4455 w 10000"/>
                      <a:gd name="connsiteY39" fmla="*/ 3895 h 10000"/>
                      <a:gd name="connsiteX40" fmla="*/ 4423 w 10000"/>
                      <a:gd name="connsiteY40" fmla="*/ 3796 h 10000"/>
                      <a:gd name="connsiteX41" fmla="*/ 4296 w 10000"/>
                      <a:gd name="connsiteY41" fmla="*/ 3352 h 10000"/>
                      <a:gd name="connsiteX42" fmla="*/ 4105 w 10000"/>
                      <a:gd name="connsiteY42" fmla="*/ 3106 h 10000"/>
                      <a:gd name="connsiteX43" fmla="*/ 4010 w 10000"/>
                      <a:gd name="connsiteY43" fmla="*/ 3106 h 10000"/>
                      <a:gd name="connsiteX44" fmla="*/ 3502 w 10000"/>
                      <a:gd name="connsiteY44" fmla="*/ 3106 h 10000"/>
                      <a:gd name="connsiteX45" fmla="*/ 3279 w 10000"/>
                      <a:gd name="connsiteY45" fmla="*/ 3204 h 10000"/>
                      <a:gd name="connsiteX46" fmla="*/ 3120 w 10000"/>
                      <a:gd name="connsiteY46" fmla="*/ 3204 h 10000"/>
                      <a:gd name="connsiteX47" fmla="*/ 2580 w 10000"/>
                      <a:gd name="connsiteY47" fmla="*/ 3549 h 10000"/>
                      <a:gd name="connsiteX48" fmla="*/ 2707 w 10000"/>
                      <a:gd name="connsiteY48" fmla="*/ 3254 h 10000"/>
                      <a:gd name="connsiteX49" fmla="*/ 2644 w 10000"/>
                      <a:gd name="connsiteY49" fmla="*/ 3008 h 10000"/>
                      <a:gd name="connsiteX50" fmla="*/ 2389 w 10000"/>
                      <a:gd name="connsiteY50" fmla="*/ 2909 h 10000"/>
                      <a:gd name="connsiteX51" fmla="*/ 2357 w 10000"/>
                      <a:gd name="connsiteY51" fmla="*/ 2761 h 10000"/>
                      <a:gd name="connsiteX52" fmla="*/ 2167 w 10000"/>
                      <a:gd name="connsiteY52" fmla="*/ 2466 h 10000"/>
                      <a:gd name="connsiteX53" fmla="*/ 1881 w 10000"/>
                      <a:gd name="connsiteY53" fmla="*/ 2368 h 10000"/>
                      <a:gd name="connsiteX54" fmla="*/ 1754 w 10000"/>
                      <a:gd name="connsiteY54" fmla="*/ 2318 h 10000"/>
                      <a:gd name="connsiteX55" fmla="*/ 1595 w 10000"/>
                      <a:gd name="connsiteY55" fmla="*/ 2023 h 10000"/>
                      <a:gd name="connsiteX56" fmla="*/ 1245 w 10000"/>
                      <a:gd name="connsiteY56" fmla="*/ 1531 h 10000"/>
                      <a:gd name="connsiteX57" fmla="*/ 1118 w 10000"/>
                      <a:gd name="connsiteY57" fmla="*/ 1087 h 10000"/>
                      <a:gd name="connsiteX58" fmla="*/ 990 w 10000"/>
                      <a:gd name="connsiteY58" fmla="*/ 939 h 10000"/>
                      <a:gd name="connsiteX59" fmla="*/ 673 w 10000"/>
                      <a:gd name="connsiteY59" fmla="*/ 595 h 10000"/>
                      <a:gd name="connsiteX60" fmla="*/ 260 w 10000"/>
                      <a:gd name="connsiteY60" fmla="*/ 4 h 10000"/>
                      <a:gd name="connsiteX61" fmla="*/ 228 w 10000"/>
                      <a:gd name="connsiteY61" fmla="*/ 53 h 10000"/>
                      <a:gd name="connsiteX62" fmla="*/ 196 w 10000"/>
                      <a:gd name="connsiteY62" fmla="*/ 102 h 10000"/>
                      <a:gd name="connsiteX63" fmla="*/ 70 w 10000"/>
                      <a:gd name="connsiteY63" fmla="*/ 447 h 10000"/>
                      <a:gd name="connsiteX64" fmla="*/ 101 w 10000"/>
                      <a:gd name="connsiteY64" fmla="*/ 841 h 10000"/>
                      <a:gd name="connsiteX65" fmla="*/ 101 w 10000"/>
                      <a:gd name="connsiteY65" fmla="*/ 1383 h 10000"/>
                      <a:gd name="connsiteX66" fmla="*/ 6 w 10000"/>
                      <a:gd name="connsiteY66" fmla="*/ 1875 h 10000"/>
                      <a:gd name="connsiteX67" fmla="*/ 37 w 10000"/>
                      <a:gd name="connsiteY67" fmla="*/ 1974 h 10000"/>
                      <a:gd name="connsiteX68" fmla="*/ 291 w 10000"/>
                      <a:gd name="connsiteY68" fmla="*/ 2171 h 10000"/>
                      <a:gd name="connsiteX69" fmla="*/ 356 w 10000"/>
                      <a:gd name="connsiteY69" fmla="*/ 2417 h 10000"/>
                      <a:gd name="connsiteX70" fmla="*/ 387 w 10000"/>
                      <a:gd name="connsiteY70" fmla="*/ 2712 h 10000"/>
                      <a:gd name="connsiteX71" fmla="*/ 387 w 10000"/>
                      <a:gd name="connsiteY71" fmla="*/ 3008 h 10000"/>
                      <a:gd name="connsiteX72" fmla="*/ 419 w 10000"/>
                      <a:gd name="connsiteY72" fmla="*/ 3106 h 10000"/>
                      <a:gd name="connsiteX73" fmla="*/ 450 w 10000"/>
                      <a:gd name="connsiteY73" fmla="*/ 3796 h 10000"/>
                      <a:gd name="connsiteX74" fmla="*/ 483 w 10000"/>
                      <a:gd name="connsiteY74" fmla="*/ 3895 h 10000"/>
                      <a:gd name="connsiteX75" fmla="*/ 927 w 10000"/>
                      <a:gd name="connsiteY75" fmla="*/ 40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0" h="10000">
                        <a:moveTo>
                          <a:pt x="1518" y="6269"/>
                        </a:moveTo>
                        <a:cubicBezTo>
                          <a:pt x="1614" y="6368"/>
                          <a:pt x="1708" y="6572"/>
                          <a:pt x="1804" y="6670"/>
                        </a:cubicBezTo>
                        <a:cubicBezTo>
                          <a:pt x="2058" y="6916"/>
                          <a:pt x="2167" y="7243"/>
                          <a:pt x="2421" y="7046"/>
                        </a:cubicBezTo>
                        <a:cubicBezTo>
                          <a:pt x="2517" y="7046"/>
                          <a:pt x="2580" y="6947"/>
                          <a:pt x="2644" y="6947"/>
                        </a:cubicBezTo>
                        <a:cubicBezTo>
                          <a:pt x="2707" y="6898"/>
                          <a:pt x="2803" y="6947"/>
                          <a:pt x="2834" y="7046"/>
                        </a:cubicBezTo>
                        <a:cubicBezTo>
                          <a:pt x="2866" y="7144"/>
                          <a:pt x="2834" y="7243"/>
                          <a:pt x="2834" y="7341"/>
                        </a:cubicBezTo>
                        <a:cubicBezTo>
                          <a:pt x="2866" y="7489"/>
                          <a:pt x="2961" y="7489"/>
                          <a:pt x="3024" y="7489"/>
                        </a:cubicBezTo>
                        <a:cubicBezTo>
                          <a:pt x="3088" y="7489"/>
                          <a:pt x="3152" y="7439"/>
                          <a:pt x="3247" y="7390"/>
                        </a:cubicBezTo>
                        <a:cubicBezTo>
                          <a:pt x="3502" y="7243"/>
                          <a:pt x="3819" y="7439"/>
                          <a:pt x="4042" y="7686"/>
                        </a:cubicBezTo>
                        <a:cubicBezTo>
                          <a:pt x="4296" y="7932"/>
                          <a:pt x="4518" y="8227"/>
                          <a:pt x="4805" y="8276"/>
                        </a:cubicBezTo>
                        <a:cubicBezTo>
                          <a:pt x="4900" y="8325"/>
                          <a:pt x="4995" y="8325"/>
                          <a:pt x="5058" y="8375"/>
                        </a:cubicBezTo>
                        <a:cubicBezTo>
                          <a:pt x="5154" y="8424"/>
                          <a:pt x="5218" y="8522"/>
                          <a:pt x="5281" y="8621"/>
                        </a:cubicBezTo>
                        <a:cubicBezTo>
                          <a:pt x="5663" y="8868"/>
                          <a:pt x="6139" y="8227"/>
                          <a:pt x="6457" y="8572"/>
                        </a:cubicBezTo>
                        <a:cubicBezTo>
                          <a:pt x="6648" y="8276"/>
                          <a:pt x="6998" y="8325"/>
                          <a:pt x="7284" y="8276"/>
                        </a:cubicBezTo>
                        <a:cubicBezTo>
                          <a:pt x="7538" y="8276"/>
                          <a:pt x="7792" y="8129"/>
                          <a:pt x="8047" y="8079"/>
                        </a:cubicBezTo>
                        <a:cubicBezTo>
                          <a:pt x="8523" y="7932"/>
                          <a:pt x="9000" y="8030"/>
                          <a:pt x="9445" y="8276"/>
                        </a:cubicBezTo>
                        <a:cubicBezTo>
                          <a:pt x="9445" y="8522"/>
                          <a:pt x="9445" y="8769"/>
                          <a:pt x="9572" y="8868"/>
                        </a:cubicBezTo>
                        <a:cubicBezTo>
                          <a:pt x="9603" y="8917"/>
                          <a:pt x="9667" y="8917"/>
                          <a:pt x="9699" y="8917"/>
                        </a:cubicBezTo>
                        <a:cubicBezTo>
                          <a:pt x="9762" y="9016"/>
                          <a:pt x="9762" y="9114"/>
                          <a:pt x="9794" y="9212"/>
                        </a:cubicBezTo>
                        <a:cubicBezTo>
                          <a:pt x="9826" y="9459"/>
                          <a:pt x="9858" y="9754"/>
                          <a:pt x="9889" y="10000"/>
                        </a:cubicBezTo>
                        <a:cubicBezTo>
                          <a:pt x="10048" y="9557"/>
                          <a:pt x="10016" y="9016"/>
                          <a:pt x="9921" y="8572"/>
                        </a:cubicBezTo>
                        <a:cubicBezTo>
                          <a:pt x="9826" y="8079"/>
                          <a:pt x="9667" y="7636"/>
                          <a:pt x="9476" y="7243"/>
                        </a:cubicBezTo>
                        <a:cubicBezTo>
                          <a:pt x="9349" y="6996"/>
                          <a:pt x="9159" y="6701"/>
                          <a:pt x="8967" y="6800"/>
                        </a:cubicBezTo>
                        <a:cubicBezTo>
                          <a:pt x="8936" y="6504"/>
                          <a:pt x="8936" y="6258"/>
                          <a:pt x="8809" y="6060"/>
                        </a:cubicBezTo>
                        <a:cubicBezTo>
                          <a:pt x="8713" y="5863"/>
                          <a:pt x="8523" y="5765"/>
                          <a:pt x="8396" y="5913"/>
                        </a:cubicBezTo>
                        <a:cubicBezTo>
                          <a:pt x="8333" y="5962"/>
                          <a:pt x="8300" y="6060"/>
                          <a:pt x="8268" y="6109"/>
                        </a:cubicBezTo>
                        <a:cubicBezTo>
                          <a:pt x="8205" y="6208"/>
                          <a:pt x="8110" y="6208"/>
                          <a:pt x="8014" y="6208"/>
                        </a:cubicBezTo>
                        <a:cubicBezTo>
                          <a:pt x="7760" y="6208"/>
                          <a:pt x="7474" y="6109"/>
                          <a:pt x="7219" y="6258"/>
                        </a:cubicBezTo>
                        <a:cubicBezTo>
                          <a:pt x="6806" y="6455"/>
                          <a:pt x="6585" y="7292"/>
                          <a:pt x="6139" y="7341"/>
                        </a:cubicBezTo>
                        <a:cubicBezTo>
                          <a:pt x="6203" y="6996"/>
                          <a:pt x="6299" y="6652"/>
                          <a:pt x="6362" y="6307"/>
                        </a:cubicBezTo>
                        <a:cubicBezTo>
                          <a:pt x="6457" y="5863"/>
                          <a:pt x="6552" y="5371"/>
                          <a:pt x="6648" y="4928"/>
                        </a:cubicBezTo>
                        <a:cubicBezTo>
                          <a:pt x="6775" y="4387"/>
                          <a:pt x="6902" y="3895"/>
                          <a:pt x="6966" y="3352"/>
                        </a:cubicBezTo>
                        <a:lnTo>
                          <a:pt x="6966" y="3254"/>
                        </a:lnTo>
                        <a:cubicBezTo>
                          <a:pt x="6934" y="3106"/>
                          <a:pt x="6648" y="3155"/>
                          <a:pt x="6552" y="3204"/>
                        </a:cubicBezTo>
                        <a:cubicBezTo>
                          <a:pt x="6362" y="3352"/>
                          <a:pt x="6330" y="3549"/>
                          <a:pt x="6171" y="3647"/>
                        </a:cubicBezTo>
                        <a:cubicBezTo>
                          <a:pt x="6044" y="3697"/>
                          <a:pt x="5917" y="3598"/>
                          <a:pt x="5790" y="3647"/>
                        </a:cubicBezTo>
                        <a:cubicBezTo>
                          <a:pt x="5567" y="3747"/>
                          <a:pt x="5281" y="3895"/>
                          <a:pt x="5058" y="3895"/>
                        </a:cubicBezTo>
                        <a:cubicBezTo>
                          <a:pt x="4964" y="3944"/>
                          <a:pt x="4741" y="3796"/>
                          <a:pt x="4645" y="3796"/>
                        </a:cubicBezTo>
                        <a:cubicBezTo>
                          <a:pt x="4518" y="3796"/>
                          <a:pt x="4518" y="3944"/>
                          <a:pt x="4391" y="3944"/>
                        </a:cubicBezTo>
                        <a:cubicBezTo>
                          <a:pt x="4391" y="3944"/>
                          <a:pt x="4423" y="3944"/>
                          <a:pt x="4455" y="3895"/>
                        </a:cubicBezTo>
                        <a:cubicBezTo>
                          <a:pt x="4455" y="3845"/>
                          <a:pt x="4423" y="3796"/>
                          <a:pt x="4423" y="3796"/>
                        </a:cubicBezTo>
                        <a:cubicBezTo>
                          <a:pt x="4391" y="3647"/>
                          <a:pt x="4328" y="3500"/>
                          <a:pt x="4296" y="3352"/>
                        </a:cubicBezTo>
                        <a:cubicBezTo>
                          <a:pt x="4265" y="3204"/>
                          <a:pt x="4201" y="3057"/>
                          <a:pt x="4105" y="3106"/>
                        </a:cubicBezTo>
                        <a:lnTo>
                          <a:pt x="4010" y="3106"/>
                        </a:lnTo>
                        <a:cubicBezTo>
                          <a:pt x="3852" y="3204"/>
                          <a:pt x="3660" y="3008"/>
                          <a:pt x="3502" y="3106"/>
                        </a:cubicBezTo>
                        <a:cubicBezTo>
                          <a:pt x="3406" y="3106"/>
                          <a:pt x="3343" y="3204"/>
                          <a:pt x="3279" y="3204"/>
                        </a:cubicBezTo>
                        <a:lnTo>
                          <a:pt x="3120" y="3204"/>
                        </a:lnTo>
                        <a:cubicBezTo>
                          <a:pt x="2930" y="3204"/>
                          <a:pt x="2771" y="3549"/>
                          <a:pt x="2580" y="3549"/>
                        </a:cubicBezTo>
                        <a:cubicBezTo>
                          <a:pt x="2611" y="3500"/>
                          <a:pt x="2675" y="3352"/>
                          <a:pt x="2707" y="3254"/>
                        </a:cubicBezTo>
                        <a:cubicBezTo>
                          <a:pt x="2707" y="3155"/>
                          <a:pt x="2707" y="3057"/>
                          <a:pt x="2644" y="3008"/>
                        </a:cubicBezTo>
                        <a:cubicBezTo>
                          <a:pt x="2580" y="2909"/>
                          <a:pt x="2453" y="3008"/>
                          <a:pt x="2389" y="2909"/>
                        </a:cubicBezTo>
                        <a:cubicBezTo>
                          <a:pt x="2357" y="2860"/>
                          <a:pt x="2357" y="2811"/>
                          <a:pt x="2357" y="2761"/>
                        </a:cubicBezTo>
                        <a:cubicBezTo>
                          <a:pt x="2325" y="2614"/>
                          <a:pt x="2231" y="2515"/>
                          <a:pt x="2167" y="2466"/>
                        </a:cubicBezTo>
                        <a:cubicBezTo>
                          <a:pt x="2071" y="2368"/>
                          <a:pt x="1976" y="2368"/>
                          <a:pt x="1881" y="2368"/>
                        </a:cubicBezTo>
                        <a:cubicBezTo>
                          <a:pt x="1849" y="2318"/>
                          <a:pt x="1785" y="2318"/>
                          <a:pt x="1754" y="2318"/>
                        </a:cubicBezTo>
                        <a:cubicBezTo>
                          <a:pt x="1690" y="2269"/>
                          <a:pt x="1626" y="2122"/>
                          <a:pt x="1595" y="2023"/>
                        </a:cubicBezTo>
                        <a:cubicBezTo>
                          <a:pt x="1499" y="1826"/>
                          <a:pt x="1340" y="1728"/>
                          <a:pt x="1245" y="1531"/>
                        </a:cubicBezTo>
                        <a:cubicBezTo>
                          <a:pt x="1213" y="1383"/>
                          <a:pt x="1182" y="1185"/>
                          <a:pt x="1118" y="1087"/>
                        </a:cubicBezTo>
                        <a:cubicBezTo>
                          <a:pt x="1086" y="988"/>
                          <a:pt x="1023" y="988"/>
                          <a:pt x="990" y="939"/>
                        </a:cubicBezTo>
                        <a:cubicBezTo>
                          <a:pt x="896" y="792"/>
                          <a:pt x="736" y="742"/>
                          <a:pt x="673" y="595"/>
                        </a:cubicBezTo>
                        <a:cubicBezTo>
                          <a:pt x="577" y="447"/>
                          <a:pt x="387" y="-45"/>
                          <a:pt x="260" y="4"/>
                        </a:cubicBezTo>
                        <a:cubicBezTo>
                          <a:pt x="260" y="4"/>
                          <a:pt x="228" y="4"/>
                          <a:pt x="228" y="53"/>
                        </a:cubicBezTo>
                        <a:cubicBezTo>
                          <a:pt x="217" y="69"/>
                          <a:pt x="207" y="86"/>
                          <a:pt x="196" y="102"/>
                        </a:cubicBezTo>
                        <a:cubicBezTo>
                          <a:pt x="164" y="250"/>
                          <a:pt x="101" y="250"/>
                          <a:pt x="70" y="447"/>
                        </a:cubicBezTo>
                        <a:cubicBezTo>
                          <a:pt x="37" y="496"/>
                          <a:pt x="101" y="742"/>
                          <a:pt x="101" y="841"/>
                        </a:cubicBezTo>
                        <a:cubicBezTo>
                          <a:pt x="101" y="988"/>
                          <a:pt x="133" y="1236"/>
                          <a:pt x="101" y="1383"/>
                        </a:cubicBezTo>
                        <a:cubicBezTo>
                          <a:pt x="101" y="1531"/>
                          <a:pt x="-26" y="1728"/>
                          <a:pt x="6" y="1875"/>
                        </a:cubicBezTo>
                        <a:cubicBezTo>
                          <a:pt x="6" y="1925"/>
                          <a:pt x="6" y="1925"/>
                          <a:pt x="37" y="1974"/>
                        </a:cubicBezTo>
                        <a:cubicBezTo>
                          <a:pt x="37" y="1974"/>
                          <a:pt x="260" y="2122"/>
                          <a:pt x="291" y="2171"/>
                        </a:cubicBezTo>
                        <a:cubicBezTo>
                          <a:pt x="356" y="2220"/>
                          <a:pt x="356" y="2318"/>
                          <a:pt x="356" y="2417"/>
                        </a:cubicBezTo>
                        <a:cubicBezTo>
                          <a:pt x="356" y="2565"/>
                          <a:pt x="356" y="2663"/>
                          <a:pt x="387" y="2712"/>
                        </a:cubicBezTo>
                        <a:cubicBezTo>
                          <a:pt x="387" y="2811"/>
                          <a:pt x="356" y="2909"/>
                          <a:pt x="387" y="3008"/>
                        </a:cubicBezTo>
                        <a:cubicBezTo>
                          <a:pt x="387" y="3106"/>
                          <a:pt x="387" y="3008"/>
                          <a:pt x="419" y="3106"/>
                        </a:cubicBezTo>
                        <a:cubicBezTo>
                          <a:pt x="483" y="3303"/>
                          <a:pt x="450" y="3549"/>
                          <a:pt x="450" y="3796"/>
                        </a:cubicBezTo>
                        <a:cubicBezTo>
                          <a:pt x="450" y="3845"/>
                          <a:pt x="483" y="3845"/>
                          <a:pt x="483" y="3895"/>
                        </a:cubicBezTo>
                        <a:cubicBezTo>
                          <a:pt x="514" y="3993"/>
                          <a:pt x="736" y="4190"/>
                          <a:pt x="927" y="404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6" name="Freeform 10">
                    <a:extLst>
                      <a:ext uri="{FF2B5EF4-FFF2-40B4-BE49-F238E27FC236}">
                        <a16:creationId xmlns:a16="http://schemas.microsoft.com/office/drawing/2014/main" id="{86C2E1DB-87A2-44DB-9044-5B33D6697438}"/>
                      </a:ext>
                    </a:extLst>
                  </p:cNvPr>
                  <p:cNvSpPr>
                    <a:spLocks/>
                  </p:cNvSpPr>
                  <p:nvPr/>
                </p:nvSpPr>
                <p:spPr bwMode="auto">
                  <a:xfrm>
                    <a:off x="2524759" y="3424156"/>
                    <a:ext cx="242904" cy="305691"/>
                  </a:xfrm>
                  <a:custGeom>
                    <a:avLst/>
                    <a:gdLst>
                      <a:gd name="T0" fmla="*/ 0 w 56"/>
                      <a:gd name="T1" fmla="*/ 0 h 69"/>
                      <a:gd name="T2" fmla="*/ 4 w 56"/>
                      <a:gd name="T3" fmla="*/ 15 h 69"/>
                      <a:gd name="T4" fmla="*/ 12 w 56"/>
                      <a:gd name="T5" fmla="*/ 20 h 69"/>
                      <a:gd name="T6" fmla="*/ 15 w 56"/>
                      <a:gd name="T7" fmla="*/ 26 h 69"/>
                      <a:gd name="T8" fmla="*/ 20 w 56"/>
                      <a:gd name="T9" fmla="*/ 37 h 69"/>
                      <a:gd name="T10" fmla="*/ 21 w 56"/>
                      <a:gd name="T11" fmla="*/ 40 h 69"/>
                      <a:gd name="T12" fmla="*/ 23 w 56"/>
                      <a:gd name="T13" fmla="*/ 42 h 69"/>
                      <a:gd name="T14" fmla="*/ 41 w 56"/>
                      <a:gd name="T15" fmla="*/ 51 h 69"/>
                      <a:gd name="T16" fmla="*/ 56 w 56"/>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9">
                        <a:moveTo>
                          <a:pt x="0" y="0"/>
                        </a:moveTo>
                        <a:cubicBezTo>
                          <a:pt x="0" y="4"/>
                          <a:pt x="1" y="12"/>
                          <a:pt x="4" y="15"/>
                        </a:cubicBezTo>
                        <a:cubicBezTo>
                          <a:pt x="7" y="17"/>
                          <a:pt x="10" y="18"/>
                          <a:pt x="12" y="20"/>
                        </a:cubicBezTo>
                        <a:cubicBezTo>
                          <a:pt x="13" y="22"/>
                          <a:pt x="14" y="24"/>
                          <a:pt x="15" y="26"/>
                        </a:cubicBezTo>
                        <a:cubicBezTo>
                          <a:pt x="16" y="30"/>
                          <a:pt x="18" y="33"/>
                          <a:pt x="20" y="37"/>
                        </a:cubicBezTo>
                        <a:cubicBezTo>
                          <a:pt x="20" y="38"/>
                          <a:pt x="20" y="39"/>
                          <a:pt x="21" y="40"/>
                        </a:cubicBezTo>
                        <a:cubicBezTo>
                          <a:pt x="22" y="41"/>
                          <a:pt x="22" y="41"/>
                          <a:pt x="23" y="42"/>
                        </a:cubicBezTo>
                        <a:cubicBezTo>
                          <a:pt x="29" y="45"/>
                          <a:pt x="35" y="47"/>
                          <a:pt x="41" y="51"/>
                        </a:cubicBezTo>
                        <a:cubicBezTo>
                          <a:pt x="46" y="55"/>
                          <a:pt x="54" y="63"/>
                          <a:pt x="56" y="69"/>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7" name="Freeform 11">
                    <a:extLst>
                      <a:ext uri="{FF2B5EF4-FFF2-40B4-BE49-F238E27FC236}">
                        <a16:creationId xmlns:a16="http://schemas.microsoft.com/office/drawing/2014/main" id="{624B48F1-CFE0-44C5-85AC-7F72F5DA7953}"/>
                      </a:ext>
                    </a:extLst>
                  </p:cNvPr>
                  <p:cNvSpPr>
                    <a:spLocks/>
                  </p:cNvSpPr>
                  <p:nvPr/>
                </p:nvSpPr>
                <p:spPr bwMode="auto">
                  <a:xfrm>
                    <a:off x="2725339" y="3583566"/>
                    <a:ext cx="450844" cy="283186"/>
                  </a:xfrm>
                  <a:custGeom>
                    <a:avLst/>
                    <a:gdLst>
                      <a:gd name="T0" fmla="*/ 10 w 104"/>
                      <a:gd name="T1" fmla="*/ 44 h 64"/>
                      <a:gd name="T2" fmla="*/ 9 w 104"/>
                      <a:gd name="T3" fmla="*/ 46 h 64"/>
                      <a:gd name="T4" fmla="*/ 8 w 104"/>
                      <a:gd name="T5" fmla="*/ 49 h 64"/>
                      <a:gd name="T6" fmla="*/ 0 w 104"/>
                      <a:gd name="T7" fmla="*/ 58 h 64"/>
                      <a:gd name="T8" fmla="*/ 3 w 104"/>
                      <a:gd name="T9" fmla="*/ 63 h 64"/>
                      <a:gd name="T10" fmla="*/ 9 w 104"/>
                      <a:gd name="T11" fmla="*/ 64 h 64"/>
                      <a:gd name="T12" fmla="*/ 18 w 104"/>
                      <a:gd name="T13" fmla="*/ 62 h 64"/>
                      <a:gd name="T14" fmla="*/ 25 w 104"/>
                      <a:gd name="T15" fmla="*/ 55 h 64"/>
                      <a:gd name="T16" fmla="*/ 33 w 104"/>
                      <a:gd name="T17" fmla="*/ 53 h 64"/>
                      <a:gd name="T18" fmla="*/ 76 w 104"/>
                      <a:gd name="T19" fmla="*/ 37 h 64"/>
                      <a:gd name="T20" fmla="*/ 82 w 104"/>
                      <a:gd name="T21" fmla="*/ 32 h 64"/>
                      <a:gd name="T22" fmla="*/ 100 w 104"/>
                      <a:gd name="T23" fmla="*/ 25 h 64"/>
                      <a:gd name="T24" fmla="*/ 104 w 104"/>
                      <a:gd name="T25" fmla="*/ 21 h 64"/>
                      <a:gd name="T26" fmla="*/ 99 w 104"/>
                      <a:gd name="T27" fmla="*/ 18 h 64"/>
                      <a:gd name="T28" fmla="*/ 99 w 104"/>
                      <a:gd name="T29" fmla="*/ 13 h 64"/>
                      <a:gd name="T30" fmla="*/ 90 w 104"/>
                      <a:gd name="T31" fmla="*/ 3 h 64"/>
                      <a:gd name="T32" fmla="*/ 89 w 104"/>
                      <a:gd name="T33" fmla="*/ 1 h 64"/>
                      <a:gd name="T34" fmla="*/ 85 w 104"/>
                      <a:gd name="T35" fmla="*/ 3 h 64"/>
                      <a:gd name="T36" fmla="*/ 70 w 104"/>
                      <a:gd name="T37" fmla="*/ 10 h 64"/>
                      <a:gd name="T38" fmla="*/ 67 w 104"/>
                      <a:gd name="T39" fmla="*/ 10 h 64"/>
                      <a:gd name="T40" fmla="*/ 64 w 104"/>
                      <a:gd name="T41" fmla="*/ 8 h 64"/>
                      <a:gd name="T42" fmla="*/ 55 w 104"/>
                      <a:gd name="T43" fmla="*/ 9 h 64"/>
                      <a:gd name="T44" fmla="*/ 45 w 104"/>
                      <a:gd name="T45" fmla="*/ 13 h 64"/>
                      <a:gd name="T46" fmla="*/ 42 w 104"/>
                      <a:gd name="T47" fmla="*/ 14 h 64"/>
                      <a:gd name="T48" fmla="*/ 39 w 104"/>
                      <a:gd name="T49" fmla="*/ 17 h 64"/>
                      <a:gd name="T50" fmla="*/ 23 w 104"/>
                      <a:gd name="T51" fmla="*/ 25 h 64"/>
                      <a:gd name="T52" fmla="*/ 17 w 104"/>
                      <a:gd name="T53" fmla="*/ 30 h 64"/>
                      <a:gd name="T54" fmla="*/ 10 w 104"/>
                      <a:gd name="T55" fmla="*/ 34 h 64"/>
                      <a:gd name="T56" fmla="*/ 11 w 104"/>
                      <a:gd name="T57" fmla="*/ 38 h 64"/>
                      <a:gd name="T58" fmla="*/ 10 w 104"/>
                      <a:gd name="T59"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64">
                        <a:moveTo>
                          <a:pt x="10" y="44"/>
                        </a:moveTo>
                        <a:cubicBezTo>
                          <a:pt x="9" y="45"/>
                          <a:pt x="9" y="45"/>
                          <a:pt x="9" y="46"/>
                        </a:cubicBezTo>
                        <a:cubicBezTo>
                          <a:pt x="8" y="47"/>
                          <a:pt x="8" y="48"/>
                          <a:pt x="8" y="49"/>
                        </a:cubicBezTo>
                        <a:cubicBezTo>
                          <a:pt x="7" y="53"/>
                          <a:pt x="1" y="54"/>
                          <a:pt x="0" y="58"/>
                        </a:cubicBezTo>
                        <a:cubicBezTo>
                          <a:pt x="0" y="60"/>
                          <a:pt x="1" y="62"/>
                          <a:pt x="3" y="63"/>
                        </a:cubicBezTo>
                        <a:cubicBezTo>
                          <a:pt x="5" y="63"/>
                          <a:pt x="7" y="64"/>
                          <a:pt x="9" y="64"/>
                        </a:cubicBezTo>
                        <a:cubicBezTo>
                          <a:pt x="12" y="63"/>
                          <a:pt x="15" y="63"/>
                          <a:pt x="18" y="62"/>
                        </a:cubicBezTo>
                        <a:cubicBezTo>
                          <a:pt x="20" y="60"/>
                          <a:pt x="22" y="57"/>
                          <a:pt x="25" y="55"/>
                        </a:cubicBezTo>
                        <a:cubicBezTo>
                          <a:pt x="27" y="54"/>
                          <a:pt x="30" y="53"/>
                          <a:pt x="33" y="53"/>
                        </a:cubicBezTo>
                        <a:cubicBezTo>
                          <a:pt x="48" y="51"/>
                          <a:pt x="63" y="46"/>
                          <a:pt x="76" y="37"/>
                        </a:cubicBezTo>
                        <a:cubicBezTo>
                          <a:pt x="78" y="35"/>
                          <a:pt x="80" y="33"/>
                          <a:pt x="82" y="32"/>
                        </a:cubicBezTo>
                        <a:cubicBezTo>
                          <a:pt x="88" y="28"/>
                          <a:pt x="94" y="26"/>
                          <a:pt x="100" y="25"/>
                        </a:cubicBezTo>
                        <a:cubicBezTo>
                          <a:pt x="102" y="24"/>
                          <a:pt x="104" y="23"/>
                          <a:pt x="104" y="21"/>
                        </a:cubicBezTo>
                        <a:cubicBezTo>
                          <a:pt x="102" y="22"/>
                          <a:pt x="99" y="20"/>
                          <a:pt x="99" y="18"/>
                        </a:cubicBezTo>
                        <a:cubicBezTo>
                          <a:pt x="98" y="16"/>
                          <a:pt x="99" y="15"/>
                          <a:pt x="99" y="13"/>
                        </a:cubicBezTo>
                        <a:cubicBezTo>
                          <a:pt x="98" y="9"/>
                          <a:pt x="91" y="8"/>
                          <a:pt x="90" y="3"/>
                        </a:cubicBezTo>
                        <a:cubicBezTo>
                          <a:pt x="89" y="3"/>
                          <a:pt x="90" y="1"/>
                          <a:pt x="89" y="1"/>
                        </a:cubicBezTo>
                        <a:cubicBezTo>
                          <a:pt x="87" y="0"/>
                          <a:pt x="86" y="2"/>
                          <a:pt x="85" y="3"/>
                        </a:cubicBezTo>
                        <a:cubicBezTo>
                          <a:pt x="82" y="8"/>
                          <a:pt x="76" y="10"/>
                          <a:pt x="70" y="10"/>
                        </a:cubicBezTo>
                        <a:cubicBezTo>
                          <a:pt x="69" y="10"/>
                          <a:pt x="68" y="10"/>
                          <a:pt x="67" y="10"/>
                        </a:cubicBezTo>
                        <a:cubicBezTo>
                          <a:pt x="66" y="9"/>
                          <a:pt x="65" y="9"/>
                          <a:pt x="64" y="8"/>
                        </a:cubicBezTo>
                        <a:cubicBezTo>
                          <a:pt x="61" y="7"/>
                          <a:pt x="58" y="8"/>
                          <a:pt x="55" y="9"/>
                        </a:cubicBezTo>
                        <a:cubicBezTo>
                          <a:pt x="51" y="10"/>
                          <a:pt x="48" y="12"/>
                          <a:pt x="45" y="13"/>
                        </a:cubicBezTo>
                        <a:cubicBezTo>
                          <a:pt x="44" y="13"/>
                          <a:pt x="43" y="13"/>
                          <a:pt x="42" y="14"/>
                        </a:cubicBezTo>
                        <a:cubicBezTo>
                          <a:pt x="41" y="15"/>
                          <a:pt x="40" y="16"/>
                          <a:pt x="39" y="17"/>
                        </a:cubicBezTo>
                        <a:cubicBezTo>
                          <a:pt x="35" y="21"/>
                          <a:pt x="28" y="21"/>
                          <a:pt x="23" y="25"/>
                        </a:cubicBezTo>
                        <a:cubicBezTo>
                          <a:pt x="21" y="26"/>
                          <a:pt x="19" y="28"/>
                          <a:pt x="17" y="30"/>
                        </a:cubicBezTo>
                        <a:cubicBezTo>
                          <a:pt x="15" y="32"/>
                          <a:pt x="11" y="32"/>
                          <a:pt x="10" y="34"/>
                        </a:cubicBezTo>
                        <a:cubicBezTo>
                          <a:pt x="10" y="35"/>
                          <a:pt x="11" y="37"/>
                          <a:pt x="11" y="38"/>
                        </a:cubicBezTo>
                        <a:cubicBezTo>
                          <a:pt x="11" y="40"/>
                          <a:pt x="10" y="42"/>
                          <a:pt x="10" y="44"/>
                        </a:cubicBezTo>
                        <a:close/>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8" name="Freeform 12">
                    <a:extLst>
                      <a:ext uri="{FF2B5EF4-FFF2-40B4-BE49-F238E27FC236}">
                        <a16:creationId xmlns:a16="http://schemas.microsoft.com/office/drawing/2014/main" id="{C53B2359-B145-44E9-8D2F-21DCBDF8716E}"/>
                      </a:ext>
                    </a:extLst>
                  </p:cNvPr>
                  <p:cNvSpPr>
                    <a:spLocks/>
                  </p:cNvSpPr>
                  <p:nvPr/>
                </p:nvSpPr>
                <p:spPr bwMode="auto">
                  <a:xfrm>
                    <a:off x="2881754" y="3206609"/>
                    <a:ext cx="290748" cy="380708"/>
                  </a:xfrm>
                  <a:custGeom>
                    <a:avLst/>
                    <a:gdLst>
                      <a:gd name="T0" fmla="*/ 0 w 67"/>
                      <a:gd name="T1" fmla="*/ 34 h 86"/>
                      <a:gd name="T2" fmla="*/ 0 w 67"/>
                      <a:gd name="T3" fmla="*/ 26 h 86"/>
                      <a:gd name="T4" fmla="*/ 0 w 67"/>
                      <a:gd name="T5" fmla="*/ 21 h 86"/>
                      <a:gd name="T6" fmla="*/ 1 w 67"/>
                      <a:gd name="T7" fmla="*/ 17 h 86"/>
                      <a:gd name="T8" fmla="*/ 2 w 67"/>
                      <a:gd name="T9" fmla="*/ 11 h 86"/>
                      <a:gd name="T10" fmla="*/ 2 w 67"/>
                      <a:gd name="T11" fmla="*/ 9 h 86"/>
                      <a:gd name="T12" fmla="*/ 3 w 67"/>
                      <a:gd name="T13" fmla="*/ 6 h 86"/>
                      <a:gd name="T14" fmla="*/ 9 w 67"/>
                      <a:gd name="T15" fmla="*/ 1 h 86"/>
                      <a:gd name="T16" fmla="*/ 18 w 67"/>
                      <a:gd name="T17" fmla="*/ 0 h 86"/>
                      <a:gd name="T18" fmla="*/ 20 w 67"/>
                      <a:gd name="T19" fmla="*/ 1 h 86"/>
                      <a:gd name="T20" fmla="*/ 23 w 67"/>
                      <a:gd name="T21" fmla="*/ 4 h 86"/>
                      <a:gd name="T22" fmla="*/ 33 w 67"/>
                      <a:gd name="T23" fmla="*/ 9 h 86"/>
                      <a:gd name="T24" fmla="*/ 39 w 67"/>
                      <a:gd name="T25" fmla="*/ 24 h 86"/>
                      <a:gd name="T26" fmla="*/ 40 w 67"/>
                      <a:gd name="T27" fmla="*/ 26 h 86"/>
                      <a:gd name="T28" fmla="*/ 43 w 67"/>
                      <a:gd name="T29" fmla="*/ 29 h 86"/>
                      <a:gd name="T30" fmla="*/ 47 w 67"/>
                      <a:gd name="T31" fmla="*/ 38 h 86"/>
                      <a:gd name="T32" fmla="*/ 55 w 67"/>
                      <a:gd name="T33" fmla="*/ 46 h 86"/>
                      <a:gd name="T34" fmla="*/ 61 w 67"/>
                      <a:gd name="T35" fmla="*/ 49 h 86"/>
                      <a:gd name="T36" fmla="*/ 64 w 67"/>
                      <a:gd name="T37" fmla="*/ 53 h 86"/>
                      <a:gd name="T38" fmla="*/ 67 w 67"/>
                      <a:gd name="T39" fmla="*/ 56 h 86"/>
                      <a:gd name="T40" fmla="*/ 66 w 67"/>
                      <a:gd name="T41" fmla="*/ 59 h 86"/>
                      <a:gd name="T42" fmla="*/ 55 w 67"/>
                      <a:gd name="T43" fmla="*/ 70 h 86"/>
                      <a:gd name="T44" fmla="*/ 51 w 67"/>
                      <a:gd name="T4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86">
                        <a:moveTo>
                          <a:pt x="0" y="34"/>
                        </a:moveTo>
                        <a:cubicBezTo>
                          <a:pt x="1" y="32"/>
                          <a:pt x="1" y="29"/>
                          <a:pt x="0" y="26"/>
                        </a:cubicBezTo>
                        <a:cubicBezTo>
                          <a:pt x="0" y="24"/>
                          <a:pt x="0" y="23"/>
                          <a:pt x="0" y="21"/>
                        </a:cubicBezTo>
                        <a:cubicBezTo>
                          <a:pt x="0" y="20"/>
                          <a:pt x="1" y="18"/>
                          <a:pt x="1" y="17"/>
                        </a:cubicBezTo>
                        <a:cubicBezTo>
                          <a:pt x="2" y="15"/>
                          <a:pt x="2" y="13"/>
                          <a:pt x="2" y="11"/>
                        </a:cubicBezTo>
                        <a:cubicBezTo>
                          <a:pt x="2" y="10"/>
                          <a:pt x="2" y="10"/>
                          <a:pt x="2" y="9"/>
                        </a:cubicBezTo>
                        <a:cubicBezTo>
                          <a:pt x="2" y="8"/>
                          <a:pt x="3" y="7"/>
                          <a:pt x="3" y="6"/>
                        </a:cubicBezTo>
                        <a:cubicBezTo>
                          <a:pt x="5" y="4"/>
                          <a:pt x="7" y="2"/>
                          <a:pt x="9" y="1"/>
                        </a:cubicBezTo>
                        <a:cubicBezTo>
                          <a:pt x="12" y="0"/>
                          <a:pt x="15" y="0"/>
                          <a:pt x="18" y="0"/>
                        </a:cubicBezTo>
                        <a:cubicBezTo>
                          <a:pt x="19" y="0"/>
                          <a:pt x="20" y="0"/>
                          <a:pt x="20" y="1"/>
                        </a:cubicBezTo>
                        <a:cubicBezTo>
                          <a:pt x="21" y="2"/>
                          <a:pt x="22" y="3"/>
                          <a:pt x="23" y="4"/>
                        </a:cubicBezTo>
                        <a:cubicBezTo>
                          <a:pt x="25" y="7"/>
                          <a:pt x="30" y="7"/>
                          <a:pt x="33" y="9"/>
                        </a:cubicBezTo>
                        <a:cubicBezTo>
                          <a:pt x="38" y="12"/>
                          <a:pt x="38" y="18"/>
                          <a:pt x="39" y="24"/>
                        </a:cubicBezTo>
                        <a:cubicBezTo>
                          <a:pt x="39" y="25"/>
                          <a:pt x="39" y="26"/>
                          <a:pt x="40" y="26"/>
                        </a:cubicBezTo>
                        <a:cubicBezTo>
                          <a:pt x="41" y="28"/>
                          <a:pt x="42" y="28"/>
                          <a:pt x="43" y="29"/>
                        </a:cubicBezTo>
                        <a:cubicBezTo>
                          <a:pt x="45" y="32"/>
                          <a:pt x="46" y="35"/>
                          <a:pt x="47" y="38"/>
                        </a:cubicBezTo>
                        <a:cubicBezTo>
                          <a:pt x="49" y="42"/>
                          <a:pt x="52" y="44"/>
                          <a:pt x="55" y="46"/>
                        </a:cubicBezTo>
                        <a:cubicBezTo>
                          <a:pt x="57" y="47"/>
                          <a:pt x="60" y="48"/>
                          <a:pt x="61" y="49"/>
                        </a:cubicBezTo>
                        <a:cubicBezTo>
                          <a:pt x="62" y="50"/>
                          <a:pt x="63" y="52"/>
                          <a:pt x="64" y="53"/>
                        </a:cubicBezTo>
                        <a:cubicBezTo>
                          <a:pt x="65" y="54"/>
                          <a:pt x="67" y="54"/>
                          <a:pt x="67" y="56"/>
                        </a:cubicBezTo>
                        <a:cubicBezTo>
                          <a:pt x="67" y="57"/>
                          <a:pt x="67" y="58"/>
                          <a:pt x="66" y="59"/>
                        </a:cubicBezTo>
                        <a:cubicBezTo>
                          <a:pt x="63" y="63"/>
                          <a:pt x="57" y="65"/>
                          <a:pt x="55" y="70"/>
                        </a:cubicBezTo>
                        <a:cubicBezTo>
                          <a:pt x="53" y="73"/>
                          <a:pt x="52" y="82"/>
                          <a:pt x="51" y="8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69" name="Freeform 13">
                    <a:extLst>
                      <a:ext uri="{FF2B5EF4-FFF2-40B4-BE49-F238E27FC236}">
                        <a16:creationId xmlns:a16="http://schemas.microsoft.com/office/drawing/2014/main" id="{B2708744-E827-4BE8-82AC-EEDCA3DF9F54}"/>
                      </a:ext>
                    </a:extLst>
                  </p:cNvPr>
                  <p:cNvSpPr>
                    <a:spLocks/>
                  </p:cNvSpPr>
                  <p:nvPr/>
                </p:nvSpPr>
                <p:spPr bwMode="auto">
                  <a:xfrm>
                    <a:off x="3076813" y="3343514"/>
                    <a:ext cx="195059" cy="110649"/>
                  </a:xfrm>
                  <a:custGeom>
                    <a:avLst/>
                    <a:gdLst>
                      <a:gd name="T0" fmla="*/ 0 w 45"/>
                      <a:gd name="T1" fmla="*/ 1 h 25"/>
                      <a:gd name="T2" fmla="*/ 21 w 45"/>
                      <a:gd name="T3" fmla="*/ 0 h 25"/>
                      <a:gd name="T4" fmla="*/ 31 w 45"/>
                      <a:gd name="T5" fmla="*/ 3 h 25"/>
                      <a:gd name="T6" fmla="*/ 44 w 45"/>
                      <a:gd name="T7" fmla="*/ 3 h 25"/>
                      <a:gd name="T8" fmla="*/ 45 w 45"/>
                      <a:gd name="T9" fmla="*/ 9 h 25"/>
                      <a:gd name="T10" fmla="*/ 43 w 45"/>
                      <a:gd name="T11" fmla="*/ 16 h 25"/>
                      <a:gd name="T12" fmla="*/ 31 w 45"/>
                      <a:gd name="T13" fmla="*/ 17 h 25"/>
                      <a:gd name="T14" fmla="*/ 22 w 4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5">
                        <a:moveTo>
                          <a:pt x="0" y="1"/>
                        </a:moveTo>
                        <a:cubicBezTo>
                          <a:pt x="6" y="2"/>
                          <a:pt x="14" y="0"/>
                          <a:pt x="21" y="0"/>
                        </a:cubicBezTo>
                        <a:cubicBezTo>
                          <a:pt x="24" y="1"/>
                          <a:pt x="27" y="2"/>
                          <a:pt x="31" y="3"/>
                        </a:cubicBezTo>
                        <a:cubicBezTo>
                          <a:pt x="35" y="4"/>
                          <a:pt x="40" y="4"/>
                          <a:pt x="44" y="3"/>
                        </a:cubicBezTo>
                        <a:cubicBezTo>
                          <a:pt x="45" y="5"/>
                          <a:pt x="45" y="7"/>
                          <a:pt x="45" y="9"/>
                        </a:cubicBezTo>
                        <a:cubicBezTo>
                          <a:pt x="45" y="12"/>
                          <a:pt x="45" y="14"/>
                          <a:pt x="43" y="16"/>
                        </a:cubicBezTo>
                        <a:cubicBezTo>
                          <a:pt x="40" y="18"/>
                          <a:pt x="35" y="16"/>
                          <a:pt x="31" y="17"/>
                        </a:cubicBezTo>
                        <a:cubicBezTo>
                          <a:pt x="27" y="18"/>
                          <a:pt x="24" y="22"/>
                          <a:pt x="22"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0" name="Freeform 14">
                    <a:extLst>
                      <a:ext uri="{FF2B5EF4-FFF2-40B4-BE49-F238E27FC236}">
                        <a16:creationId xmlns:a16="http://schemas.microsoft.com/office/drawing/2014/main" id="{E2AC888E-6B8A-4043-A1A6-4F995B556B26}"/>
                      </a:ext>
                    </a:extLst>
                  </p:cNvPr>
                  <p:cNvSpPr>
                    <a:spLocks/>
                  </p:cNvSpPr>
                  <p:nvPr/>
                </p:nvSpPr>
                <p:spPr bwMode="auto">
                  <a:xfrm>
                    <a:off x="3176183" y="3446661"/>
                    <a:ext cx="239223" cy="228800"/>
                  </a:xfrm>
                  <a:custGeom>
                    <a:avLst/>
                    <a:gdLst>
                      <a:gd name="T0" fmla="*/ 0 w 55"/>
                      <a:gd name="T1" fmla="*/ 52 h 52"/>
                      <a:gd name="T2" fmla="*/ 11 w 55"/>
                      <a:gd name="T3" fmla="*/ 49 h 52"/>
                      <a:gd name="T4" fmla="*/ 15 w 55"/>
                      <a:gd name="T5" fmla="*/ 48 h 52"/>
                      <a:gd name="T6" fmla="*/ 18 w 55"/>
                      <a:gd name="T7" fmla="*/ 45 h 52"/>
                      <a:gd name="T8" fmla="*/ 24 w 55"/>
                      <a:gd name="T9" fmla="*/ 40 h 52"/>
                      <a:gd name="T10" fmla="*/ 27 w 55"/>
                      <a:gd name="T11" fmla="*/ 39 h 52"/>
                      <a:gd name="T12" fmla="*/ 30 w 55"/>
                      <a:gd name="T13" fmla="*/ 34 h 52"/>
                      <a:gd name="T14" fmla="*/ 45 w 55"/>
                      <a:gd name="T15" fmla="*/ 19 h 52"/>
                      <a:gd name="T16" fmla="*/ 53 w 55"/>
                      <a:gd name="T17" fmla="*/ 5 h 52"/>
                      <a:gd name="T18" fmla="*/ 55 w 55"/>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2">
                        <a:moveTo>
                          <a:pt x="0" y="52"/>
                        </a:moveTo>
                        <a:cubicBezTo>
                          <a:pt x="3" y="51"/>
                          <a:pt x="7" y="50"/>
                          <a:pt x="11" y="49"/>
                        </a:cubicBezTo>
                        <a:cubicBezTo>
                          <a:pt x="12" y="49"/>
                          <a:pt x="13" y="48"/>
                          <a:pt x="15" y="48"/>
                        </a:cubicBezTo>
                        <a:cubicBezTo>
                          <a:pt x="16" y="47"/>
                          <a:pt x="17" y="46"/>
                          <a:pt x="18" y="45"/>
                        </a:cubicBezTo>
                        <a:cubicBezTo>
                          <a:pt x="20" y="43"/>
                          <a:pt x="22" y="42"/>
                          <a:pt x="24" y="40"/>
                        </a:cubicBezTo>
                        <a:cubicBezTo>
                          <a:pt x="25" y="40"/>
                          <a:pt x="26" y="40"/>
                          <a:pt x="27" y="39"/>
                        </a:cubicBezTo>
                        <a:cubicBezTo>
                          <a:pt x="28" y="38"/>
                          <a:pt x="29" y="36"/>
                          <a:pt x="30" y="34"/>
                        </a:cubicBezTo>
                        <a:cubicBezTo>
                          <a:pt x="33" y="28"/>
                          <a:pt x="40" y="25"/>
                          <a:pt x="45" y="19"/>
                        </a:cubicBezTo>
                        <a:cubicBezTo>
                          <a:pt x="49" y="16"/>
                          <a:pt x="52" y="10"/>
                          <a:pt x="53" y="5"/>
                        </a:cubicBezTo>
                        <a:cubicBezTo>
                          <a:pt x="54" y="3"/>
                          <a:pt x="54" y="2"/>
                          <a:pt x="55"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15">
                    <a:extLst>
                      <a:ext uri="{FF2B5EF4-FFF2-40B4-BE49-F238E27FC236}">
                        <a16:creationId xmlns:a16="http://schemas.microsoft.com/office/drawing/2014/main" id="{FA0C817F-6AA8-4588-8B59-C4C068D0CDF5}"/>
                      </a:ext>
                    </a:extLst>
                  </p:cNvPr>
                  <p:cNvSpPr>
                    <a:spLocks/>
                  </p:cNvSpPr>
                  <p:nvPr/>
                </p:nvSpPr>
                <p:spPr bwMode="auto">
                  <a:xfrm>
                    <a:off x="3901214" y="3086583"/>
                    <a:ext cx="1122510" cy="328196"/>
                  </a:xfrm>
                  <a:custGeom>
                    <a:avLst/>
                    <a:gdLst>
                      <a:gd name="T0" fmla="*/ 0 w 259"/>
                      <a:gd name="T1" fmla="*/ 60 h 74"/>
                      <a:gd name="T2" fmla="*/ 16 w 259"/>
                      <a:gd name="T3" fmla="*/ 60 h 74"/>
                      <a:gd name="T4" fmla="*/ 23 w 259"/>
                      <a:gd name="T5" fmla="*/ 70 h 74"/>
                      <a:gd name="T6" fmla="*/ 26 w 259"/>
                      <a:gd name="T7" fmla="*/ 71 h 74"/>
                      <a:gd name="T8" fmla="*/ 87 w 259"/>
                      <a:gd name="T9" fmla="*/ 67 h 74"/>
                      <a:gd name="T10" fmla="*/ 107 w 259"/>
                      <a:gd name="T11" fmla="*/ 63 h 74"/>
                      <a:gd name="T12" fmla="*/ 122 w 259"/>
                      <a:gd name="T13" fmla="*/ 54 h 74"/>
                      <a:gd name="T14" fmla="*/ 163 w 259"/>
                      <a:gd name="T15" fmla="*/ 36 h 74"/>
                      <a:gd name="T16" fmla="*/ 173 w 259"/>
                      <a:gd name="T17" fmla="*/ 32 h 74"/>
                      <a:gd name="T18" fmla="*/ 183 w 259"/>
                      <a:gd name="T19" fmla="*/ 24 h 74"/>
                      <a:gd name="T20" fmla="*/ 191 w 259"/>
                      <a:gd name="T21" fmla="*/ 21 h 74"/>
                      <a:gd name="T22" fmla="*/ 239 w 259"/>
                      <a:gd name="T23" fmla="*/ 5 h 74"/>
                      <a:gd name="T24" fmla="*/ 259 w 259"/>
                      <a:gd name="T25"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74">
                        <a:moveTo>
                          <a:pt x="0" y="60"/>
                        </a:moveTo>
                        <a:cubicBezTo>
                          <a:pt x="6" y="58"/>
                          <a:pt x="12" y="57"/>
                          <a:pt x="16" y="60"/>
                        </a:cubicBezTo>
                        <a:cubicBezTo>
                          <a:pt x="19" y="63"/>
                          <a:pt x="19" y="68"/>
                          <a:pt x="23" y="70"/>
                        </a:cubicBezTo>
                        <a:cubicBezTo>
                          <a:pt x="24" y="71"/>
                          <a:pt x="25" y="71"/>
                          <a:pt x="26" y="71"/>
                        </a:cubicBezTo>
                        <a:cubicBezTo>
                          <a:pt x="47" y="74"/>
                          <a:pt x="67" y="71"/>
                          <a:pt x="87" y="67"/>
                        </a:cubicBezTo>
                        <a:cubicBezTo>
                          <a:pt x="94" y="66"/>
                          <a:pt x="101" y="65"/>
                          <a:pt x="107" y="63"/>
                        </a:cubicBezTo>
                        <a:cubicBezTo>
                          <a:pt x="112" y="60"/>
                          <a:pt x="117" y="57"/>
                          <a:pt x="122" y="54"/>
                        </a:cubicBezTo>
                        <a:cubicBezTo>
                          <a:pt x="135" y="46"/>
                          <a:pt x="148" y="40"/>
                          <a:pt x="163" y="36"/>
                        </a:cubicBezTo>
                        <a:cubicBezTo>
                          <a:pt x="166" y="35"/>
                          <a:pt x="170" y="34"/>
                          <a:pt x="173" y="32"/>
                        </a:cubicBezTo>
                        <a:cubicBezTo>
                          <a:pt x="177" y="30"/>
                          <a:pt x="179" y="27"/>
                          <a:pt x="183" y="24"/>
                        </a:cubicBezTo>
                        <a:cubicBezTo>
                          <a:pt x="185" y="23"/>
                          <a:pt x="188" y="22"/>
                          <a:pt x="191" y="21"/>
                        </a:cubicBezTo>
                        <a:cubicBezTo>
                          <a:pt x="207" y="15"/>
                          <a:pt x="223" y="10"/>
                          <a:pt x="239" y="5"/>
                        </a:cubicBezTo>
                        <a:cubicBezTo>
                          <a:pt x="246" y="3"/>
                          <a:pt x="252" y="0"/>
                          <a:pt x="259" y="1"/>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2" name="Freeform 16">
                    <a:extLst>
                      <a:ext uri="{FF2B5EF4-FFF2-40B4-BE49-F238E27FC236}">
                        <a16:creationId xmlns:a16="http://schemas.microsoft.com/office/drawing/2014/main" id="{DC042C88-131D-4148-970D-49E98FB0B56C}"/>
                      </a:ext>
                    </a:extLst>
                  </p:cNvPr>
                  <p:cNvSpPr>
                    <a:spLocks/>
                  </p:cNvSpPr>
                  <p:nvPr/>
                </p:nvSpPr>
                <p:spPr bwMode="auto">
                  <a:xfrm>
                    <a:off x="3840488" y="2891520"/>
                    <a:ext cx="1096747" cy="456531"/>
                  </a:xfrm>
                  <a:custGeom>
                    <a:avLst/>
                    <a:gdLst>
                      <a:gd name="T0" fmla="*/ 0 w 253"/>
                      <a:gd name="T1" fmla="*/ 77 h 99"/>
                      <a:gd name="T2" fmla="*/ 58 w 253"/>
                      <a:gd name="T3" fmla="*/ 62 h 99"/>
                      <a:gd name="T4" fmla="*/ 88 w 253"/>
                      <a:gd name="T5" fmla="*/ 51 h 99"/>
                      <a:gd name="T6" fmla="*/ 115 w 253"/>
                      <a:gd name="T7" fmla="*/ 41 h 99"/>
                      <a:gd name="T8" fmla="*/ 130 w 253"/>
                      <a:gd name="T9" fmla="*/ 35 h 99"/>
                      <a:gd name="T10" fmla="*/ 142 w 253"/>
                      <a:gd name="T11" fmla="*/ 28 h 99"/>
                      <a:gd name="T12" fmla="*/ 162 w 253"/>
                      <a:gd name="T13" fmla="*/ 22 h 99"/>
                      <a:gd name="T14" fmla="*/ 210 w 253"/>
                      <a:gd name="T15" fmla="*/ 8 h 99"/>
                      <a:gd name="T16" fmla="*/ 253 w 253"/>
                      <a:gd name="T17" fmla="*/ 1 h 99"/>
                      <a:gd name="T18" fmla="*/ 147 w 253"/>
                      <a:gd name="T19" fmla="*/ 69 h 99"/>
                      <a:gd name="T20" fmla="*/ 126 w 253"/>
                      <a:gd name="T21" fmla="*/ 87 h 99"/>
                      <a:gd name="T22" fmla="*/ 115 w 253"/>
                      <a:gd name="T23" fmla="*/ 94 h 99"/>
                      <a:gd name="T24" fmla="*/ 97 w 253"/>
                      <a:gd name="T25" fmla="*/ 97 h 99"/>
                      <a:gd name="T26" fmla="*/ 20 w 253"/>
                      <a:gd name="T27" fmla="*/ 99 h 99"/>
                      <a:gd name="connsiteX0" fmla="*/ 0 w 10000"/>
                      <a:gd name="connsiteY0" fmla="*/ 7693 h 10403"/>
                      <a:gd name="connsiteX1" fmla="*/ 2292 w 10000"/>
                      <a:gd name="connsiteY1" fmla="*/ 6178 h 10403"/>
                      <a:gd name="connsiteX2" fmla="*/ 3478 w 10000"/>
                      <a:gd name="connsiteY2" fmla="*/ 5067 h 10403"/>
                      <a:gd name="connsiteX3" fmla="*/ 4545 w 10000"/>
                      <a:gd name="connsiteY3" fmla="*/ 4056 h 10403"/>
                      <a:gd name="connsiteX4" fmla="*/ 5138 w 10000"/>
                      <a:gd name="connsiteY4" fmla="*/ 3450 h 10403"/>
                      <a:gd name="connsiteX5" fmla="*/ 5613 w 10000"/>
                      <a:gd name="connsiteY5" fmla="*/ 2743 h 10403"/>
                      <a:gd name="connsiteX6" fmla="*/ 6403 w 10000"/>
                      <a:gd name="connsiteY6" fmla="*/ 2137 h 10403"/>
                      <a:gd name="connsiteX7" fmla="*/ 8300 w 10000"/>
                      <a:gd name="connsiteY7" fmla="*/ 723 h 10403"/>
                      <a:gd name="connsiteX8" fmla="*/ 10000 w 10000"/>
                      <a:gd name="connsiteY8" fmla="*/ 16 h 10403"/>
                      <a:gd name="connsiteX9" fmla="*/ 5810 w 10000"/>
                      <a:gd name="connsiteY9" fmla="*/ 6885 h 10403"/>
                      <a:gd name="connsiteX10" fmla="*/ 4980 w 10000"/>
                      <a:gd name="connsiteY10" fmla="*/ 8703 h 10403"/>
                      <a:gd name="connsiteX11" fmla="*/ 4545 w 10000"/>
                      <a:gd name="connsiteY11" fmla="*/ 9410 h 10403"/>
                      <a:gd name="connsiteX12" fmla="*/ 3834 w 10000"/>
                      <a:gd name="connsiteY12" fmla="*/ 9713 h 10403"/>
                      <a:gd name="connsiteX13" fmla="*/ 726 w 10000"/>
                      <a:gd name="connsiteY13" fmla="*/ 10403 h 1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403">
                        <a:moveTo>
                          <a:pt x="0" y="7693"/>
                        </a:moveTo>
                        <a:cubicBezTo>
                          <a:pt x="791" y="7289"/>
                          <a:pt x="1542" y="6784"/>
                          <a:pt x="2292" y="6178"/>
                        </a:cubicBezTo>
                        <a:cubicBezTo>
                          <a:pt x="2688" y="5774"/>
                          <a:pt x="3083" y="5471"/>
                          <a:pt x="3478" y="5067"/>
                        </a:cubicBezTo>
                        <a:cubicBezTo>
                          <a:pt x="3834" y="4763"/>
                          <a:pt x="4190" y="4359"/>
                          <a:pt x="4545" y="4056"/>
                        </a:cubicBezTo>
                        <a:cubicBezTo>
                          <a:pt x="4783" y="3854"/>
                          <a:pt x="4980" y="3652"/>
                          <a:pt x="5138" y="3450"/>
                        </a:cubicBezTo>
                        <a:cubicBezTo>
                          <a:pt x="5296" y="3248"/>
                          <a:pt x="5455" y="2945"/>
                          <a:pt x="5613" y="2743"/>
                        </a:cubicBezTo>
                        <a:cubicBezTo>
                          <a:pt x="5889" y="2440"/>
                          <a:pt x="6126" y="2339"/>
                          <a:pt x="6403" y="2137"/>
                        </a:cubicBezTo>
                        <a:cubicBezTo>
                          <a:pt x="7036" y="1632"/>
                          <a:pt x="7668" y="1228"/>
                          <a:pt x="8300" y="723"/>
                        </a:cubicBezTo>
                        <a:cubicBezTo>
                          <a:pt x="8854" y="319"/>
                          <a:pt x="9447" y="-85"/>
                          <a:pt x="10000" y="16"/>
                        </a:cubicBezTo>
                        <a:cubicBezTo>
                          <a:pt x="8458" y="1632"/>
                          <a:pt x="7036" y="3955"/>
                          <a:pt x="5810" y="6885"/>
                        </a:cubicBezTo>
                        <a:cubicBezTo>
                          <a:pt x="5534" y="7491"/>
                          <a:pt x="5257" y="8198"/>
                          <a:pt x="4980" y="8703"/>
                        </a:cubicBezTo>
                        <a:cubicBezTo>
                          <a:pt x="4862" y="9006"/>
                          <a:pt x="4704" y="9309"/>
                          <a:pt x="4545" y="9410"/>
                        </a:cubicBezTo>
                        <a:cubicBezTo>
                          <a:pt x="4308" y="9612"/>
                          <a:pt x="4071" y="9612"/>
                          <a:pt x="3834" y="9713"/>
                        </a:cubicBezTo>
                        <a:cubicBezTo>
                          <a:pt x="2806" y="9814"/>
                          <a:pt x="1753" y="10302"/>
                          <a:pt x="726" y="1040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3" name="Freeform 17">
                    <a:extLst>
                      <a:ext uri="{FF2B5EF4-FFF2-40B4-BE49-F238E27FC236}">
                        <a16:creationId xmlns:a16="http://schemas.microsoft.com/office/drawing/2014/main" id="{B355B64C-41A1-4E7A-9AC7-FCFE1FB013D0}"/>
                      </a:ext>
                    </a:extLst>
                  </p:cNvPr>
                  <p:cNvSpPr>
                    <a:spLocks/>
                  </p:cNvSpPr>
                  <p:nvPr/>
                </p:nvSpPr>
                <p:spPr bwMode="auto">
                  <a:xfrm>
                    <a:off x="4928034" y="2707751"/>
                    <a:ext cx="728711" cy="185665"/>
                  </a:xfrm>
                  <a:custGeom>
                    <a:avLst/>
                    <a:gdLst>
                      <a:gd name="T0" fmla="*/ 0 w 168"/>
                      <a:gd name="T1" fmla="*/ 42 h 42"/>
                      <a:gd name="T2" fmla="*/ 58 w 168"/>
                      <a:gd name="T3" fmla="*/ 23 h 42"/>
                      <a:gd name="T4" fmla="*/ 70 w 168"/>
                      <a:gd name="T5" fmla="*/ 17 h 42"/>
                      <a:gd name="T6" fmla="*/ 135 w 168"/>
                      <a:gd name="T7" fmla="*/ 0 h 42"/>
                      <a:gd name="T8" fmla="*/ 140 w 168"/>
                      <a:gd name="T9" fmla="*/ 0 h 42"/>
                      <a:gd name="T10" fmla="*/ 144 w 168"/>
                      <a:gd name="T11" fmla="*/ 1 h 42"/>
                      <a:gd name="T12" fmla="*/ 151 w 168"/>
                      <a:gd name="T13" fmla="*/ 0 h 42"/>
                      <a:gd name="T14" fmla="*/ 161 w 168"/>
                      <a:gd name="T15" fmla="*/ 6 h 42"/>
                      <a:gd name="T16" fmla="*/ 168 w 168"/>
                      <a:gd name="T17" fmla="*/ 13 h 42"/>
                      <a:gd name="T18" fmla="*/ 159 w 168"/>
                      <a:gd name="T19" fmla="*/ 18 h 42"/>
                      <a:gd name="T20" fmla="*/ 153 w 168"/>
                      <a:gd name="T21" fmla="*/ 10 h 42"/>
                      <a:gd name="T22" fmla="*/ 157 w 168"/>
                      <a:gd name="T23"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42">
                        <a:moveTo>
                          <a:pt x="0" y="42"/>
                        </a:moveTo>
                        <a:cubicBezTo>
                          <a:pt x="17" y="38"/>
                          <a:pt x="42" y="30"/>
                          <a:pt x="58" y="23"/>
                        </a:cubicBezTo>
                        <a:cubicBezTo>
                          <a:pt x="62" y="21"/>
                          <a:pt x="66" y="19"/>
                          <a:pt x="70" y="17"/>
                        </a:cubicBezTo>
                        <a:cubicBezTo>
                          <a:pt x="90" y="8"/>
                          <a:pt x="113" y="4"/>
                          <a:pt x="135" y="0"/>
                        </a:cubicBezTo>
                        <a:cubicBezTo>
                          <a:pt x="137" y="0"/>
                          <a:pt x="139" y="0"/>
                          <a:pt x="140" y="0"/>
                        </a:cubicBezTo>
                        <a:cubicBezTo>
                          <a:pt x="142" y="0"/>
                          <a:pt x="143" y="1"/>
                          <a:pt x="144" y="1"/>
                        </a:cubicBezTo>
                        <a:cubicBezTo>
                          <a:pt x="146" y="1"/>
                          <a:pt x="149" y="0"/>
                          <a:pt x="151" y="0"/>
                        </a:cubicBezTo>
                        <a:cubicBezTo>
                          <a:pt x="155" y="0"/>
                          <a:pt x="158" y="3"/>
                          <a:pt x="161" y="6"/>
                        </a:cubicBezTo>
                        <a:cubicBezTo>
                          <a:pt x="163" y="8"/>
                          <a:pt x="166" y="10"/>
                          <a:pt x="168" y="13"/>
                        </a:cubicBezTo>
                        <a:cubicBezTo>
                          <a:pt x="166" y="14"/>
                          <a:pt x="161" y="17"/>
                          <a:pt x="159" y="18"/>
                        </a:cubicBezTo>
                        <a:cubicBezTo>
                          <a:pt x="157" y="19"/>
                          <a:pt x="154" y="11"/>
                          <a:pt x="153" y="10"/>
                        </a:cubicBezTo>
                        <a:cubicBezTo>
                          <a:pt x="151" y="7"/>
                          <a:pt x="156" y="6"/>
                          <a:pt x="157" y="4"/>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4" name="Freeform 18">
                    <a:extLst>
                      <a:ext uri="{FF2B5EF4-FFF2-40B4-BE49-F238E27FC236}">
                        <a16:creationId xmlns:a16="http://schemas.microsoft.com/office/drawing/2014/main" id="{CD00AF21-D627-4AED-902A-962DFDA7BE05}"/>
                      </a:ext>
                    </a:extLst>
                  </p:cNvPr>
                  <p:cNvSpPr>
                    <a:spLocks/>
                  </p:cNvSpPr>
                  <p:nvPr/>
                </p:nvSpPr>
                <p:spPr bwMode="auto">
                  <a:xfrm>
                    <a:off x="4944596" y="2769639"/>
                    <a:ext cx="872245" cy="331947"/>
                  </a:xfrm>
                  <a:custGeom>
                    <a:avLst/>
                    <a:gdLst>
                      <a:gd name="T0" fmla="*/ 0 w 201"/>
                      <a:gd name="T1" fmla="*/ 28 h 75"/>
                      <a:gd name="T2" fmla="*/ 51 w 201"/>
                      <a:gd name="T3" fmla="*/ 24 h 75"/>
                      <a:gd name="T4" fmla="*/ 69 w 201"/>
                      <a:gd name="T5" fmla="*/ 22 h 75"/>
                      <a:gd name="T6" fmla="*/ 87 w 201"/>
                      <a:gd name="T7" fmla="*/ 23 h 75"/>
                      <a:gd name="T8" fmla="*/ 121 w 201"/>
                      <a:gd name="T9" fmla="*/ 22 h 75"/>
                      <a:gd name="T10" fmla="*/ 158 w 201"/>
                      <a:gd name="T11" fmla="*/ 25 h 75"/>
                      <a:gd name="T12" fmla="*/ 156 w 201"/>
                      <a:gd name="T13" fmla="*/ 19 h 75"/>
                      <a:gd name="T14" fmla="*/ 155 w 201"/>
                      <a:gd name="T15" fmla="*/ 17 h 75"/>
                      <a:gd name="T16" fmla="*/ 156 w 201"/>
                      <a:gd name="T17" fmla="*/ 14 h 75"/>
                      <a:gd name="T18" fmla="*/ 164 w 201"/>
                      <a:gd name="T19" fmla="*/ 9 h 75"/>
                      <a:gd name="T20" fmla="*/ 169 w 201"/>
                      <a:gd name="T21" fmla="*/ 0 h 75"/>
                      <a:gd name="T22" fmla="*/ 197 w 201"/>
                      <a:gd name="T23" fmla="*/ 2 h 75"/>
                      <a:gd name="T24" fmla="*/ 201 w 201"/>
                      <a:gd name="T25" fmla="*/ 4 h 75"/>
                      <a:gd name="T26" fmla="*/ 201 w 201"/>
                      <a:gd name="T27" fmla="*/ 8 h 75"/>
                      <a:gd name="T28" fmla="*/ 199 w 201"/>
                      <a:gd name="T29" fmla="*/ 26 h 75"/>
                      <a:gd name="T30" fmla="*/ 176 w 201"/>
                      <a:gd name="T31" fmla="*/ 28 h 75"/>
                      <a:gd name="T32" fmla="*/ 158 w 201"/>
                      <a:gd name="T33" fmla="*/ 27 h 75"/>
                      <a:gd name="T34" fmla="*/ 144 w 201"/>
                      <a:gd name="T35" fmla="*/ 30 h 75"/>
                      <a:gd name="T36" fmla="*/ 124 w 201"/>
                      <a:gd name="T37" fmla="*/ 36 h 75"/>
                      <a:gd name="T38" fmla="*/ 106 w 201"/>
                      <a:gd name="T39" fmla="*/ 45 h 75"/>
                      <a:gd name="T40" fmla="*/ 91 w 201"/>
                      <a:gd name="T41" fmla="*/ 49 h 75"/>
                      <a:gd name="T42" fmla="*/ 41 w 201"/>
                      <a:gd name="T43" fmla="*/ 63 h 75"/>
                      <a:gd name="T44" fmla="*/ 28 w 201"/>
                      <a:gd name="T45" fmla="*/ 69 h 75"/>
                      <a:gd name="T46" fmla="*/ 16 w 201"/>
                      <a:gd name="T47"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1" h="75">
                        <a:moveTo>
                          <a:pt x="0" y="28"/>
                        </a:moveTo>
                        <a:cubicBezTo>
                          <a:pt x="17" y="28"/>
                          <a:pt x="35" y="27"/>
                          <a:pt x="51" y="24"/>
                        </a:cubicBezTo>
                        <a:cubicBezTo>
                          <a:pt x="57" y="23"/>
                          <a:pt x="63" y="22"/>
                          <a:pt x="69" y="22"/>
                        </a:cubicBezTo>
                        <a:cubicBezTo>
                          <a:pt x="75" y="22"/>
                          <a:pt x="81" y="23"/>
                          <a:pt x="87" y="23"/>
                        </a:cubicBezTo>
                        <a:cubicBezTo>
                          <a:pt x="98" y="23"/>
                          <a:pt x="110" y="20"/>
                          <a:pt x="121" y="22"/>
                        </a:cubicBezTo>
                        <a:cubicBezTo>
                          <a:pt x="134" y="23"/>
                          <a:pt x="146" y="28"/>
                          <a:pt x="158" y="25"/>
                        </a:cubicBezTo>
                        <a:cubicBezTo>
                          <a:pt x="159" y="23"/>
                          <a:pt x="158" y="20"/>
                          <a:pt x="156" y="19"/>
                        </a:cubicBezTo>
                        <a:cubicBezTo>
                          <a:pt x="155" y="18"/>
                          <a:pt x="155" y="18"/>
                          <a:pt x="155" y="17"/>
                        </a:cubicBezTo>
                        <a:cubicBezTo>
                          <a:pt x="154" y="16"/>
                          <a:pt x="155" y="15"/>
                          <a:pt x="156" y="14"/>
                        </a:cubicBezTo>
                        <a:cubicBezTo>
                          <a:pt x="159" y="12"/>
                          <a:pt x="162" y="11"/>
                          <a:pt x="164" y="9"/>
                        </a:cubicBezTo>
                        <a:cubicBezTo>
                          <a:pt x="167" y="6"/>
                          <a:pt x="169" y="3"/>
                          <a:pt x="169" y="0"/>
                        </a:cubicBezTo>
                        <a:cubicBezTo>
                          <a:pt x="178" y="0"/>
                          <a:pt x="188" y="1"/>
                          <a:pt x="197" y="2"/>
                        </a:cubicBezTo>
                        <a:cubicBezTo>
                          <a:pt x="198" y="3"/>
                          <a:pt x="200" y="3"/>
                          <a:pt x="201" y="4"/>
                        </a:cubicBezTo>
                        <a:cubicBezTo>
                          <a:pt x="201" y="5"/>
                          <a:pt x="201" y="7"/>
                          <a:pt x="201" y="8"/>
                        </a:cubicBezTo>
                        <a:cubicBezTo>
                          <a:pt x="200" y="14"/>
                          <a:pt x="199" y="20"/>
                          <a:pt x="199" y="26"/>
                        </a:cubicBezTo>
                        <a:cubicBezTo>
                          <a:pt x="191" y="28"/>
                          <a:pt x="184" y="29"/>
                          <a:pt x="176" y="28"/>
                        </a:cubicBezTo>
                        <a:cubicBezTo>
                          <a:pt x="170" y="28"/>
                          <a:pt x="164" y="27"/>
                          <a:pt x="158" y="27"/>
                        </a:cubicBezTo>
                        <a:cubicBezTo>
                          <a:pt x="154" y="27"/>
                          <a:pt x="149" y="29"/>
                          <a:pt x="144" y="30"/>
                        </a:cubicBezTo>
                        <a:cubicBezTo>
                          <a:pt x="137" y="31"/>
                          <a:pt x="130" y="33"/>
                          <a:pt x="124" y="36"/>
                        </a:cubicBezTo>
                        <a:cubicBezTo>
                          <a:pt x="118" y="38"/>
                          <a:pt x="112" y="43"/>
                          <a:pt x="106" y="45"/>
                        </a:cubicBezTo>
                        <a:cubicBezTo>
                          <a:pt x="101" y="47"/>
                          <a:pt x="96" y="48"/>
                          <a:pt x="91" y="49"/>
                        </a:cubicBezTo>
                        <a:cubicBezTo>
                          <a:pt x="74" y="53"/>
                          <a:pt x="57" y="57"/>
                          <a:pt x="41" y="63"/>
                        </a:cubicBezTo>
                        <a:cubicBezTo>
                          <a:pt x="36" y="64"/>
                          <a:pt x="32" y="66"/>
                          <a:pt x="28" y="69"/>
                        </a:cubicBezTo>
                        <a:cubicBezTo>
                          <a:pt x="24" y="71"/>
                          <a:pt x="20" y="75"/>
                          <a:pt x="16" y="7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5" name="Freeform 19">
                    <a:extLst>
                      <a:ext uri="{FF2B5EF4-FFF2-40B4-BE49-F238E27FC236}">
                        <a16:creationId xmlns:a16="http://schemas.microsoft.com/office/drawing/2014/main" id="{78E3BCA0-D72B-4C94-B3B4-9D5B1C394558}"/>
                      </a:ext>
                    </a:extLst>
                  </p:cNvPr>
                  <p:cNvSpPr>
                    <a:spLocks/>
                  </p:cNvSpPr>
                  <p:nvPr/>
                </p:nvSpPr>
                <p:spPr bwMode="auto">
                  <a:xfrm>
                    <a:off x="5678828" y="2769639"/>
                    <a:ext cx="38644" cy="114400"/>
                  </a:xfrm>
                  <a:custGeom>
                    <a:avLst/>
                    <a:gdLst>
                      <a:gd name="T0" fmla="*/ 8 w 9"/>
                      <a:gd name="T1" fmla="*/ 0 h 26"/>
                      <a:gd name="T2" fmla="*/ 7 w 9"/>
                      <a:gd name="T3" fmla="*/ 17 h 26"/>
                      <a:gd name="T4" fmla="*/ 0 w 9"/>
                      <a:gd name="T5" fmla="*/ 26 h 26"/>
                    </a:gdLst>
                    <a:ahLst/>
                    <a:cxnLst>
                      <a:cxn ang="0">
                        <a:pos x="T0" y="T1"/>
                      </a:cxn>
                      <a:cxn ang="0">
                        <a:pos x="T2" y="T3"/>
                      </a:cxn>
                      <a:cxn ang="0">
                        <a:pos x="T4" y="T5"/>
                      </a:cxn>
                    </a:cxnLst>
                    <a:rect l="0" t="0" r="r" b="b"/>
                    <a:pathLst>
                      <a:path w="9" h="26">
                        <a:moveTo>
                          <a:pt x="8" y="0"/>
                        </a:moveTo>
                        <a:cubicBezTo>
                          <a:pt x="8" y="4"/>
                          <a:pt x="9" y="13"/>
                          <a:pt x="7" y="17"/>
                        </a:cubicBezTo>
                        <a:cubicBezTo>
                          <a:pt x="5" y="19"/>
                          <a:pt x="1" y="24"/>
                          <a:pt x="0" y="2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6" name="Freeform 20">
                    <a:extLst>
                      <a:ext uri="{FF2B5EF4-FFF2-40B4-BE49-F238E27FC236}">
                        <a16:creationId xmlns:a16="http://schemas.microsoft.com/office/drawing/2014/main" id="{BAB90B8A-FB07-4EAF-94A5-32EDAE6BAA20}"/>
                      </a:ext>
                    </a:extLst>
                  </p:cNvPr>
                  <p:cNvSpPr>
                    <a:spLocks/>
                  </p:cNvSpPr>
                  <p:nvPr/>
                </p:nvSpPr>
                <p:spPr bwMode="auto">
                  <a:xfrm>
                    <a:off x="5813161" y="2362676"/>
                    <a:ext cx="892487" cy="525114"/>
                  </a:xfrm>
                  <a:custGeom>
                    <a:avLst/>
                    <a:gdLst>
                      <a:gd name="T0" fmla="*/ 0 w 206"/>
                      <a:gd name="T1" fmla="*/ 116 h 119"/>
                      <a:gd name="T2" fmla="*/ 16 w 206"/>
                      <a:gd name="T3" fmla="*/ 115 h 119"/>
                      <a:gd name="T4" fmla="*/ 31 w 206"/>
                      <a:gd name="T5" fmla="*/ 107 h 119"/>
                      <a:gd name="T6" fmla="*/ 44 w 206"/>
                      <a:gd name="T7" fmla="*/ 107 h 119"/>
                      <a:gd name="T8" fmla="*/ 52 w 206"/>
                      <a:gd name="T9" fmla="*/ 107 h 119"/>
                      <a:gd name="T10" fmla="*/ 54 w 206"/>
                      <a:gd name="T11" fmla="*/ 104 h 119"/>
                      <a:gd name="T12" fmla="*/ 75 w 206"/>
                      <a:gd name="T13" fmla="*/ 96 h 119"/>
                      <a:gd name="T14" fmla="*/ 82 w 206"/>
                      <a:gd name="T15" fmla="*/ 97 h 119"/>
                      <a:gd name="T16" fmla="*/ 88 w 206"/>
                      <a:gd name="T17" fmla="*/ 95 h 119"/>
                      <a:gd name="T18" fmla="*/ 89 w 206"/>
                      <a:gd name="T19" fmla="*/ 89 h 119"/>
                      <a:gd name="T20" fmla="*/ 89 w 206"/>
                      <a:gd name="T21" fmla="*/ 73 h 119"/>
                      <a:gd name="T22" fmla="*/ 90 w 206"/>
                      <a:gd name="T23" fmla="*/ 70 h 119"/>
                      <a:gd name="T24" fmla="*/ 99 w 206"/>
                      <a:gd name="T25" fmla="*/ 69 h 119"/>
                      <a:gd name="T26" fmla="*/ 114 w 206"/>
                      <a:gd name="T27" fmla="*/ 55 h 119"/>
                      <a:gd name="T28" fmla="*/ 111 w 206"/>
                      <a:gd name="T29" fmla="*/ 47 h 119"/>
                      <a:gd name="T30" fmla="*/ 108 w 206"/>
                      <a:gd name="T31" fmla="*/ 45 h 119"/>
                      <a:gd name="T32" fmla="*/ 111 w 206"/>
                      <a:gd name="T33" fmla="*/ 35 h 119"/>
                      <a:gd name="T34" fmla="*/ 121 w 206"/>
                      <a:gd name="T35" fmla="*/ 30 h 119"/>
                      <a:gd name="T36" fmla="*/ 131 w 206"/>
                      <a:gd name="T37" fmla="*/ 17 h 119"/>
                      <a:gd name="T38" fmla="*/ 145 w 206"/>
                      <a:gd name="T39" fmla="*/ 11 h 119"/>
                      <a:gd name="T40" fmla="*/ 164 w 206"/>
                      <a:gd name="T41" fmla="*/ 5 h 119"/>
                      <a:gd name="T42" fmla="*/ 189 w 206"/>
                      <a:gd name="T43" fmla="*/ 0 h 119"/>
                      <a:gd name="T44" fmla="*/ 206 w 206"/>
                      <a:gd name="T45" fmla="*/ 5 h 119"/>
                      <a:gd name="T46" fmla="*/ 183 w 206"/>
                      <a:gd name="T4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6" h="119">
                        <a:moveTo>
                          <a:pt x="0" y="116"/>
                        </a:moveTo>
                        <a:cubicBezTo>
                          <a:pt x="5" y="119"/>
                          <a:pt x="11" y="117"/>
                          <a:pt x="16" y="115"/>
                        </a:cubicBezTo>
                        <a:cubicBezTo>
                          <a:pt x="21" y="112"/>
                          <a:pt x="25" y="109"/>
                          <a:pt x="31" y="107"/>
                        </a:cubicBezTo>
                        <a:cubicBezTo>
                          <a:pt x="35" y="106"/>
                          <a:pt x="40" y="106"/>
                          <a:pt x="44" y="107"/>
                        </a:cubicBezTo>
                        <a:cubicBezTo>
                          <a:pt x="47" y="107"/>
                          <a:pt x="50" y="108"/>
                          <a:pt x="52" y="107"/>
                        </a:cubicBezTo>
                        <a:cubicBezTo>
                          <a:pt x="53" y="106"/>
                          <a:pt x="54" y="105"/>
                          <a:pt x="54" y="104"/>
                        </a:cubicBezTo>
                        <a:cubicBezTo>
                          <a:pt x="59" y="97"/>
                          <a:pt x="68" y="94"/>
                          <a:pt x="75" y="96"/>
                        </a:cubicBezTo>
                        <a:cubicBezTo>
                          <a:pt x="77" y="96"/>
                          <a:pt x="80" y="97"/>
                          <a:pt x="82" y="97"/>
                        </a:cubicBezTo>
                        <a:cubicBezTo>
                          <a:pt x="84" y="98"/>
                          <a:pt x="87" y="97"/>
                          <a:pt x="88" y="95"/>
                        </a:cubicBezTo>
                        <a:cubicBezTo>
                          <a:pt x="89" y="93"/>
                          <a:pt x="89" y="91"/>
                          <a:pt x="89" y="89"/>
                        </a:cubicBezTo>
                        <a:cubicBezTo>
                          <a:pt x="88" y="84"/>
                          <a:pt x="88" y="78"/>
                          <a:pt x="89" y="73"/>
                        </a:cubicBezTo>
                        <a:cubicBezTo>
                          <a:pt x="89" y="72"/>
                          <a:pt x="89" y="71"/>
                          <a:pt x="90" y="70"/>
                        </a:cubicBezTo>
                        <a:cubicBezTo>
                          <a:pt x="92" y="67"/>
                          <a:pt x="96" y="68"/>
                          <a:pt x="99" y="69"/>
                        </a:cubicBezTo>
                        <a:cubicBezTo>
                          <a:pt x="106" y="69"/>
                          <a:pt x="114" y="62"/>
                          <a:pt x="114" y="55"/>
                        </a:cubicBezTo>
                        <a:cubicBezTo>
                          <a:pt x="114" y="52"/>
                          <a:pt x="113" y="49"/>
                          <a:pt x="111" y="47"/>
                        </a:cubicBezTo>
                        <a:cubicBezTo>
                          <a:pt x="110" y="46"/>
                          <a:pt x="109" y="46"/>
                          <a:pt x="108" y="45"/>
                        </a:cubicBezTo>
                        <a:cubicBezTo>
                          <a:pt x="105" y="42"/>
                          <a:pt x="108" y="37"/>
                          <a:pt x="111" y="35"/>
                        </a:cubicBezTo>
                        <a:cubicBezTo>
                          <a:pt x="114" y="33"/>
                          <a:pt x="118" y="32"/>
                          <a:pt x="121" y="30"/>
                        </a:cubicBezTo>
                        <a:cubicBezTo>
                          <a:pt x="125" y="27"/>
                          <a:pt x="127" y="21"/>
                          <a:pt x="131" y="17"/>
                        </a:cubicBezTo>
                        <a:cubicBezTo>
                          <a:pt x="135" y="14"/>
                          <a:pt x="140" y="12"/>
                          <a:pt x="145" y="11"/>
                        </a:cubicBezTo>
                        <a:cubicBezTo>
                          <a:pt x="151" y="9"/>
                          <a:pt x="158" y="7"/>
                          <a:pt x="164" y="5"/>
                        </a:cubicBezTo>
                        <a:cubicBezTo>
                          <a:pt x="172" y="3"/>
                          <a:pt x="180" y="0"/>
                          <a:pt x="189" y="0"/>
                        </a:cubicBezTo>
                        <a:cubicBezTo>
                          <a:pt x="195" y="0"/>
                          <a:pt x="202" y="1"/>
                          <a:pt x="206" y="5"/>
                        </a:cubicBezTo>
                        <a:cubicBezTo>
                          <a:pt x="199" y="9"/>
                          <a:pt x="188" y="5"/>
                          <a:pt x="183"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7" name="Freeform 21">
                    <a:extLst>
                      <a:ext uri="{FF2B5EF4-FFF2-40B4-BE49-F238E27FC236}">
                        <a16:creationId xmlns:a16="http://schemas.microsoft.com/office/drawing/2014/main" id="{3BE42E30-0030-45CB-91C4-D0917583A972}"/>
                      </a:ext>
                    </a:extLst>
                  </p:cNvPr>
                  <p:cNvSpPr>
                    <a:spLocks/>
                  </p:cNvSpPr>
                  <p:nvPr/>
                </p:nvSpPr>
                <p:spPr bwMode="auto">
                  <a:xfrm>
                    <a:off x="6462744" y="2375803"/>
                    <a:ext cx="82808" cy="61888"/>
                  </a:xfrm>
                  <a:custGeom>
                    <a:avLst/>
                    <a:gdLst>
                      <a:gd name="T0" fmla="*/ 19 w 19"/>
                      <a:gd name="T1" fmla="*/ 0 h 14"/>
                      <a:gd name="T2" fmla="*/ 16 w 19"/>
                      <a:gd name="T3" fmla="*/ 3 h 14"/>
                      <a:gd name="T4" fmla="*/ 15 w 19"/>
                      <a:gd name="T5" fmla="*/ 9 h 14"/>
                      <a:gd name="T6" fmla="*/ 8 w 19"/>
                      <a:gd name="T7" fmla="*/ 13 h 14"/>
                      <a:gd name="T8" fmla="*/ 2 w 19"/>
                      <a:gd name="T9" fmla="*/ 14 h 14"/>
                      <a:gd name="T10" fmla="*/ 0 w 19"/>
                      <a:gd name="T11" fmla="*/ 14 h 14"/>
                      <a:gd name="T12" fmla="*/ 0 w 19"/>
                      <a:gd name="T13" fmla="*/ 12 h 14"/>
                      <a:gd name="T14" fmla="*/ 0 w 19"/>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4">
                        <a:moveTo>
                          <a:pt x="19" y="0"/>
                        </a:moveTo>
                        <a:cubicBezTo>
                          <a:pt x="17" y="0"/>
                          <a:pt x="16" y="2"/>
                          <a:pt x="16" y="3"/>
                        </a:cubicBezTo>
                        <a:cubicBezTo>
                          <a:pt x="16" y="5"/>
                          <a:pt x="16" y="7"/>
                          <a:pt x="15" y="9"/>
                        </a:cubicBezTo>
                        <a:cubicBezTo>
                          <a:pt x="14" y="11"/>
                          <a:pt x="11" y="12"/>
                          <a:pt x="8" y="13"/>
                        </a:cubicBezTo>
                        <a:cubicBezTo>
                          <a:pt x="6" y="13"/>
                          <a:pt x="4" y="14"/>
                          <a:pt x="2" y="14"/>
                        </a:cubicBezTo>
                        <a:cubicBezTo>
                          <a:pt x="1" y="14"/>
                          <a:pt x="0" y="14"/>
                          <a:pt x="0" y="14"/>
                        </a:cubicBezTo>
                        <a:cubicBezTo>
                          <a:pt x="0" y="13"/>
                          <a:pt x="0" y="13"/>
                          <a:pt x="0" y="12"/>
                        </a:cubicBezTo>
                        <a:cubicBezTo>
                          <a:pt x="0" y="10"/>
                          <a:pt x="0" y="8"/>
                          <a:pt x="0" y="6"/>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8" name="Freeform 22">
                    <a:extLst>
                      <a:ext uri="{FF2B5EF4-FFF2-40B4-BE49-F238E27FC236}">
                        <a16:creationId xmlns:a16="http://schemas.microsoft.com/office/drawing/2014/main" id="{E461A760-6058-40C9-A5E7-9663490B4389}"/>
                      </a:ext>
                    </a:extLst>
                  </p:cNvPr>
                  <p:cNvSpPr>
                    <a:spLocks/>
                  </p:cNvSpPr>
                  <p:nvPr/>
                </p:nvSpPr>
                <p:spPr bwMode="auto">
                  <a:xfrm>
                    <a:off x="6280567" y="2392682"/>
                    <a:ext cx="412200" cy="315068"/>
                  </a:xfrm>
                  <a:custGeom>
                    <a:avLst/>
                    <a:gdLst>
                      <a:gd name="T0" fmla="*/ 39 w 95"/>
                      <a:gd name="T1" fmla="*/ 12 h 71"/>
                      <a:gd name="T2" fmla="*/ 29 w 95"/>
                      <a:gd name="T3" fmla="*/ 18 h 71"/>
                      <a:gd name="T4" fmla="*/ 23 w 95"/>
                      <a:gd name="T5" fmla="*/ 19 h 71"/>
                      <a:gd name="T6" fmla="*/ 17 w 95"/>
                      <a:gd name="T7" fmla="*/ 29 h 71"/>
                      <a:gd name="T8" fmla="*/ 15 w 95"/>
                      <a:gd name="T9" fmla="*/ 41 h 71"/>
                      <a:gd name="T10" fmla="*/ 12 w 95"/>
                      <a:gd name="T11" fmla="*/ 49 h 71"/>
                      <a:gd name="T12" fmla="*/ 11 w 95"/>
                      <a:gd name="T13" fmla="*/ 54 h 71"/>
                      <a:gd name="T14" fmla="*/ 7 w 95"/>
                      <a:gd name="T15" fmla="*/ 57 h 71"/>
                      <a:gd name="T16" fmla="*/ 0 w 95"/>
                      <a:gd name="T17" fmla="*/ 71 h 71"/>
                      <a:gd name="T18" fmla="*/ 5 w 95"/>
                      <a:gd name="T19" fmla="*/ 67 h 71"/>
                      <a:gd name="T20" fmla="*/ 13 w 95"/>
                      <a:gd name="T21" fmla="*/ 66 h 71"/>
                      <a:gd name="T22" fmla="*/ 16 w 95"/>
                      <a:gd name="T23" fmla="*/ 63 h 71"/>
                      <a:gd name="T24" fmla="*/ 20 w 95"/>
                      <a:gd name="T25" fmla="*/ 61 h 71"/>
                      <a:gd name="T26" fmla="*/ 43 w 95"/>
                      <a:gd name="T27" fmla="*/ 52 h 71"/>
                      <a:gd name="T28" fmla="*/ 53 w 95"/>
                      <a:gd name="T29" fmla="*/ 42 h 71"/>
                      <a:gd name="T30" fmla="*/ 55 w 95"/>
                      <a:gd name="T31" fmla="*/ 35 h 71"/>
                      <a:gd name="T32" fmla="*/ 80 w 95"/>
                      <a:gd name="T33" fmla="*/ 5 h 71"/>
                      <a:gd name="T34" fmla="*/ 95 w 95"/>
                      <a:gd name="T3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5" h="71">
                        <a:moveTo>
                          <a:pt x="39" y="12"/>
                        </a:moveTo>
                        <a:cubicBezTo>
                          <a:pt x="36" y="15"/>
                          <a:pt x="33" y="17"/>
                          <a:pt x="29" y="18"/>
                        </a:cubicBezTo>
                        <a:cubicBezTo>
                          <a:pt x="27" y="19"/>
                          <a:pt x="25" y="19"/>
                          <a:pt x="23" y="19"/>
                        </a:cubicBezTo>
                        <a:cubicBezTo>
                          <a:pt x="20" y="21"/>
                          <a:pt x="18" y="25"/>
                          <a:pt x="17" y="29"/>
                        </a:cubicBezTo>
                        <a:cubicBezTo>
                          <a:pt x="17" y="33"/>
                          <a:pt x="17" y="37"/>
                          <a:pt x="15" y="41"/>
                        </a:cubicBezTo>
                        <a:cubicBezTo>
                          <a:pt x="14" y="44"/>
                          <a:pt x="13" y="46"/>
                          <a:pt x="12" y="49"/>
                        </a:cubicBezTo>
                        <a:cubicBezTo>
                          <a:pt x="12" y="51"/>
                          <a:pt x="11" y="52"/>
                          <a:pt x="11" y="54"/>
                        </a:cubicBezTo>
                        <a:cubicBezTo>
                          <a:pt x="10" y="55"/>
                          <a:pt x="9" y="56"/>
                          <a:pt x="7" y="57"/>
                        </a:cubicBezTo>
                        <a:cubicBezTo>
                          <a:pt x="3" y="60"/>
                          <a:pt x="0" y="65"/>
                          <a:pt x="0" y="71"/>
                        </a:cubicBezTo>
                        <a:cubicBezTo>
                          <a:pt x="0" y="68"/>
                          <a:pt x="3" y="67"/>
                          <a:pt x="5" y="67"/>
                        </a:cubicBezTo>
                        <a:cubicBezTo>
                          <a:pt x="8" y="67"/>
                          <a:pt x="11" y="67"/>
                          <a:pt x="13" y="66"/>
                        </a:cubicBezTo>
                        <a:cubicBezTo>
                          <a:pt x="14" y="65"/>
                          <a:pt x="15" y="64"/>
                          <a:pt x="16" y="63"/>
                        </a:cubicBezTo>
                        <a:cubicBezTo>
                          <a:pt x="17" y="62"/>
                          <a:pt x="19" y="61"/>
                          <a:pt x="20" y="61"/>
                        </a:cubicBezTo>
                        <a:cubicBezTo>
                          <a:pt x="28" y="60"/>
                          <a:pt x="36" y="57"/>
                          <a:pt x="43" y="52"/>
                        </a:cubicBezTo>
                        <a:cubicBezTo>
                          <a:pt x="47" y="50"/>
                          <a:pt x="51" y="47"/>
                          <a:pt x="53" y="42"/>
                        </a:cubicBezTo>
                        <a:cubicBezTo>
                          <a:pt x="54" y="40"/>
                          <a:pt x="54" y="37"/>
                          <a:pt x="55" y="35"/>
                        </a:cubicBezTo>
                        <a:cubicBezTo>
                          <a:pt x="57" y="21"/>
                          <a:pt x="67" y="9"/>
                          <a:pt x="80" y="5"/>
                        </a:cubicBezTo>
                        <a:cubicBezTo>
                          <a:pt x="85" y="3"/>
                          <a:pt x="91" y="2"/>
                          <a:pt x="95"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79" name="Freeform 23">
                    <a:extLst>
                      <a:ext uri="{FF2B5EF4-FFF2-40B4-BE49-F238E27FC236}">
                        <a16:creationId xmlns:a16="http://schemas.microsoft.com/office/drawing/2014/main" id="{7D136F4B-0D2E-424A-8FEF-F23DAC874F3D}"/>
                      </a:ext>
                    </a:extLst>
                  </p:cNvPr>
                  <p:cNvSpPr>
                    <a:spLocks/>
                  </p:cNvSpPr>
                  <p:nvPr/>
                </p:nvSpPr>
                <p:spPr bwMode="auto">
                  <a:xfrm>
                    <a:off x="5861006" y="2672118"/>
                    <a:ext cx="480287" cy="283186"/>
                  </a:xfrm>
                  <a:custGeom>
                    <a:avLst/>
                    <a:gdLst>
                      <a:gd name="T0" fmla="*/ 79 w 111"/>
                      <a:gd name="T1" fmla="*/ 0 h 64"/>
                      <a:gd name="T2" fmla="*/ 81 w 111"/>
                      <a:gd name="T3" fmla="*/ 13 h 64"/>
                      <a:gd name="T4" fmla="*/ 85 w 111"/>
                      <a:gd name="T5" fmla="*/ 18 h 64"/>
                      <a:gd name="T6" fmla="*/ 94 w 111"/>
                      <a:gd name="T7" fmla="*/ 18 h 64"/>
                      <a:gd name="T8" fmla="*/ 105 w 111"/>
                      <a:gd name="T9" fmla="*/ 20 h 64"/>
                      <a:gd name="T10" fmla="*/ 110 w 111"/>
                      <a:gd name="T11" fmla="*/ 30 h 64"/>
                      <a:gd name="T12" fmla="*/ 104 w 111"/>
                      <a:gd name="T13" fmla="*/ 37 h 64"/>
                      <a:gd name="T14" fmla="*/ 100 w 111"/>
                      <a:gd name="T15" fmla="*/ 39 h 64"/>
                      <a:gd name="T16" fmla="*/ 91 w 111"/>
                      <a:gd name="T17" fmla="*/ 37 h 64"/>
                      <a:gd name="T18" fmla="*/ 83 w 111"/>
                      <a:gd name="T19" fmla="*/ 38 h 64"/>
                      <a:gd name="T20" fmla="*/ 80 w 111"/>
                      <a:gd name="T21" fmla="*/ 41 h 64"/>
                      <a:gd name="T22" fmla="*/ 71 w 111"/>
                      <a:gd name="T23" fmla="*/ 45 h 64"/>
                      <a:gd name="T24" fmla="*/ 53 w 111"/>
                      <a:gd name="T25" fmla="*/ 46 h 64"/>
                      <a:gd name="T26" fmla="*/ 44 w 111"/>
                      <a:gd name="T27" fmla="*/ 47 h 64"/>
                      <a:gd name="T28" fmla="*/ 39 w 111"/>
                      <a:gd name="T29" fmla="*/ 42 h 64"/>
                      <a:gd name="T30" fmla="*/ 43 w 111"/>
                      <a:gd name="T31" fmla="*/ 51 h 64"/>
                      <a:gd name="T32" fmla="*/ 40 w 111"/>
                      <a:gd name="T33" fmla="*/ 54 h 64"/>
                      <a:gd name="T34" fmla="*/ 32 w 111"/>
                      <a:gd name="T35" fmla="*/ 56 h 64"/>
                      <a:gd name="T36" fmla="*/ 24 w 111"/>
                      <a:gd name="T37" fmla="*/ 56 h 64"/>
                      <a:gd name="T38" fmla="*/ 21 w 111"/>
                      <a:gd name="T39" fmla="*/ 62 h 64"/>
                      <a:gd name="T40" fmla="*/ 13 w 111"/>
                      <a:gd name="T41" fmla="*/ 63 h 64"/>
                      <a:gd name="T42" fmla="*/ 7 w 111"/>
                      <a:gd name="T43" fmla="*/ 59 h 64"/>
                      <a:gd name="T44" fmla="*/ 0 w 111"/>
                      <a:gd name="T45"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64">
                        <a:moveTo>
                          <a:pt x="79" y="0"/>
                        </a:moveTo>
                        <a:cubicBezTo>
                          <a:pt x="78" y="4"/>
                          <a:pt x="79" y="9"/>
                          <a:pt x="81" y="13"/>
                        </a:cubicBezTo>
                        <a:cubicBezTo>
                          <a:pt x="82" y="15"/>
                          <a:pt x="83" y="17"/>
                          <a:pt x="85" y="18"/>
                        </a:cubicBezTo>
                        <a:cubicBezTo>
                          <a:pt x="88" y="19"/>
                          <a:pt x="91" y="19"/>
                          <a:pt x="94" y="18"/>
                        </a:cubicBezTo>
                        <a:cubicBezTo>
                          <a:pt x="97" y="18"/>
                          <a:pt x="102" y="18"/>
                          <a:pt x="105" y="20"/>
                        </a:cubicBezTo>
                        <a:cubicBezTo>
                          <a:pt x="108" y="22"/>
                          <a:pt x="111" y="26"/>
                          <a:pt x="110" y="30"/>
                        </a:cubicBezTo>
                        <a:cubicBezTo>
                          <a:pt x="109" y="33"/>
                          <a:pt x="107" y="35"/>
                          <a:pt x="104" y="37"/>
                        </a:cubicBezTo>
                        <a:cubicBezTo>
                          <a:pt x="103" y="38"/>
                          <a:pt x="101" y="38"/>
                          <a:pt x="100" y="39"/>
                        </a:cubicBezTo>
                        <a:cubicBezTo>
                          <a:pt x="97" y="39"/>
                          <a:pt x="94" y="38"/>
                          <a:pt x="91" y="37"/>
                        </a:cubicBezTo>
                        <a:cubicBezTo>
                          <a:pt x="88" y="36"/>
                          <a:pt x="85" y="36"/>
                          <a:pt x="83" y="38"/>
                        </a:cubicBezTo>
                        <a:cubicBezTo>
                          <a:pt x="82" y="39"/>
                          <a:pt x="81" y="40"/>
                          <a:pt x="80" y="41"/>
                        </a:cubicBezTo>
                        <a:cubicBezTo>
                          <a:pt x="78" y="44"/>
                          <a:pt x="74" y="45"/>
                          <a:pt x="71" y="45"/>
                        </a:cubicBezTo>
                        <a:cubicBezTo>
                          <a:pt x="65" y="46"/>
                          <a:pt x="59" y="45"/>
                          <a:pt x="53" y="46"/>
                        </a:cubicBezTo>
                        <a:cubicBezTo>
                          <a:pt x="50" y="47"/>
                          <a:pt x="47" y="48"/>
                          <a:pt x="44" y="47"/>
                        </a:cubicBezTo>
                        <a:cubicBezTo>
                          <a:pt x="42" y="47"/>
                          <a:pt x="39" y="45"/>
                          <a:pt x="39" y="42"/>
                        </a:cubicBezTo>
                        <a:cubicBezTo>
                          <a:pt x="37" y="45"/>
                          <a:pt x="43" y="48"/>
                          <a:pt x="43" y="51"/>
                        </a:cubicBezTo>
                        <a:cubicBezTo>
                          <a:pt x="43" y="53"/>
                          <a:pt x="41" y="54"/>
                          <a:pt x="40" y="54"/>
                        </a:cubicBezTo>
                        <a:cubicBezTo>
                          <a:pt x="38" y="56"/>
                          <a:pt x="35" y="56"/>
                          <a:pt x="32" y="56"/>
                        </a:cubicBezTo>
                        <a:cubicBezTo>
                          <a:pt x="29" y="56"/>
                          <a:pt x="26" y="55"/>
                          <a:pt x="24" y="56"/>
                        </a:cubicBezTo>
                        <a:cubicBezTo>
                          <a:pt x="21" y="56"/>
                          <a:pt x="19" y="60"/>
                          <a:pt x="21" y="62"/>
                        </a:cubicBezTo>
                        <a:cubicBezTo>
                          <a:pt x="19" y="64"/>
                          <a:pt x="16" y="64"/>
                          <a:pt x="13" y="63"/>
                        </a:cubicBezTo>
                        <a:cubicBezTo>
                          <a:pt x="11" y="62"/>
                          <a:pt x="9" y="60"/>
                          <a:pt x="7" y="59"/>
                        </a:cubicBezTo>
                        <a:cubicBezTo>
                          <a:pt x="4" y="56"/>
                          <a:pt x="1" y="53"/>
                          <a:pt x="0" y="49"/>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0" name="Freeform 24">
                    <a:extLst>
                      <a:ext uri="{FF2B5EF4-FFF2-40B4-BE49-F238E27FC236}">
                        <a16:creationId xmlns:a16="http://schemas.microsoft.com/office/drawing/2014/main" id="{62E2FB61-B1AC-4A88-A66C-1DE5DDF78B2F}"/>
                      </a:ext>
                    </a:extLst>
                  </p:cNvPr>
                  <p:cNvSpPr>
                    <a:spLocks/>
                  </p:cNvSpPr>
                  <p:nvPr/>
                </p:nvSpPr>
                <p:spPr bwMode="auto">
                  <a:xfrm>
                    <a:off x="5746649" y="2842896"/>
                    <a:ext cx="277606" cy="522088"/>
                  </a:xfrm>
                  <a:custGeom>
                    <a:avLst/>
                    <a:gdLst>
                      <a:gd name="T0" fmla="*/ 45 w 65"/>
                      <a:gd name="T1" fmla="*/ 0 h 119"/>
                      <a:gd name="T2" fmla="*/ 50 w 65"/>
                      <a:gd name="T3" fmla="*/ 5 h 119"/>
                      <a:gd name="T4" fmla="*/ 49 w 65"/>
                      <a:gd name="T5" fmla="*/ 12 h 119"/>
                      <a:gd name="T6" fmla="*/ 46 w 65"/>
                      <a:gd name="T7" fmla="*/ 18 h 119"/>
                      <a:gd name="T8" fmla="*/ 40 w 65"/>
                      <a:gd name="T9" fmla="*/ 20 h 119"/>
                      <a:gd name="T10" fmla="*/ 36 w 65"/>
                      <a:gd name="T11" fmla="*/ 18 h 119"/>
                      <a:gd name="T12" fmla="*/ 25 w 65"/>
                      <a:gd name="T13" fmla="*/ 17 h 119"/>
                      <a:gd name="T14" fmla="*/ 20 w 65"/>
                      <a:gd name="T15" fmla="*/ 20 h 119"/>
                      <a:gd name="T16" fmla="*/ 17 w 65"/>
                      <a:gd name="T17" fmla="*/ 28 h 119"/>
                      <a:gd name="T18" fmla="*/ 24 w 65"/>
                      <a:gd name="T19" fmla="*/ 59 h 119"/>
                      <a:gd name="T20" fmla="*/ 22 w 65"/>
                      <a:gd name="T21" fmla="*/ 68 h 119"/>
                      <a:gd name="T22" fmla="*/ 19 w 65"/>
                      <a:gd name="T23" fmla="*/ 70 h 119"/>
                      <a:gd name="T24" fmla="*/ 19 w 65"/>
                      <a:gd name="T25" fmla="*/ 73 h 119"/>
                      <a:gd name="T26" fmla="*/ 12 w 65"/>
                      <a:gd name="T27" fmla="*/ 79 h 119"/>
                      <a:gd name="T28" fmla="*/ 1 w 65"/>
                      <a:gd name="T29" fmla="*/ 96 h 119"/>
                      <a:gd name="T30" fmla="*/ 3 w 65"/>
                      <a:gd name="T31" fmla="*/ 105 h 119"/>
                      <a:gd name="T32" fmla="*/ 11 w 65"/>
                      <a:gd name="T33" fmla="*/ 116 h 119"/>
                      <a:gd name="T34" fmla="*/ 23 w 65"/>
                      <a:gd name="T35" fmla="*/ 116 h 119"/>
                      <a:gd name="T36" fmla="*/ 26 w 65"/>
                      <a:gd name="T37" fmla="*/ 113 h 119"/>
                      <a:gd name="T38" fmla="*/ 31 w 65"/>
                      <a:gd name="T39" fmla="*/ 108 h 119"/>
                      <a:gd name="T40" fmla="*/ 46 w 65"/>
                      <a:gd name="T41" fmla="*/ 96 h 119"/>
                      <a:gd name="T42" fmla="*/ 48 w 65"/>
                      <a:gd name="T43" fmla="*/ 93 h 119"/>
                      <a:gd name="T44" fmla="*/ 50 w 65"/>
                      <a:gd name="T45" fmla="*/ 83 h 119"/>
                      <a:gd name="T46" fmla="*/ 58 w 65"/>
                      <a:gd name="T47" fmla="*/ 80 h 119"/>
                      <a:gd name="T48" fmla="*/ 65 w 65"/>
                      <a:gd name="T49" fmla="*/ 76 h 119"/>
                      <a:gd name="T50" fmla="*/ 64 w 65"/>
                      <a:gd name="T51" fmla="*/ 72 h 119"/>
                      <a:gd name="T52" fmla="*/ 61 w 65"/>
                      <a:gd name="T53" fmla="*/ 57 h 119"/>
                      <a:gd name="T54" fmla="*/ 55 w 65"/>
                      <a:gd name="T55" fmla="*/ 43 h 119"/>
                      <a:gd name="T56" fmla="*/ 51 w 65"/>
                      <a:gd name="T57" fmla="*/ 40 h 119"/>
                      <a:gd name="T58" fmla="*/ 49 w 65"/>
                      <a:gd name="T59" fmla="*/ 36 h 119"/>
                      <a:gd name="T60" fmla="*/ 44 w 65"/>
                      <a:gd name="T61" fmla="*/ 19 h 119"/>
                      <a:gd name="connsiteX0" fmla="*/ 6783 w 9860"/>
                      <a:gd name="connsiteY0" fmla="*/ 0 h 9907"/>
                      <a:gd name="connsiteX1" fmla="*/ 7552 w 9860"/>
                      <a:gd name="connsiteY1" fmla="*/ 420 h 9907"/>
                      <a:gd name="connsiteX2" fmla="*/ 7398 w 9860"/>
                      <a:gd name="connsiteY2" fmla="*/ 1008 h 9907"/>
                      <a:gd name="connsiteX3" fmla="*/ 6937 w 9860"/>
                      <a:gd name="connsiteY3" fmla="*/ 1513 h 9907"/>
                      <a:gd name="connsiteX4" fmla="*/ 6014 w 9860"/>
                      <a:gd name="connsiteY4" fmla="*/ 1681 h 9907"/>
                      <a:gd name="connsiteX5" fmla="*/ 5398 w 9860"/>
                      <a:gd name="connsiteY5" fmla="*/ 1513 h 9907"/>
                      <a:gd name="connsiteX6" fmla="*/ 3706 w 9860"/>
                      <a:gd name="connsiteY6" fmla="*/ 1429 h 9907"/>
                      <a:gd name="connsiteX7" fmla="*/ 2937 w 9860"/>
                      <a:gd name="connsiteY7" fmla="*/ 1681 h 9907"/>
                      <a:gd name="connsiteX8" fmla="*/ 2475 w 9860"/>
                      <a:gd name="connsiteY8" fmla="*/ 2353 h 9907"/>
                      <a:gd name="connsiteX9" fmla="*/ 3552 w 9860"/>
                      <a:gd name="connsiteY9" fmla="*/ 4958 h 9907"/>
                      <a:gd name="connsiteX10" fmla="*/ 3245 w 9860"/>
                      <a:gd name="connsiteY10" fmla="*/ 5714 h 9907"/>
                      <a:gd name="connsiteX11" fmla="*/ 2783 w 9860"/>
                      <a:gd name="connsiteY11" fmla="*/ 5882 h 9907"/>
                      <a:gd name="connsiteX12" fmla="*/ 2783 w 9860"/>
                      <a:gd name="connsiteY12" fmla="*/ 6134 h 9907"/>
                      <a:gd name="connsiteX13" fmla="*/ 2129 w 9860"/>
                      <a:gd name="connsiteY13" fmla="*/ 6820 h 9907"/>
                      <a:gd name="connsiteX14" fmla="*/ 14 w 9860"/>
                      <a:gd name="connsiteY14" fmla="*/ 8067 h 9907"/>
                      <a:gd name="connsiteX15" fmla="*/ 322 w 9860"/>
                      <a:gd name="connsiteY15" fmla="*/ 8824 h 9907"/>
                      <a:gd name="connsiteX16" fmla="*/ 1552 w 9860"/>
                      <a:gd name="connsiteY16" fmla="*/ 9748 h 9907"/>
                      <a:gd name="connsiteX17" fmla="*/ 3398 w 9860"/>
                      <a:gd name="connsiteY17" fmla="*/ 9748 h 9907"/>
                      <a:gd name="connsiteX18" fmla="*/ 3860 w 9860"/>
                      <a:gd name="connsiteY18" fmla="*/ 9496 h 9907"/>
                      <a:gd name="connsiteX19" fmla="*/ 4629 w 9860"/>
                      <a:gd name="connsiteY19" fmla="*/ 9076 h 9907"/>
                      <a:gd name="connsiteX20" fmla="*/ 6937 w 9860"/>
                      <a:gd name="connsiteY20" fmla="*/ 8067 h 9907"/>
                      <a:gd name="connsiteX21" fmla="*/ 7245 w 9860"/>
                      <a:gd name="connsiteY21" fmla="*/ 7815 h 9907"/>
                      <a:gd name="connsiteX22" fmla="*/ 7552 w 9860"/>
                      <a:gd name="connsiteY22" fmla="*/ 6975 h 9907"/>
                      <a:gd name="connsiteX23" fmla="*/ 8783 w 9860"/>
                      <a:gd name="connsiteY23" fmla="*/ 6723 h 9907"/>
                      <a:gd name="connsiteX24" fmla="*/ 9860 w 9860"/>
                      <a:gd name="connsiteY24" fmla="*/ 6387 h 9907"/>
                      <a:gd name="connsiteX25" fmla="*/ 9706 w 9860"/>
                      <a:gd name="connsiteY25" fmla="*/ 6050 h 9907"/>
                      <a:gd name="connsiteX26" fmla="*/ 9245 w 9860"/>
                      <a:gd name="connsiteY26" fmla="*/ 4790 h 9907"/>
                      <a:gd name="connsiteX27" fmla="*/ 8322 w 9860"/>
                      <a:gd name="connsiteY27" fmla="*/ 3613 h 9907"/>
                      <a:gd name="connsiteX28" fmla="*/ 7706 w 9860"/>
                      <a:gd name="connsiteY28" fmla="*/ 3361 h 9907"/>
                      <a:gd name="connsiteX29" fmla="*/ 7398 w 9860"/>
                      <a:gd name="connsiteY29" fmla="*/ 3025 h 9907"/>
                      <a:gd name="connsiteX30" fmla="*/ 6629 w 9860"/>
                      <a:gd name="connsiteY30" fmla="*/ 1597 h 9907"/>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00" h="10000">
                        <a:moveTo>
                          <a:pt x="6879" y="0"/>
                        </a:moveTo>
                        <a:cubicBezTo>
                          <a:pt x="7348" y="85"/>
                          <a:pt x="7503" y="254"/>
                          <a:pt x="7659" y="424"/>
                        </a:cubicBezTo>
                        <a:cubicBezTo>
                          <a:pt x="7659" y="678"/>
                          <a:pt x="7659" y="848"/>
                          <a:pt x="7503" y="1017"/>
                        </a:cubicBezTo>
                        <a:cubicBezTo>
                          <a:pt x="7348" y="1187"/>
                          <a:pt x="7192" y="1442"/>
                          <a:pt x="7035" y="1527"/>
                        </a:cubicBezTo>
                        <a:cubicBezTo>
                          <a:pt x="6723" y="1697"/>
                          <a:pt x="6412" y="1782"/>
                          <a:pt x="6099" y="1697"/>
                        </a:cubicBezTo>
                        <a:cubicBezTo>
                          <a:pt x="5787" y="1697"/>
                          <a:pt x="5787" y="1527"/>
                          <a:pt x="5475" y="1527"/>
                        </a:cubicBezTo>
                        <a:cubicBezTo>
                          <a:pt x="5007" y="1273"/>
                          <a:pt x="4383" y="1358"/>
                          <a:pt x="3759" y="1442"/>
                        </a:cubicBezTo>
                        <a:cubicBezTo>
                          <a:pt x="3446" y="1527"/>
                          <a:pt x="3135" y="1612"/>
                          <a:pt x="2979" y="1697"/>
                        </a:cubicBezTo>
                        <a:cubicBezTo>
                          <a:pt x="2666" y="1866"/>
                          <a:pt x="2510" y="2121"/>
                          <a:pt x="2510" y="2375"/>
                        </a:cubicBezTo>
                        <a:cubicBezTo>
                          <a:pt x="2355" y="3308"/>
                          <a:pt x="3291" y="4072"/>
                          <a:pt x="3602" y="5005"/>
                        </a:cubicBezTo>
                        <a:cubicBezTo>
                          <a:pt x="3759" y="5259"/>
                          <a:pt x="3759" y="5598"/>
                          <a:pt x="3291" y="5768"/>
                        </a:cubicBezTo>
                        <a:cubicBezTo>
                          <a:pt x="3135" y="5768"/>
                          <a:pt x="2979" y="5852"/>
                          <a:pt x="2823" y="5937"/>
                        </a:cubicBezTo>
                        <a:lnTo>
                          <a:pt x="2823" y="6192"/>
                        </a:lnTo>
                        <a:cubicBezTo>
                          <a:pt x="2666" y="6447"/>
                          <a:pt x="2628" y="6799"/>
                          <a:pt x="2159" y="6884"/>
                        </a:cubicBezTo>
                        <a:cubicBezTo>
                          <a:pt x="1067" y="7138"/>
                          <a:pt x="-142" y="7549"/>
                          <a:pt x="14" y="8143"/>
                        </a:cubicBezTo>
                        <a:cubicBezTo>
                          <a:pt x="14" y="8397"/>
                          <a:pt x="170" y="8651"/>
                          <a:pt x="327" y="8907"/>
                        </a:cubicBezTo>
                        <a:cubicBezTo>
                          <a:pt x="638" y="9246"/>
                          <a:pt x="950" y="9585"/>
                          <a:pt x="1574" y="9840"/>
                        </a:cubicBezTo>
                        <a:cubicBezTo>
                          <a:pt x="2043" y="10009"/>
                          <a:pt x="2979" y="10094"/>
                          <a:pt x="3446" y="9840"/>
                        </a:cubicBezTo>
                        <a:lnTo>
                          <a:pt x="3915" y="9585"/>
                        </a:lnTo>
                        <a:cubicBezTo>
                          <a:pt x="4071" y="9416"/>
                          <a:pt x="4383" y="9331"/>
                          <a:pt x="4695" y="9161"/>
                        </a:cubicBezTo>
                        <a:cubicBezTo>
                          <a:pt x="5846" y="9064"/>
                          <a:pt x="6484" y="8604"/>
                          <a:pt x="7378" y="8325"/>
                        </a:cubicBezTo>
                        <a:cubicBezTo>
                          <a:pt x="7535" y="8240"/>
                          <a:pt x="7348" y="7973"/>
                          <a:pt x="7348" y="7888"/>
                        </a:cubicBezTo>
                        <a:cubicBezTo>
                          <a:pt x="7659" y="7634"/>
                          <a:pt x="7348" y="7295"/>
                          <a:pt x="7659" y="7040"/>
                        </a:cubicBezTo>
                        <a:cubicBezTo>
                          <a:pt x="7815" y="6871"/>
                          <a:pt x="8440" y="6786"/>
                          <a:pt x="8908" y="6786"/>
                        </a:cubicBezTo>
                        <a:cubicBezTo>
                          <a:pt x="9376" y="6786"/>
                          <a:pt x="10000" y="6701"/>
                          <a:pt x="10000" y="6447"/>
                        </a:cubicBezTo>
                        <a:cubicBezTo>
                          <a:pt x="10000" y="6362"/>
                          <a:pt x="9844" y="6192"/>
                          <a:pt x="9844" y="6107"/>
                        </a:cubicBezTo>
                        <a:cubicBezTo>
                          <a:pt x="9531" y="5683"/>
                          <a:pt x="9531" y="5259"/>
                          <a:pt x="9376" y="4835"/>
                        </a:cubicBezTo>
                        <a:cubicBezTo>
                          <a:pt x="9220" y="4411"/>
                          <a:pt x="9064" y="3987"/>
                          <a:pt x="8440" y="3647"/>
                        </a:cubicBezTo>
                        <a:cubicBezTo>
                          <a:pt x="8128" y="3562"/>
                          <a:pt x="7972" y="3477"/>
                          <a:pt x="7815" y="3393"/>
                        </a:cubicBezTo>
                        <a:cubicBezTo>
                          <a:pt x="7659" y="3308"/>
                          <a:pt x="7503" y="3138"/>
                          <a:pt x="7503" y="3053"/>
                        </a:cubicBezTo>
                        <a:cubicBezTo>
                          <a:pt x="7348" y="2714"/>
                          <a:pt x="6879" y="1951"/>
                          <a:pt x="6723" y="1612"/>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1" name="Freeform 25">
                    <a:extLst>
                      <a:ext uri="{FF2B5EF4-FFF2-40B4-BE49-F238E27FC236}">
                        <a16:creationId xmlns:a16="http://schemas.microsoft.com/office/drawing/2014/main" id="{9B47BF36-4AF7-4FE8-87A2-BAB4C1B1A3B3}"/>
                      </a:ext>
                    </a:extLst>
                  </p:cNvPr>
                  <p:cNvSpPr>
                    <a:spLocks/>
                  </p:cNvSpPr>
                  <p:nvPr/>
                </p:nvSpPr>
                <p:spPr bwMode="auto">
                  <a:xfrm>
                    <a:off x="5840204" y="3149131"/>
                    <a:ext cx="117772" cy="71265"/>
                  </a:xfrm>
                  <a:custGeom>
                    <a:avLst/>
                    <a:gdLst>
                      <a:gd name="T0" fmla="*/ 27 w 27"/>
                      <a:gd name="T1" fmla="*/ 15 h 16"/>
                      <a:gd name="T2" fmla="*/ 27 w 27"/>
                      <a:gd name="T3" fmla="*/ 16 h 16"/>
                      <a:gd name="T4" fmla="*/ 15 w 27"/>
                      <a:gd name="T5" fmla="*/ 8 h 16"/>
                      <a:gd name="T6" fmla="*/ 12 w 27"/>
                      <a:gd name="T7" fmla="*/ 5 h 16"/>
                      <a:gd name="T8" fmla="*/ 5 w 27"/>
                      <a:gd name="T9" fmla="*/ 3 h 16"/>
                      <a:gd name="T10" fmla="*/ 0 w 27"/>
                      <a:gd name="T11" fmla="*/ 0 h 16"/>
                    </a:gdLst>
                    <a:ahLst/>
                    <a:cxnLst>
                      <a:cxn ang="0">
                        <a:pos x="T0" y="T1"/>
                      </a:cxn>
                      <a:cxn ang="0">
                        <a:pos x="T2" y="T3"/>
                      </a:cxn>
                      <a:cxn ang="0">
                        <a:pos x="T4" y="T5"/>
                      </a:cxn>
                      <a:cxn ang="0">
                        <a:pos x="T6" y="T7"/>
                      </a:cxn>
                      <a:cxn ang="0">
                        <a:pos x="T8" y="T9"/>
                      </a:cxn>
                      <a:cxn ang="0">
                        <a:pos x="T10" y="T11"/>
                      </a:cxn>
                    </a:cxnLst>
                    <a:rect l="0" t="0" r="r" b="b"/>
                    <a:pathLst>
                      <a:path w="27" h="16">
                        <a:moveTo>
                          <a:pt x="27" y="15"/>
                        </a:moveTo>
                        <a:cubicBezTo>
                          <a:pt x="27" y="15"/>
                          <a:pt x="27" y="16"/>
                          <a:pt x="27" y="16"/>
                        </a:cubicBezTo>
                        <a:cubicBezTo>
                          <a:pt x="22" y="15"/>
                          <a:pt x="18" y="12"/>
                          <a:pt x="15" y="8"/>
                        </a:cubicBezTo>
                        <a:cubicBezTo>
                          <a:pt x="14" y="7"/>
                          <a:pt x="13" y="6"/>
                          <a:pt x="12" y="5"/>
                        </a:cubicBezTo>
                        <a:cubicBezTo>
                          <a:pt x="10" y="4"/>
                          <a:pt x="8" y="4"/>
                          <a:pt x="5" y="3"/>
                        </a:cubicBezTo>
                        <a:cubicBezTo>
                          <a:pt x="3" y="3"/>
                          <a:pt x="1" y="2"/>
                          <a:pt x="0"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2" name="Freeform 26">
                    <a:extLst>
                      <a:ext uri="{FF2B5EF4-FFF2-40B4-BE49-F238E27FC236}">
                        <a16:creationId xmlns:a16="http://schemas.microsoft.com/office/drawing/2014/main" id="{EF2E4F58-2BD5-47ED-B5B4-C6E23F034B58}"/>
                      </a:ext>
                    </a:extLst>
                  </p:cNvPr>
                  <p:cNvSpPr>
                    <a:spLocks/>
                  </p:cNvSpPr>
                  <p:nvPr/>
                </p:nvSpPr>
                <p:spPr bwMode="auto">
                  <a:xfrm>
                    <a:off x="5964056" y="2897167"/>
                    <a:ext cx="386438" cy="136905"/>
                  </a:xfrm>
                  <a:custGeom>
                    <a:avLst/>
                    <a:gdLst>
                      <a:gd name="T0" fmla="*/ 0 w 89"/>
                      <a:gd name="T1" fmla="*/ 26 h 31"/>
                      <a:gd name="T2" fmla="*/ 52 w 89"/>
                      <a:gd name="T3" fmla="*/ 26 h 31"/>
                      <a:gd name="T4" fmla="*/ 71 w 89"/>
                      <a:gd name="T5" fmla="*/ 31 h 31"/>
                      <a:gd name="T6" fmla="*/ 65 w 89"/>
                      <a:gd name="T7" fmla="*/ 25 h 31"/>
                      <a:gd name="T8" fmla="*/ 66 w 89"/>
                      <a:gd name="T9" fmla="*/ 18 h 31"/>
                      <a:gd name="T10" fmla="*/ 69 w 89"/>
                      <a:gd name="T11" fmla="*/ 16 h 31"/>
                      <a:gd name="T12" fmla="*/ 71 w 89"/>
                      <a:gd name="T13" fmla="*/ 8 h 31"/>
                      <a:gd name="T14" fmla="*/ 78 w 89"/>
                      <a:gd name="T15" fmla="*/ 0 h 31"/>
                      <a:gd name="T16" fmla="*/ 83 w 89"/>
                      <a:gd name="T17" fmla="*/ 1 h 31"/>
                      <a:gd name="T18" fmla="*/ 89 w 8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31">
                        <a:moveTo>
                          <a:pt x="0" y="26"/>
                        </a:moveTo>
                        <a:cubicBezTo>
                          <a:pt x="17" y="27"/>
                          <a:pt x="35" y="27"/>
                          <a:pt x="52" y="26"/>
                        </a:cubicBezTo>
                        <a:cubicBezTo>
                          <a:pt x="59" y="26"/>
                          <a:pt x="67" y="26"/>
                          <a:pt x="71" y="31"/>
                        </a:cubicBezTo>
                        <a:cubicBezTo>
                          <a:pt x="69" y="29"/>
                          <a:pt x="67" y="28"/>
                          <a:pt x="65" y="25"/>
                        </a:cubicBezTo>
                        <a:cubicBezTo>
                          <a:pt x="64" y="23"/>
                          <a:pt x="64" y="19"/>
                          <a:pt x="66" y="18"/>
                        </a:cubicBezTo>
                        <a:cubicBezTo>
                          <a:pt x="67" y="17"/>
                          <a:pt x="68" y="16"/>
                          <a:pt x="69" y="16"/>
                        </a:cubicBezTo>
                        <a:cubicBezTo>
                          <a:pt x="71" y="14"/>
                          <a:pt x="71" y="10"/>
                          <a:pt x="71" y="8"/>
                        </a:cubicBezTo>
                        <a:cubicBezTo>
                          <a:pt x="71" y="4"/>
                          <a:pt x="74" y="0"/>
                          <a:pt x="78" y="0"/>
                        </a:cubicBezTo>
                        <a:cubicBezTo>
                          <a:pt x="80" y="0"/>
                          <a:pt x="81" y="1"/>
                          <a:pt x="83" y="1"/>
                        </a:cubicBezTo>
                        <a:cubicBezTo>
                          <a:pt x="85" y="2"/>
                          <a:pt x="88" y="2"/>
                          <a:pt x="89" y="0"/>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3" name="Freeform 27">
                    <a:extLst>
                      <a:ext uri="{FF2B5EF4-FFF2-40B4-BE49-F238E27FC236}">
                        <a16:creationId xmlns:a16="http://schemas.microsoft.com/office/drawing/2014/main" id="{C496CB38-FB79-4417-B074-C64D81687A39}"/>
                      </a:ext>
                    </a:extLst>
                  </p:cNvPr>
                  <p:cNvSpPr>
                    <a:spLocks/>
                  </p:cNvSpPr>
                  <p:nvPr/>
                </p:nvSpPr>
                <p:spPr bwMode="auto">
                  <a:xfrm>
                    <a:off x="487680" y="3024694"/>
                    <a:ext cx="1464945" cy="146282"/>
                  </a:xfrm>
                  <a:custGeom>
                    <a:avLst/>
                    <a:gdLst>
                      <a:gd name="T0" fmla="*/ 0 w 333"/>
                      <a:gd name="T1" fmla="*/ 1 h 33"/>
                      <a:gd name="T2" fmla="*/ 168 w 333"/>
                      <a:gd name="T3" fmla="*/ 8 h 33"/>
                      <a:gd name="T4" fmla="*/ 333 w 333"/>
                      <a:gd name="T5" fmla="*/ 33 h 33"/>
                    </a:gdLst>
                    <a:ahLst/>
                    <a:cxnLst>
                      <a:cxn ang="0">
                        <a:pos x="T0" y="T1"/>
                      </a:cxn>
                      <a:cxn ang="0">
                        <a:pos x="T2" y="T3"/>
                      </a:cxn>
                      <a:cxn ang="0">
                        <a:pos x="T4" y="T5"/>
                      </a:cxn>
                    </a:cxnLst>
                    <a:rect l="0" t="0" r="r" b="b"/>
                    <a:pathLst>
                      <a:path w="333" h="33">
                        <a:moveTo>
                          <a:pt x="0" y="1"/>
                        </a:moveTo>
                        <a:cubicBezTo>
                          <a:pt x="11" y="0"/>
                          <a:pt x="168" y="8"/>
                          <a:pt x="168" y="8"/>
                        </a:cubicBezTo>
                        <a:cubicBezTo>
                          <a:pt x="168" y="8"/>
                          <a:pt x="290" y="25"/>
                          <a:pt x="333" y="33"/>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4" name="Freeform 28">
                    <a:extLst>
                      <a:ext uri="{FF2B5EF4-FFF2-40B4-BE49-F238E27FC236}">
                        <a16:creationId xmlns:a16="http://schemas.microsoft.com/office/drawing/2014/main" id="{00924D22-2716-4836-BBD5-7E59BE9FC867}"/>
                      </a:ext>
                    </a:extLst>
                  </p:cNvPr>
                  <p:cNvSpPr>
                    <a:spLocks/>
                  </p:cNvSpPr>
                  <p:nvPr/>
                </p:nvSpPr>
                <p:spPr bwMode="auto">
                  <a:xfrm>
                    <a:off x="487679" y="3525428"/>
                    <a:ext cx="1545195" cy="75016"/>
                  </a:xfrm>
                  <a:custGeom>
                    <a:avLst/>
                    <a:gdLst>
                      <a:gd name="T0" fmla="*/ 0 w 348"/>
                      <a:gd name="T1" fmla="*/ 17 h 17"/>
                      <a:gd name="T2" fmla="*/ 248 w 348"/>
                      <a:gd name="T3" fmla="*/ 3 h 17"/>
                      <a:gd name="T4" fmla="*/ 348 w 348"/>
                      <a:gd name="T5" fmla="*/ 11 h 17"/>
                    </a:gdLst>
                    <a:ahLst/>
                    <a:cxnLst>
                      <a:cxn ang="0">
                        <a:pos x="T0" y="T1"/>
                      </a:cxn>
                      <a:cxn ang="0">
                        <a:pos x="T2" y="T3"/>
                      </a:cxn>
                      <a:cxn ang="0">
                        <a:pos x="T4" y="T5"/>
                      </a:cxn>
                    </a:cxnLst>
                    <a:rect l="0" t="0" r="r" b="b"/>
                    <a:pathLst>
                      <a:path w="348" h="17">
                        <a:moveTo>
                          <a:pt x="0" y="17"/>
                        </a:moveTo>
                        <a:cubicBezTo>
                          <a:pt x="71" y="16"/>
                          <a:pt x="178" y="8"/>
                          <a:pt x="248" y="3"/>
                        </a:cubicBezTo>
                        <a:cubicBezTo>
                          <a:pt x="294" y="0"/>
                          <a:pt x="303" y="1"/>
                          <a:pt x="348" y="1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5" name="Freeform 29">
                    <a:extLst>
                      <a:ext uri="{FF2B5EF4-FFF2-40B4-BE49-F238E27FC236}">
                        <a16:creationId xmlns:a16="http://schemas.microsoft.com/office/drawing/2014/main" id="{FDF9F064-2A2D-4931-8141-A8668700C01A}"/>
                      </a:ext>
                    </a:extLst>
                  </p:cNvPr>
                  <p:cNvSpPr>
                    <a:spLocks/>
                  </p:cNvSpPr>
                  <p:nvPr/>
                </p:nvSpPr>
                <p:spPr bwMode="auto">
                  <a:xfrm>
                    <a:off x="487680" y="3613572"/>
                    <a:ext cx="1600077" cy="80643"/>
                  </a:xfrm>
                  <a:custGeom>
                    <a:avLst/>
                    <a:gdLst>
                      <a:gd name="T0" fmla="*/ 0 w 351"/>
                      <a:gd name="T1" fmla="*/ 18 h 18"/>
                      <a:gd name="T2" fmla="*/ 172 w 351"/>
                      <a:gd name="T3" fmla="*/ 13 h 18"/>
                      <a:gd name="T4" fmla="*/ 351 w 351"/>
                      <a:gd name="T5" fmla="*/ 0 h 18"/>
                    </a:gdLst>
                    <a:ahLst/>
                    <a:cxnLst>
                      <a:cxn ang="0">
                        <a:pos x="T0" y="T1"/>
                      </a:cxn>
                      <a:cxn ang="0">
                        <a:pos x="T2" y="T3"/>
                      </a:cxn>
                      <a:cxn ang="0">
                        <a:pos x="T4" y="T5"/>
                      </a:cxn>
                    </a:cxnLst>
                    <a:rect l="0" t="0" r="r" b="b"/>
                    <a:pathLst>
                      <a:path w="351" h="18">
                        <a:moveTo>
                          <a:pt x="0" y="18"/>
                        </a:moveTo>
                        <a:cubicBezTo>
                          <a:pt x="58" y="17"/>
                          <a:pt x="114" y="15"/>
                          <a:pt x="172" y="13"/>
                        </a:cubicBezTo>
                        <a:cubicBezTo>
                          <a:pt x="232" y="11"/>
                          <a:pt x="292" y="9"/>
                          <a:pt x="351"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6" name="Freeform 30">
                    <a:extLst>
                      <a:ext uri="{FF2B5EF4-FFF2-40B4-BE49-F238E27FC236}">
                        <a16:creationId xmlns:a16="http://schemas.microsoft.com/office/drawing/2014/main" id="{6E1A19D9-F7DD-419C-BC60-B545CCDF7792}"/>
                      </a:ext>
                    </a:extLst>
                  </p:cNvPr>
                  <p:cNvSpPr>
                    <a:spLocks/>
                  </p:cNvSpPr>
                  <p:nvPr/>
                </p:nvSpPr>
                <p:spPr bwMode="auto">
                  <a:xfrm>
                    <a:off x="3281073" y="3968024"/>
                    <a:ext cx="1340354" cy="983045"/>
                  </a:xfrm>
                  <a:custGeom>
                    <a:avLst/>
                    <a:gdLst>
                      <a:gd name="T0" fmla="*/ 0 w 314"/>
                      <a:gd name="T1" fmla="*/ 0 h 218"/>
                      <a:gd name="T2" fmla="*/ 35 w 314"/>
                      <a:gd name="T3" fmla="*/ 0 h 218"/>
                      <a:gd name="T4" fmla="*/ 122 w 314"/>
                      <a:gd name="T5" fmla="*/ 66 h 218"/>
                      <a:gd name="T6" fmla="*/ 150 w 314"/>
                      <a:gd name="T7" fmla="*/ 65 h 218"/>
                      <a:gd name="T8" fmla="*/ 194 w 314"/>
                      <a:gd name="T9" fmla="*/ 85 h 218"/>
                      <a:gd name="T10" fmla="*/ 314 w 314"/>
                      <a:gd name="T11" fmla="*/ 218 h 218"/>
                      <a:gd name="connsiteX0" fmla="*/ 0 w 9843"/>
                      <a:gd name="connsiteY0" fmla="*/ 0 h 10198"/>
                      <a:gd name="connsiteX1" fmla="*/ 1115 w 9843"/>
                      <a:gd name="connsiteY1" fmla="*/ 0 h 10198"/>
                      <a:gd name="connsiteX2" fmla="*/ 3885 w 9843"/>
                      <a:gd name="connsiteY2" fmla="*/ 3028 h 10198"/>
                      <a:gd name="connsiteX3" fmla="*/ 4777 w 9843"/>
                      <a:gd name="connsiteY3" fmla="*/ 2982 h 10198"/>
                      <a:gd name="connsiteX4" fmla="*/ 6178 w 9843"/>
                      <a:gd name="connsiteY4" fmla="*/ 3899 h 10198"/>
                      <a:gd name="connsiteX5" fmla="*/ 9843 w 9843"/>
                      <a:gd name="connsiteY5" fmla="*/ 10198 h 1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 h="10198">
                        <a:moveTo>
                          <a:pt x="0" y="0"/>
                        </a:moveTo>
                        <a:lnTo>
                          <a:pt x="1115" y="0"/>
                        </a:lnTo>
                        <a:cubicBezTo>
                          <a:pt x="1115" y="0"/>
                          <a:pt x="3535" y="1743"/>
                          <a:pt x="3885" y="3028"/>
                        </a:cubicBezTo>
                        <a:lnTo>
                          <a:pt x="4777" y="2982"/>
                        </a:lnTo>
                        <a:lnTo>
                          <a:pt x="6178" y="3899"/>
                        </a:lnTo>
                        <a:cubicBezTo>
                          <a:pt x="10000" y="10000"/>
                          <a:pt x="9843" y="10198"/>
                          <a:pt x="9843" y="10198"/>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7" name="Freeform 31">
                    <a:extLst>
                      <a:ext uri="{FF2B5EF4-FFF2-40B4-BE49-F238E27FC236}">
                        <a16:creationId xmlns:a16="http://schemas.microsoft.com/office/drawing/2014/main" id="{3A9C15FF-85F5-4EA2-8888-2FF115B82335}"/>
                      </a:ext>
                    </a:extLst>
                  </p:cNvPr>
                  <p:cNvSpPr>
                    <a:spLocks/>
                  </p:cNvSpPr>
                  <p:nvPr/>
                </p:nvSpPr>
                <p:spPr bwMode="auto">
                  <a:xfrm>
                    <a:off x="3678552" y="4118058"/>
                    <a:ext cx="927967" cy="812846"/>
                  </a:xfrm>
                  <a:custGeom>
                    <a:avLst/>
                    <a:gdLst>
                      <a:gd name="T0" fmla="*/ 0 w 204"/>
                      <a:gd name="T1" fmla="*/ 0 h 165"/>
                      <a:gd name="T2" fmla="*/ 8 w 204"/>
                      <a:gd name="T3" fmla="*/ 22 h 165"/>
                      <a:gd name="T4" fmla="*/ 15 w 204"/>
                      <a:gd name="T5" fmla="*/ 86 h 165"/>
                      <a:gd name="T6" fmla="*/ 17 w 204"/>
                      <a:gd name="T7" fmla="*/ 70 h 165"/>
                      <a:gd name="T8" fmla="*/ 204 w 204"/>
                      <a:gd name="T9" fmla="*/ 165 h 165"/>
                      <a:gd name="connsiteX0" fmla="*/ 0 w 10484"/>
                      <a:gd name="connsiteY0" fmla="*/ 0 h 11142"/>
                      <a:gd name="connsiteX1" fmla="*/ 392 w 10484"/>
                      <a:gd name="connsiteY1" fmla="*/ 1333 h 11142"/>
                      <a:gd name="connsiteX2" fmla="*/ 735 w 10484"/>
                      <a:gd name="connsiteY2" fmla="*/ 5212 h 11142"/>
                      <a:gd name="connsiteX3" fmla="*/ 833 w 10484"/>
                      <a:gd name="connsiteY3" fmla="*/ 4242 h 11142"/>
                      <a:gd name="connsiteX4" fmla="*/ 10484 w 10484"/>
                      <a:gd name="connsiteY4" fmla="*/ 11142 h 1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4" h="11142">
                        <a:moveTo>
                          <a:pt x="0" y="0"/>
                        </a:moveTo>
                        <a:lnTo>
                          <a:pt x="392" y="1333"/>
                        </a:lnTo>
                        <a:cubicBezTo>
                          <a:pt x="392" y="1333"/>
                          <a:pt x="196" y="3576"/>
                          <a:pt x="735" y="5212"/>
                        </a:cubicBezTo>
                        <a:cubicBezTo>
                          <a:pt x="735" y="5212"/>
                          <a:pt x="343" y="4182"/>
                          <a:pt x="833" y="4242"/>
                        </a:cubicBezTo>
                        <a:cubicBezTo>
                          <a:pt x="1373" y="4364"/>
                          <a:pt x="6023" y="6839"/>
                          <a:pt x="10484" y="11142"/>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8" name="Freeform 32">
                    <a:extLst>
                      <a:ext uri="{FF2B5EF4-FFF2-40B4-BE49-F238E27FC236}">
                        <a16:creationId xmlns:a16="http://schemas.microsoft.com/office/drawing/2014/main" id="{2F2B1028-D44C-4C40-9CA1-C5DEBF11E16A}"/>
                      </a:ext>
                    </a:extLst>
                  </p:cNvPr>
                  <p:cNvSpPr>
                    <a:spLocks/>
                  </p:cNvSpPr>
                  <p:nvPr/>
                </p:nvSpPr>
                <p:spPr bwMode="auto">
                  <a:xfrm>
                    <a:off x="3557100" y="3397900"/>
                    <a:ext cx="268666" cy="862687"/>
                  </a:xfrm>
                  <a:custGeom>
                    <a:avLst/>
                    <a:gdLst>
                      <a:gd name="T0" fmla="*/ 0 w 62"/>
                      <a:gd name="T1" fmla="*/ 0 h 195"/>
                      <a:gd name="T2" fmla="*/ 62 w 62"/>
                      <a:gd name="T3" fmla="*/ 195 h 195"/>
                    </a:gdLst>
                    <a:ahLst/>
                    <a:cxnLst>
                      <a:cxn ang="0">
                        <a:pos x="T0" y="T1"/>
                      </a:cxn>
                      <a:cxn ang="0">
                        <a:pos x="T2" y="T3"/>
                      </a:cxn>
                    </a:cxnLst>
                    <a:rect l="0" t="0" r="r" b="b"/>
                    <a:pathLst>
                      <a:path w="62" h="195">
                        <a:moveTo>
                          <a:pt x="0" y="0"/>
                        </a:moveTo>
                        <a:cubicBezTo>
                          <a:pt x="0" y="0"/>
                          <a:pt x="50" y="151"/>
                          <a:pt x="62" y="19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89" name="Freeform 33">
                    <a:extLst>
                      <a:ext uri="{FF2B5EF4-FFF2-40B4-BE49-F238E27FC236}">
                        <a16:creationId xmlns:a16="http://schemas.microsoft.com/office/drawing/2014/main" id="{ECE16008-A082-4C1B-914B-1F294F50AA5B}"/>
                      </a:ext>
                    </a:extLst>
                  </p:cNvPr>
                  <p:cNvSpPr>
                    <a:spLocks/>
                  </p:cNvSpPr>
                  <p:nvPr/>
                </p:nvSpPr>
                <p:spPr bwMode="auto">
                  <a:xfrm>
                    <a:off x="3314196" y="3401651"/>
                    <a:ext cx="230022" cy="562622"/>
                  </a:xfrm>
                  <a:custGeom>
                    <a:avLst/>
                    <a:gdLst>
                      <a:gd name="T0" fmla="*/ 0 w 53"/>
                      <a:gd name="T1" fmla="*/ 127 h 127"/>
                      <a:gd name="T2" fmla="*/ 15 w 53"/>
                      <a:gd name="T3" fmla="*/ 110 h 127"/>
                      <a:gd name="T4" fmla="*/ 53 w 53"/>
                      <a:gd name="T5" fmla="*/ 0 h 127"/>
                    </a:gdLst>
                    <a:ahLst/>
                    <a:cxnLst>
                      <a:cxn ang="0">
                        <a:pos x="T0" y="T1"/>
                      </a:cxn>
                      <a:cxn ang="0">
                        <a:pos x="T2" y="T3"/>
                      </a:cxn>
                      <a:cxn ang="0">
                        <a:pos x="T4" y="T5"/>
                      </a:cxn>
                    </a:cxnLst>
                    <a:rect l="0" t="0" r="r" b="b"/>
                    <a:pathLst>
                      <a:path w="53" h="127">
                        <a:moveTo>
                          <a:pt x="0" y="127"/>
                        </a:moveTo>
                        <a:cubicBezTo>
                          <a:pt x="15" y="110"/>
                          <a:pt x="15" y="110"/>
                          <a:pt x="15" y="110"/>
                        </a:cubicBezTo>
                        <a:cubicBezTo>
                          <a:pt x="15" y="110"/>
                          <a:pt x="50" y="41"/>
                          <a:pt x="53"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0" name="Line 34">
                    <a:extLst>
                      <a:ext uri="{FF2B5EF4-FFF2-40B4-BE49-F238E27FC236}">
                        <a16:creationId xmlns:a16="http://schemas.microsoft.com/office/drawing/2014/main" id="{A65546D4-6246-4130-913E-3B1E3C08B1F9}"/>
                      </a:ext>
                    </a:extLst>
                  </p:cNvPr>
                  <p:cNvSpPr>
                    <a:spLocks noChangeShapeType="1"/>
                  </p:cNvSpPr>
                  <p:nvPr/>
                </p:nvSpPr>
                <p:spPr bwMode="auto">
                  <a:xfrm flipV="1">
                    <a:off x="3509256" y="3431658"/>
                    <a:ext cx="0" cy="125652"/>
                  </a:xfrm>
                  <a:prstGeom prst="line">
                    <a:avLst/>
                  </a:prstGeom>
                  <a:noFill/>
                  <a:ln w="15875" cap="rnd">
                    <a:solidFill>
                      <a:srgbClr val="A5A5A5"/>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1" name="Freeform 35">
                    <a:extLst>
                      <a:ext uri="{FF2B5EF4-FFF2-40B4-BE49-F238E27FC236}">
                        <a16:creationId xmlns:a16="http://schemas.microsoft.com/office/drawing/2014/main" id="{0BD45F7C-3C6A-4CE6-9A1E-0175443CB845}"/>
                      </a:ext>
                    </a:extLst>
                  </p:cNvPr>
                  <p:cNvSpPr>
                    <a:spLocks/>
                  </p:cNvSpPr>
                  <p:nvPr/>
                </p:nvSpPr>
                <p:spPr bwMode="auto">
                  <a:xfrm>
                    <a:off x="3441169" y="3431658"/>
                    <a:ext cx="1197880" cy="1504841"/>
                  </a:xfrm>
                  <a:custGeom>
                    <a:avLst/>
                    <a:gdLst>
                      <a:gd name="T0" fmla="*/ 16 w 280"/>
                      <a:gd name="T1" fmla="*/ 0 h 329"/>
                      <a:gd name="T2" fmla="*/ 50 w 280"/>
                      <a:gd name="T3" fmla="*/ 27 h 329"/>
                      <a:gd name="T4" fmla="*/ 87 w 280"/>
                      <a:gd name="T5" fmla="*/ 72 h 329"/>
                      <a:gd name="T6" fmla="*/ 110 w 280"/>
                      <a:gd name="T7" fmla="*/ 92 h 329"/>
                      <a:gd name="T8" fmla="*/ 188 w 280"/>
                      <a:gd name="T9" fmla="*/ 154 h 329"/>
                      <a:gd name="T10" fmla="*/ 280 w 280"/>
                      <a:gd name="T11" fmla="*/ 329 h 329"/>
                      <a:gd name="T12" fmla="*/ 170 w 280"/>
                      <a:gd name="T13" fmla="*/ 200 h 329"/>
                      <a:gd name="T14" fmla="*/ 60 w 280"/>
                      <a:gd name="T15" fmla="*/ 142 h 329"/>
                      <a:gd name="T16" fmla="*/ 0 w 280"/>
                      <a:gd name="T17" fmla="*/ 123 h 329"/>
                      <a:gd name="connsiteX0" fmla="*/ 571 w 9863"/>
                      <a:gd name="connsiteY0" fmla="*/ 0 h 10327"/>
                      <a:gd name="connsiteX1" fmla="*/ 1786 w 9863"/>
                      <a:gd name="connsiteY1" fmla="*/ 821 h 10327"/>
                      <a:gd name="connsiteX2" fmla="*/ 3107 w 9863"/>
                      <a:gd name="connsiteY2" fmla="*/ 2188 h 10327"/>
                      <a:gd name="connsiteX3" fmla="*/ 3929 w 9863"/>
                      <a:gd name="connsiteY3" fmla="*/ 2796 h 10327"/>
                      <a:gd name="connsiteX4" fmla="*/ 6714 w 9863"/>
                      <a:gd name="connsiteY4" fmla="*/ 4681 h 10327"/>
                      <a:gd name="connsiteX5" fmla="*/ 9863 w 9863"/>
                      <a:gd name="connsiteY5" fmla="*/ 10327 h 10327"/>
                      <a:gd name="connsiteX6" fmla="*/ 6071 w 9863"/>
                      <a:gd name="connsiteY6" fmla="*/ 6079 h 10327"/>
                      <a:gd name="connsiteX7" fmla="*/ 2143 w 9863"/>
                      <a:gd name="connsiteY7" fmla="*/ 4316 h 10327"/>
                      <a:gd name="connsiteX8" fmla="*/ 0 w 9863"/>
                      <a:gd name="connsiteY8" fmla="*/ 3739 h 1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3" h="10327">
                        <a:moveTo>
                          <a:pt x="571" y="0"/>
                        </a:moveTo>
                        <a:cubicBezTo>
                          <a:pt x="571" y="0"/>
                          <a:pt x="1036" y="517"/>
                          <a:pt x="1786" y="821"/>
                        </a:cubicBezTo>
                        <a:cubicBezTo>
                          <a:pt x="1929" y="912"/>
                          <a:pt x="3107" y="2188"/>
                          <a:pt x="3107" y="2188"/>
                        </a:cubicBezTo>
                        <a:lnTo>
                          <a:pt x="3929" y="2796"/>
                        </a:lnTo>
                        <a:cubicBezTo>
                          <a:pt x="3929" y="2796"/>
                          <a:pt x="5725" y="3426"/>
                          <a:pt x="6714" y="4681"/>
                        </a:cubicBezTo>
                        <a:cubicBezTo>
                          <a:pt x="7703" y="5936"/>
                          <a:pt x="9327" y="8655"/>
                          <a:pt x="9863" y="10327"/>
                        </a:cubicBezTo>
                        <a:cubicBezTo>
                          <a:pt x="5934" y="6406"/>
                          <a:pt x="7358" y="7081"/>
                          <a:pt x="6071" y="6079"/>
                        </a:cubicBezTo>
                        <a:cubicBezTo>
                          <a:pt x="4784" y="5077"/>
                          <a:pt x="2143" y="4316"/>
                          <a:pt x="2143" y="4316"/>
                        </a:cubicBezTo>
                        <a:lnTo>
                          <a:pt x="0" y="3739"/>
                        </a:ln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2" name="Freeform 36">
                    <a:extLst>
                      <a:ext uri="{FF2B5EF4-FFF2-40B4-BE49-F238E27FC236}">
                        <a16:creationId xmlns:a16="http://schemas.microsoft.com/office/drawing/2014/main" id="{895D733B-FD9F-410A-943F-36A7ADB4A6BE}"/>
                      </a:ext>
                    </a:extLst>
                  </p:cNvPr>
                  <p:cNvSpPr>
                    <a:spLocks/>
                  </p:cNvSpPr>
                  <p:nvPr/>
                </p:nvSpPr>
                <p:spPr bwMode="auto">
                  <a:xfrm>
                    <a:off x="3614146" y="4931983"/>
                    <a:ext cx="1240281" cy="1324038"/>
                  </a:xfrm>
                  <a:custGeom>
                    <a:avLst/>
                    <a:gdLst>
                      <a:gd name="T0" fmla="*/ 239 w 286"/>
                      <a:gd name="T1" fmla="*/ 8 h 299"/>
                      <a:gd name="T2" fmla="*/ 250 w 286"/>
                      <a:gd name="T3" fmla="*/ 0 h 299"/>
                      <a:gd name="T4" fmla="*/ 264 w 286"/>
                      <a:gd name="T5" fmla="*/ 3 h 299"/>
                      <a:gd name="T6" fmla="*/ 283 w 286"/>
                      <a:gd name="T7" fmla="*/ 11 h 299"/>
                      <a:gd name="T8" fmla="*/ 286 w 286"/>
                      <a:gd name="T9" fmla="*/ 67 h 299"/>
                      <a:gd name="T10" fmla="*/ 268 w 286"/>
                      <a:gd name="T11" fmla="*/ 121 h 299"/>
                      <a:gd name="T12" fmla="*/ 237 w 286"/>
                      <a:gd name="T13" fmla="*/ 164 h 299"/>
                      <a:gd name="T14" fmla="*/ 213 w 286"/>
                      <a:gd name="T15" fmla="*/ 171 h 299"/>
                      <a:gd name="T16" fmla="*/ 188 w 286"/>
                      <a:gd name="T17" fmla="*/ 171 h 299"/>
                      <a:gd name="T18" fmla="*/ 178 w 286"/>
                      <a:gd name="T19" fmla="*/ 155 h 299"/>
                      <a:gd name="T20" fmla="*/ 192 w 286"/>
                      <a:gd name="T21" fmla="*/ 201 h 299"/>
                      <a:gd name="T22" fmla="*/ 169 w 286"/>
                      <a:gd name="T23" fmla="*/ 246 h 299"/>
                      <a:gd name="T24" fmla="*/ 169 w 286"/>
                      <a:gd name="T25" fmla="*/ 253 h 299"/>
                      <a:gd name="T26" fmla="*/ 151 w 286"/>
                      <a:gd name="T27" fmla="*/ 273 h 299"/>
                      <a:gd name="T28" fmla="*/ 137 w 286"/>
                      <a:gd name="T29" fmla="*/ 277 h 299"/>
                      <a:gd name="T30" fmla="*/ 98 w 286"/>
                      <a:gd name="T31" fmla="*/ 272 h 299"/>
                      <a:gd name="T32" fmla="*/ 98 w 286"/>
                      <a:gd name="T33" fmla="*/ 272 h 299"/>
                      <a:gd name="T34" fmla="*/ 84 w 286"/>
                      <a:gd name="T35" fmla="*/ 257 h 299"/>
                      <a:gd name="T36" fmla="*/ 54 w 286"/>
                      <a:gd name="T37" fmla="*/ 271 h 299"/>
                      <a:gd name="T38" fmla="*/ 48 w 286"/>
                      <a:gd name="T39" fmla="*/ 270 h 299"/>
                      <a:gd name="T40" fmla="*/ 49 w 286"/>
                      <a:gd name="T41" fmla="*/ 263 h 299"/>
                      <a:gd name="T42" fmla="*/ 41 w 286"/>
                      <a:gd name="T43" fmla="*/ 259 h 299"/>
                      <a:gd name="T44" fmla="*/ 40 w 286"/>
                      <a:gd name="T45" fmla="*/ 247 h 299"/>
                      <a:gd name="T46" fmla="*/ 24 w 286"/>
                      <a:gd name="T47" fmla="*/ 244 h 299"/>
                      <a:gd name="T48" fmla="*/ 0 w 286"/>
                      <a:gd name="T49" fmla="*/ 244 h 299"/>
                      <a:gd name="T50" fmla="*/ 14 w 286"/>
                      <a:gd name="T51" fmla="*/ 248 h 299"/>
                      <a:gd name="T52" fmla="*/ 20 w 286"/>
                      <a:gd name="T53" fmla="*/ 258 h 299"/>
                      <a:gd name="T54" fmla="*/ 30 w 286"/>
                      <a:gd name="T55" fmla="*/ 269 h 299"/>
                      <a:gd name="T56" fmla="*/ 26 w 286"/>
                      <a:gd name="T57" fmla="*/ 272 h 299"/>
                      <a:gd name="T58" fmla="*/ 22 w 286"/>
                      <a:gd name="T59" fmla="*/ 277 h 299"/>
                      <a:gd name="T60" fmla="*/ 21 w 286"/>
                      <a:gd name="T61" fmla="*/ 294 h 299"/>
                      <a:gd name="T62" fmla="*/ 39 w 286"/>
                      <a:gd name="T63" fmla="*/ 299 h 299"/>
                      <a:gd name="T64" fmla="*/ 98 w 286"/>
                      <a:gd name="T65" fmla="*/ 286 h 299"/>
                      <a:gd name="T66" fmla="*/ 106 w 286"/>
                      <a:gd name="T67" fmla="*/ 27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9">
                        <a:moveTo>
                          <a:pt x="239" y="8"/>
                        </a:moveTo>
                        <a:cubicBezTo>
                          <a:pt x="250" y="0"/>
                          <a:pt x="250" y="0"/>
                          <a:pt x="250" y="0"/>
                        </a:cubicBezTo>
                        <a:cubicBezTo>
                          <a:pt x="264" y="3"/>
                          <a:pt x="264" y="3"/>
                          <a:pt x="264" y="3"/>
                        </a:cubicBezTo>
                        <a:cubicBezTo>
                          <a:pt x="283" y="11"/>
                          <a:pt x="283" y="11"/>
                          <a:pt x="283" y="11"/>
                        </a:cubicBezTo>
                        <a:cubicBezTo>
                          <a:pt x="286" y="67"/>
                          <a:pt x="286" y="67"/>
                          <a:pt x="286" y="67"/>
                        </a:cubicBezTo>
                        <a:cubicBezTo>
                          <a:pt x="268" y="121"/>
                          <a:pt x="268" y="121"/>
                          <a:pt x="268" y="121"/>
                        </a:cubicBezTo>
                        <a:cubicBezTo>
                          <a:pt x="237" y="164"/>
                          <a:pt x="237" y="164"/>
                          <a:pt x="237" y="164"/>
                        </a:cubicBezTo>
                        <a:cubicBezTo>
                          <a:pt x="213" y="171"/>
                          <a:pt x="213" y="171"/>
                          <a:pt x="213" y="171"/>
                        </a:cubicBezTo>
                        <a:cubicBezTo>
                          <a:pt x="188" y="171"/>
                          <a:pt x="188" y="171"/>
                          <a:pt x="188" y="171"/>
                        </a:cubicBezTo>
                        <a:cubicBezTo>
                          <a:pt x="178" y="155"/>
                          <a:pt x="178" y="155"/>
                          <a:pt x="178" y="155"/>
                        </a:cubicBezTo>
                        <a:cubicBezTo>
                          <a:pt x="192" y="201"/>
                          <a:pt x="192" y="201"/>
                          <a:pt x="192" y="201"/>
                        </a:cubicBezTo>
                        <a:cubicBezTo>
                          <a:pt x="169" y="246"/>
                          <a:pt x="169" y="246"/>
                          <a:pt x="169" y="246"/>
                        </a:cubicBezTo>
                        <a:cubicBezTo>
                          <a:pt x="169" y="253"/>
                          <a:pt x="169" y="253"/>
                          <a:pt x="169" y="253"/>
                        </a:cubicBezTo>
                        <a:cubicBezTo>
                          <a:pt x="151" y="273"/>
                          <a:pt x="151" y="273"/>
                          <a:pt x="151" y="273"/>
                        </a:cubicBezTo>
                        <a:cubicBezTo>
                          <a:pt x="137" y="277"/>
                          <a:pt x="137" y="277"/>
                          <a:pt x="137" y="277"/>
                        </a:cubicBezTo>
                        <a:cubicBezTo>
                          <a:pt x="98" y="272"/>
                          <a:pt x="98" y="272"/>
                          <a:pt x="98" y="272"/>
                        </a:cubicBezTo>
                        <a:cubicBezTo>
                          <a:pt x="98" y="272"/>
                          <a:pt x="98" y="272"/>
                          <a:pt x="98" y="272"/>
                        </a:cubicBezTo>
                        <a:cubicBezTo>
                          <a:pt x="94" y="266"/>
                          <a:pt x="95" y="255"/>
                          <a:pt x="84" y="257"/>
                        </a:cubicBezTo>
                        <a:cubicBezTo>
                          <a:pt x="74" y="259"/>
                          <a:pt x="65" y="270"/>
                          <a:pt x="54" y="271"/>
                        </a:cubicBezTo>
                        <a:cubicBezTo>
                          <a:pt x="52" y="271"/>
                          <a:pt x="49" y="272"/>
                          <a:pt x="48" y="270"/>
                        </a:cubicBezTo>
                        <a:cubicBezTo>
                          <a:pt x="46" y="267"/>
                          <a:pt x="50" y="266"/>
                          <a:pt x="49" y="263"/>
                        </a:cubicBezTo>
                        <a:cubicBezTo>
                          <a:pt x="49" y="257"/>
                          <a:pt x="45" y="263"/>
                          <a:pt x="41" y="259"/>
                        </a:cubicBezTo>
                        <a:cubicBezTo>
                          <a:pt x="38" y="256"/>
                          <a:pt x="42" y="250"/>
                          <a:pt x="40" y="247"/>
                        </a:cubicBezTo>
                        <a:cubicBezTo>
                          <a:pt x="37" y="242"/>
                          <a:pt x="28" y="244"/>
                          <a:pt x="24" y="244"/>
                        </a:cubicBezTo>
                        <a:cubicBezTo>
                          <a:pt x="19" y="244"/>
                          <a:pt x="1" y="240"/>
                          <a:pt x="0" y="244"/>
                        </a:cubicBezTo>
                        <a:cubicBezTo>
                          <a:pt x="7" y="245"/>
                          <a:pt x="12" y="237"/>
                          <a:pt x="14" y="248"/>
                        </a:cubicBezTo>
                        <a:cubicBezTo>
                          <a:pt x="15" y="255"/>
                          <a:pt x="13" y="254"/>
                          <a:pt x="20" y="258"/>
                        </a:cubicBezTo>
                        <a:cubicBezTo>
                          <a:pt x="22" y="260"/>
                          <a:pt x="30" y="266"/>
                          <a:pt x="30" y="269"/>
                        </a:cubicBezTo>
                        <a:cubicBezTo>
                          <a:pt x="29" y="271"/>
                          <a:pt x="27" y="271"/>
                          <a:pt x="26" y="272"/>
                        </a:cubicBezTo>
                        <a:cubicBezTo>
                          <a:pt x="22" y="275"/>
                          <a:pt x="22" y="273"/>
                          <a:pt x="22" y="277"/>
                        </a:cubicBezTo>
                        <a:cubicBezTo>
                          <a:pt x="21" y="281"/>
                          <a:pt x="21" y="294"/>
                          <a:pt x="21" y="294"/>
                        </a:cubicBezTo>
                        <a:cubicBezTo>
                          <a:pt x="39" y="299"/>
                          <a:pt x="39" y="299"/>
                          <a:pt x="39" y="299"/>
                        </a:cubicBezTo>
                        <a:cubicBezTo>
                          <a:pt x="98" y="286"/>
                          <a:pt x="98" y="286"/>
                          <a:pt x="98" y="286"/>
                        </a:cubicBezTo>
                        <a:cubicBezTo>
                          <a:pt x="98" y="286"/>
                          <a:pt x="104" y="278"/>
                          <a:pt x="106" y="273"/>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3" name="Freeform 37">
                    <a:extLst>
                      <a:ext uri="{FF2B5EF4-FFF2-40B4-BE49-F238E27FC236}">
                        <a16:creationId xmlns:a16="http://schemas.microsoft.com/office/drawing/2014/main" id="{C8563C77-FF3E-4A7B-9432-DEEEB161CA81}"/>
                      </a:ext>
                    </a:extLst>
                  </p:cNvPr>
                  <p:cNvSpPr>
                    <a:spLocks/>
                  </p:cNvSpPr>
                  <p:nvPr/>
                </p:nvSpPr>
                <p:spPr bwMode="auto">
                  <a:xfrm>
                    <a:off x="4502953" y="4967616"/>
                    <a:ext cx="316511" cy="699527"/>
                  </a:xfrm>
                  <a:custGeom>
                    <a:avLst/>
                    <a:gdLst>
                      <a:gd name="T0" fmla="*/ 85 w 172"/>
                      <a:gd name="T1" fmla="*/ 0 h 373"/>
                      <a:gd name="T2" fmla="*/ 116 w 172"/>
                      <a:gd name="T3" fmla="*/ 5 h 373"/>
                      <a:gd name="T4" fmla="*/ 165 w 172"/>
                      <a:gd name="T5" fmla="*/ 38 h 373"/>
                      <a:gd name="T6" fmla="*/ 172 w 172"/>
                      <a:gd name="T7" fmla="*/ 135 h 373"/>
                      <a:gd name="T8" fmla="*/ 132 w 172"/>
                      <a:gd name="T9" fmla="*/ 262 h 373"/>
                      <a:gd name="T10" fmla="*/ 59 w 172"/>
                      <a:gd name="T11" fmla="*/ 361 h 373"/>
                      <a:gd name="T12" fmla="*/ 17 w 172"/>
                      <a:gd name="T13" fmla="*/ 373 h 373"/>
                      <a:gd name="T14" fmla="*/ 0 w 172"/>
                      <a:gd name="T15" fmla="*/ 349 h 373"/>
                      <a:gd name="T16" fmla="*/ 50 w 172"/>
                      <a:gd name="T17" fmla="*/ 340 h 373"/>
                      <a:gd name="T18" fmla="*/ 113 w 172"/>
                      <a:gd name="T19" fmla="*/ 243 h 373"/>
                      <a:gd name="T20" fmla="*/ 151 w 172"/>
                      <a:gd name="T21" fmla="*/ 123 h 373"/>
                      <a:gd name="T22" fmla="*/ 144 w 172"/>
                      <a:gd name="T23" fmla="*/ 40 h 373"/>
                      <a:gd name="T24" fmla="*/ 85 w 172"/>
                      <a:gd name="T25"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373">
                        <a:moveTo>
                          <a:pt x="85" y="0"/>
                        </a:moveTo>
                        <a:lnTo>
                          <a:pt x="116" y="5"/>
                        </a:lnTo>
                        <a:lnTo>
                          <a:pt x="165" y="38"/>
                        </a:lnTo>
                        <a:lnTo>
                          <a:pt x="172" y="135"/>
                        </a:lnTo>
                        <a:lnTo>
                          <a:pt x="132" y="262"/>
                        </a:lnTo>
                        <a:lnTo>
                          <a:pt x="59" y="361"/>
                        </a:lnTo>
                        <a:lnTo>
                          <a:pt x="17" y="373"/>
                        </a:lnTo>
                        <a:lnTo>
                          <a:pt x="0" y="349"/>
                        </a:lnTo>
                        <a:lnTo>
                          <a:pt x="50" y="340"/>
                        </a:lnTo>
                        <a:lnTo>
                          <a:pt x="113" y="243"/>
                        </a:lnTo>
                        <a:lnTo>
                          <a:pt x="151" y="123"/>
                        </a:lnTo>
                        <a:lnTo>
                          <a:pt x="144" y="40"/>
                        </a:lnTo>
                        <a:lnTo>
                          <a:pt x="85" y="0"/>
                        </a:ln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4" name="Freeform 38">
                    <a:extLst>
                      <a:ext uri="{FF2B5EF4-FFF2-40B4-BE49-F238E27FC236}">
                        <a16:creationId xmlns:a16="http://schemas.microsoft.com/office/drawing/2014/main" id="{8D486A8F-1AC1-4A19-89C1-0FC12836FEAD}"/>
                      </a:ext>
                    </a:extLst>
                  </p:cNvPr>
                  <p:cNvSpPr>
                    <a:spLocks/>
                  </p:cNvSpPr>
                  <p:nvPr/>
                </p:nvSpPr>
                <p:spPr bwMode="auto">
                  <a:xfrm>
                    <a:off x="5195169" y="2900917"/>
                    <a:ext cx="513101" cy="954772"/>
                  </a:xfrm>
                  <a:custGeom>
                    <a:avLst/>
                    <a:gdLst>
                      <a:gd name="T0" fmla="*/ 102 w 102"/>
                      <a:gd name="T1" fmla="*/ 0 h 222"/>
                      <a:gd name="T2" fmla="*/ 91 w 102"/>
                      <a:gd name="T3" fmla="*/ 5 h 222"/>
                      <a:gd name="T4" fmla="*/ 57 w 102"/>
                      <a:gd name="T5" fmla="*/ 14 h 222"/>
                      <a:gd name="T6" fmla="*/ 4 w 102"/>
                      <a:gd name="T7" fmla="*/ 121 h 222"/>
                      <a:gd name="T8" fmla="*/ 0 w 102"/>
                      <a:gd name="T9" fmla="*/ 178 h 222"/>
                      <a:gd name="T10" fmla="*/ 27 w 102"/>
                      <a:gd name="T11" fmla="*/ 222 h 222"/>
                      <a:gd name="connsiteX0" fmla="*/ 11618 w 11618"/>
                      <a:gd name="connsiteY0" fmla="*/ 0 h 10000"/>
                      <a:gd name="connsiteX1" fmla="*/ 10540 w 11618"/>
                      <a:gd name="connsiteY1" fmla="*/ 225 h 10000"/>
                      <a:gd name="connsiteX2" fmla="*/ 7206 w 11618"/>
                      <a:gd name="connsiteY2" fmla="*/ 631 h 10000"/>
                      <a:gd name="connsiteX3" fmla="*/ 2010 w 11618"/>
                      <a:gd name="connsiteY3" fmla="*/ 5450 h 10000"/>
                      <a:gd name="connsiteX4" fmla="*/ 0 w 11618"/>
                      <a:gd name="connsiteY4" fmla="*/ 8091 h 10000"/>
                      <a:gd name="connsiteX5" fmla="*/ 4265 w 11618"/>
                      <a:gd name="connsiteY5" fmla="*/ 10000 h 10000"/>
                      <a:gd name="connsiteX0" fmla="*/ 11618 w 11618"/>
                      <a:gd name="connsiteY0" fmla="*/ 0 h 9796"/>
                      <a:gd name="connsiteX1" fmla="*/ 10540 w 11618"/>
                      <a:gd name="connsiteY1" fmla="*/ 225 h 9796"/>
                      <a:gd name="connsiteX2" fmla="*/ 7206 w 11618"/>
                      <a:gd name="connsiteY2" fmla="*/ 631 h 9796"/>
                      <a:gd name="connsiteX3" fmla="*/ 2010 w 11618"/>
                      <a:gd name="connsiteY3" fmla="*/ 5450 h 9796"/>
                      <a:gd name="connsiteX4" fmla="*/ 0 w 11618"/>
                      <a:gd name="connsiteY4" fmla="*/ 8091 h 9796"/>
                      <a:gd name="connsiteX5" fmla="*/ 1731 w 11618"/>
                      <a:gd name="connsiteY5" fmla="*/ 9782 h 9796"/>
                      <a:gd name="connsiteX0" fmla="*/ 10000 w 10000"/>
                      <a:gd name="connsiteY0" fmla="*/ 0 h 9918"/>
                      <a:gd name="connsiteX1" fmla="*/ 9072 w 10000"/>
                      <a:gd name="connsiteY1" fmla="*/ 230 h 9918"/>
                      <a:gd name="connsiteX2" fmla="*/ 6202 w 10000"/>
                      <a:gd name="connsiteY2" fmla="*/ 644 h 9918"/>
                      <a:gd name="connsiteX3" fmla="*/ 1730 w 10000"/>
                      <a:gd name="connsiteY3" fmla="*/ 5563 h 9918"/>
                      <a:gd name="connsiteX4" fmla="*/ 0 w 10000"/>
                      <a:gd name="connsiteY4" fmla="*/ 8259 h 9918"/>
                      <a:gd name="connsiteX5" fmla="*/ 1258 w 10000"/>
                      <a:gd name="connsiteY5" fmla="*/ 9887 h 9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918">
                        <a:moveTo>
                          <a:pt x="10000" y="0"/>
                        </a:moveTo>
                        <a:cubicBezTo>
                          <a:pt x="9663" y="46"/>
                          <a:pt x="9325" y="138"/>
                          <a:pt x="9072" y="230"/>
                        </a:cubicBezTo>
                        <a:cubicBezTo>
                          <a:pt x="8143" y="413"/>
                          <a:pt x="6962" y="322"/>
                          <a:pt x="6202" y="644"/>
                        </a:cubicBezTo>
                        <a:cubicBezTo>
                          <a:pt x="1730" y="5563"/>
                          <a:pt x="2764" y="4295"/>
                          <a:pt x="1730" y="5563"/>
                        </a:cubicBezTo>
                        <a:cubicBezTo>
                          <a:pt x="696" y="6832"/>
                          <a:pt x="0" y="8259"/>
                          <a:pt x="0" y="8259"/>
                        </a:cubicBezTo>
                        <a:cubicBezTo>
                          <a:pt x="2278" y="10283"/>
                          <a:pt x="1258" y="9887"/>
                          <a:pt x="1258" y="9887"/>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5" name="Freeform 39">
                    <a:extLst>
                      <a:ext uri="{FF2B5EF4-FFF2-40B4-BE49-F238E27FC236}">
                        <a16:creationId xmlns:a16="http://schemas.microsoft.com/office/drawing/2014/main" id="{DADF47F9-E7BD-4009-A916-33492E7930E3}"/>
                      </a:ext>
                    </a:extLst>
                  </p:cNvPr>
                  <p:cNvSpPr>
                    <a:spLocks/>
                  </p:cNvSpPr>
                  <p:nvPr/>
                </p:nvSpPr>
                <p:spPr bwMode="auto">
                  <a:xfrm>
                    <a:off x="5470538" y="2942175"/>
                    <a:ext cx="305182" cy="507179"/>
                  </a:xfrm>
                  <a:custGeom>
                    <a:avLst/>
                    <a:gdLst>
                      <a:gd name="T0" fmla="*/ 31 w 76"/>
                      <a:gd name="T1" fmla="*/ 0 h 129"/>
                      <a:gd name="T2" fmla="*/ 31 w 76"/>
                      <a:gd name="T3" fmla="*/ 6 h 129"/>
                      <a:gd name="T4" fmla="*/ 26 w 76"/>
                      <a:gd name="T5" fmla="*/ 10 h 129"/>
                      <a:gd name="T6" fmla="*/ 20 w 76"/>
                      <a:gd name="T7" fmla="*/ 21 h 129"/>
                      <a:gd name="T8" fmla="*/ 4 w 76"/>
                      <a:gd name="T9" fmla="*/ 69 h 129"/>
                      <a:gd name="T10" fmla="*/ 2 w 76"/>
                      <a:gd name="T11" fmla="*/ 78 h 129"/>
                      <a:gd name="T12" fmla="*/ 5 w 76"/>
                      <a:gd name="T13" fmla="*/ 107 h 129"/>
                      <a:gd name="T14" fmla="*/ 9 w 76"/>
                      <a:gd name="T15" fmla="*/ 118 h 129"/>
                      <a:gd name="T16" fmla="*/ 21 w 76"/>
                      <a:gd name="T17" fmla="*/ 128 h 129"/>
                      <a:gd name="T18" fmla="*/ 28 w 76"/>
                      <a:gd name="T19" fmla="*/ 122 h 129"/>
                      <a:gd name="T20" fmla="*/ 35 w 76"/>
                      <a:gd name="T21" fmla="*/ 122 h 129"/>
                      <a:gd name="T22" fmla="*/ 38 w 76"/>
                      <a:gd name="T23" fmla="*/ 114 h 129"/>
                      <a:gd name="T24" fmla="*/ 47 w 76"/>
                      <a:gd name="T25" fmla="*/ 113 h 129"/>
                      <a:gd name="T26" fmla="*/ 76 w 76"/>
                      <a:gd name="T27" fmla="*/ 104 h 129"/>
                      <a:gd name="connsiteX0" fmla="*/ 3922 w 9843"/>
                      <a:gd name="connsiteY0" fmla="*/ 0 h 9930"/>
                      <a:gd name="connsiteX1" fmla="*/ 3922 w 9843"/>
                      <a:gd name="connsiteY1" fmla="*/ 465 h 9930"/>
                      <a:gd name="connsiteX2" fmla="*/ 3264 w 9843"/>
                      <a:gd name="connsiteY2" fmla="*/ 775 h 9930"/>
                      <a:gd name="connsiteX3" fmla="*/ 2475 w 9843"/>
                      <a:gd name="connsiteY3" fmla="*/ 1628 h 9930"/>
                      <a:gd name="connsiteX4" fmla="*/ 369 w 9843"/>
                      <a:gd name="connsiteY4" fmla="*/ 5349 h 9930"/>
                      <a:gd name="connsiteX5" fmla="*/ 106 w 9843"/>
                      <a:gd name="connsiteY5" fmla="*/ 6047 h 9930"/>
                      <a:gd name="connsiteX6" fmla="*/ 501 w 9843"/>
                      <a:gd name="connsiteY6" fmla="*/ 8295 h 9930"/>
                      <a:gd name="connsiteX7" fmla="*/ 1027 w 9843"/>
                      <a:gd name="connsiteY7" fmla="*/ 9147 h 9930"/>
                      <a:gd name="connsiteX8" fmla="*/ 2606 w 9843"/>
                      <a:gd name="connsiteY8" fmla="*/ 9922 h 9930"/>
                      <a:gd name="connsiteX9" fmla="*/ 3527 w 9843"/>
                      <a:gd name="connsiteY9" fmla="*/ 9457 h 9930"/>
                      <a:gd name="connsiteX10" fmla="*/ 4448 w 9843"/>
                      <a:gd name="connsiteY10" fmla="*/ 9248 h 9930"/>
                      <a:gd name="connsiteX11" fmla="*/ 4843 w 9843"/>
                      <a:gd name="connsiteY11" fmla="*/ 8837 h 9930"/>
                      <a:gd name="connsiteX12" fmla="*/ 6027 w 9843"/>
                      <a:gd name="connsiteY12" fmla="*/ 8760 h 9930"/>
                      <a:gd name="connsiteX13" fmla="*/ 9843 w 9843"/>
                      <a:gd name="connsiteY13" fmla="*/ 8062 h 993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6123 w 10000"/>
                      <a:gd name="connsiteY12" fmla="*/ 8822 h 10000"/>
                      <a:gd name="connsiteX13" fmla="*/ 10000 w 10000"/>
                      <a:gd name="connsiteY13" fmla="*/ 8119 h 1000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8620 w 10000"/>
                      <a:gd name="connsiteY12" fmla="*/ 8486 h 10000"/>
                      <a:gd name="connsiteX13" fmla="*/ 10000 w 10000"/>
                      <a:gd name="connsiteY13" fmla="*/ 8119 h 10000"/>
                      <a:gd name="connsiteX0" fmla="*/ 3985 w 9927"/>
                      <a:gd name="connsiteY0" fmla="*/ 0 h 10000"/>
                      <a:gd name="connsiteX1" fmla="*/ 3985 w 9927"/>
                      <a:gd name="connsiteY1" fmla="*/ 468 h 10000"/>
                      <a:gd name="connsiteX2" fmla="*/ 3316 w 9927"/>
                      <a:gd name="connsiteY2" fmla="*/ 780 h 10000"/>
                      <a:gd name="connsiteX3" fmla="*/ 2514 w 9927"/>
                      <a:gd name="connsiteY3" fmla="*/ 1639 h 10000"/>
                      <a:gd name="connsiteX4" fmla="*/ 375 w 9927"/>
                      <a:gd name="connsiteY4" fmla="*/ 5387 h 10000"/>
                      <a:gd name="connsiteX5" fmla="*/ 108 w 9927"/>
                      <a:gd name="connsiteY5" fmla="*/ 6090 h 10000"/>
                      <a:gd name="connsiteX6" fmla="*/ 509 w 9927"/>
                      <a:gd name="connsiteY6" fmla="*/ 8353 h 10000"/>
                      <a:gd name="connsiteX7" fmla="*/ 1043 w 9927"/>
                      <a:gd name="connsiteY7" fmla="*/ 9211 h 10000"/>
                      <a:gd name="connsiteX8" fmla="*/ 2648 w 9927"/>
                      <a:gd name="connsiteY8" fmla="*/ 9992 h 10000"/>
                      <a:gd name="connsiteX9" fmla="*/ 3583 w 9927"/>
                      <a:gd name="connsiteY9" fmla="*/ 9524 h 10000"/>
                      <a:gd name="connsiteX10" fmla="*/ 6135 w 9927"/>
                      <a:gd name="connsiteY10" fmla="*/ 8934 h 10000"/>
                      <a:gd name="connsiteX11" fmla="*/ 4920 w 9927"/>
                      <a:gd name="connsiteY11" fmla="*/ 8899 h 10000"/>
                      <a:gd name="connsiteX12" fmla="*/ 8620 w 9927"/>
                      <a:gd name="connsiteY12" fmla="*/ 8486 h 10000"/>
                      <a:gd name="connsiteX13" fmla="*/ 9927 w 9927"/>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6106 w 10000"/>
                      <a:gd name="connsiteY10" fmla="*/ 8345 h 10000"/>
                      <a:gd name="connsiteX11" fmla="*/ 4956 w 10000"/>
                      <a:gd name="connsiteY11" fmla="*/ 8899 h 10000"/>
                      <a:gd name="connsiteX12" fmla="*/ 8683 w 10000"/>
                      <a:gd name="connsiteY12" fmla="*/ 8486 h 10000"/>
                      <a:gd name="connsiteX13" fmla="*/ 10000 w 10000"/>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4774 w 10000"/>
                      <a:gd name="connsiteY10" fmla="*/ 9060 h 10000"/>
                      <a:gd name="connsiteX11" fmla="*/ 4956 w 10000"/>
                      <a:gd name="connsiteY11" fmla="*/ 8899 h 10000"/>
                      <a:gd name="connsiteX12" fmla="*/ 8683 w 10000"/>
                      <a:gd name="connsiteY12" fmla="*/ 8486 h 10000"/>
                      <a:gd name="connsiteX13" fmla="*/ 10000 w 10000"/>
                      <a:gd name="connsiteY13" fmla="*/ 7025 h 10000"/>
                      <a:gd name="connsiteX0" fmla="*/ 4014 w 9482"/>
                      <a:gd name="connsiteY0" fmla="*/ 0 h 10000"/>
                      <a:gd name="connsiteX1" fmla="*/ 4014 w 9482"/>
                      <a:gd name="connsiteY1" fmla="*/ 468 h 10000"/>
                      <a:gd name="connsiteX2" fmla="*/ 3340 w 9482"/>
                      <a:gd name="connsiteY2" fmla="*/ 780 h 10000"/>
                      <a:gd name="connsiteX3" fmla="*/ 2532 w 9482"/>
                      <a:gd name="connsiteY3" fmla="*/ 1639 h 10000"/>
                      <a:gd name="connsiteX4" fmla="*/ 378 w 9482"/>
                      <a:gd name="connsiteY4" fmla="*/ 5387 h 10000"/>
                      <a:gd name="connsiteX5" fmla="*/ 109 w 9482"/>
                      <a:gd name="connsiteY5" fmla="*/ 6090 h 10000"/>
                      <a:gd name="connsiteX6" fmla="*/ 513 w 9482"/>
                      <a:gd name="connsiteY6" fmla="*/ 8353 h 10000"/>
                      <a:gd name="connsiteX7" fmla="*/ 1051 w 9482"/>
                      <a:gd name="connsiteY7" fmla="*/ 9211 h 10000"/>
                      <a:gd name="connsiteX8" fmla="*/ 2667 w 9482"/>
                      <a:gd name="connsiteY8" fmla="*/ 9992 h 10000"/>
                      <a:gd name="connsiteX9" fmla="*/ 3609 w 9482"/>
                      <a:gd name="connsiteY9" fmla="*/ 9524 h 10000"/>
                      <a:gd name="connsiteX10" fmla="*/ 4774 w 9482"/>
                      <a:gd name="connsiteY10" fmla="*/ 9060 h 10000"/>
                      <a:gd name="connsiteX11" fmla="*/ 4956 w 9482"/>
                      <a:gd name="connsiteY11" fmla="*/ 8899 h 10000"/>
                      <a:gd name="connsiteX12" fmla="*/ 8683 w 9482"/>
                      <a:gd name="connsiteY12" fmla="*/ 8486 h 10000"/>
                      <a:gd name="connsiteX13" fmla="*/ 9482 w 9482"/>
                      <a:gd name="connsiteY13"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82" h="10000">
                        <a:moveTo>
                          <a:pt x="4014" y="0"/>
                        </a:moveTo>
                        <a:cubicBezTo>
                          <a:pt x="4283" y="79"/>
                          <a:pt x="4149" y="312"/>
                          <a:pt x="4014" y="468"/>
                        </a:cubicBezTo>
                        <a:cubicBezTo>
                          <a:pt x="3878" y="547"/>
                          <a:pt x="3609" y="624"/>
                          <a:pt x="3340" y="780"/>
                        </a:cubicBezTo>
                        <a:cubicBezTo>
                          <a:pt x="2936" y="1015"/>
                          <a:pt x="2802" y="1327"/>
                          <a:pt x="2532" y="1639"/>
                        </a:cubicBezTo>
                        <a:cubicBezTo>
                          <a:pt x="1860" y="2888"/>
                          <a:pt x="1186" y="4138"/>
                          <a:pt x="378" y="5387"/>
                        </a:cubicBezTo>
                        <a:cubicBezTo>
                          <a:pt x="244" y="5620"/>
                          <a:pt x="109" y="5855"/>
                          <a:pt x="109" y="6090"/>
                        </a:cubicBezTo>
                        <a:cubicBezTo>
                          <a:pt x="-161" y="6870"/>
                          <a:pt x="109" y="7651"/>
                          <a:pt x="513" y="8353"/>
                        </a:cubicBezTo>
                        <a:cubicBezTo>
                          <a:pt x="647" y="8666"/>
                          <a:pt x="917" y="8978"/>
                          <a:pt x="1051" y="9211"/>
                        </a:cubicBezTo>
                        <a:cubicBezTo>
                          <a:pt x="1321" y="9602"/>
                          <a:pt x="1994" y="10070"/>
                          <a:pt x="2667" y="9992"/>
                        </a:cubicBezTo>
                        <a:cubicBezTo>
                          <a:pt x="3071" y="9914"/>
                          <a:pt x="3340" y="9680"/>
                          <a:pt x="3609" y="9524"/>
                        </a:cubicBezTo>
                        <a:cubicBezTo>
                          <a:pt x="3878" y="9446"/>
                          <a:pt x="4505" y="8827"/>
                          <a:pt x="4774" y="9060"/>
                        </a:cubicBezTo>
                        <a:cubicBezTo>
                          <a:pt x="4640" y="8827"/>
                          <a:pt x="4687" y="9055"/>
                          <a:pt x="4956" y="8899"/>
                        </a:cubicBezTo>
                        <a:cubicBezTo>
                          <a:pt x="5361" y="8822"/>
                          <a:pt x="8279" y="8486"/>
                          <a:pt x="8683" y="8486"/>
                        </a:cubicBezTo>
                        <a:cubicBezTo>
                          <a:pt x="10030" y="8407"/>
                          <a:pt x="8270" y="7994"/>
                          <a:pt x="9482" y="76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6" name="Freeform 40">
                    <a:extLst>
                      <a:ext uri="{FF2B5EF4-FFF2-40B4-BE49-F238E27FC236}">
                        <a16:creationId xmlns:a16="http://schemas.microsoft.com/office/drawing/2014/main" id="{8B6B77CA-C793-419E-8A42-6E49F48D473D}"/>
                      </a:ext>
                    </a:extLst>
                  </p:cNvPr>
                  <p:cNvSpPr>
                    <a:spLocks/>
                  </p:cNvSpPr>
                  <p:nvPr/>
                </p:nvSpPr>
                <p:spPr bwMode="auto">
                  <a:xfrm>
                    <a:off x="4799301" y="3231910"/>
                    <a:ext cx="2855565" cy="2904538"/>
                  </a:xfrm>
                  <a:custGeom>
                    <a:avLst/>
                    <a:gdLst>
                      <a:gd name="T0" fmla="*/ 265 w 651"/>
                      <a:gd name="T1" fmla="*/ 0 h 649"/>
                      <a:gd name="T2" fmla="*/ 259 w 651"/>
                      <a:gd name="T3" fmla="*/ 33 h 649"/>
                      <a:gd name="T4" fmla="*/ 254 w 651"/>
                      <a:gd name="T5" fmla="*/ 46 h 649"/>
                      <a:gd name="T6" fmla="*/ 246 w 651"/>
                      <a:gd name="T7" fmla="*/ 52 h 649"/>
                      <a:gd name="T8" fmla="*/ 186 w 651"/>
                      <a:gd name="T9" fmla="*/ 71 h 649"/>
                      <a:gd name="T10" fmla="*/ 177 w 651"/>
                      <a:gd name="T11" fmla="*/ 76 h 649"/>
                      <a:gd name="T12" fmla="*/ 137 w 651"/>
                      <a:gd name="T13" fmla="*/ 90 h 649"/>
                      <a:gd name="T14" fmla="*/ 128 w 651"/>
                      <a:gd name="T15" fmla="*/ 96 h 649"/>
                      <a:gd name="T16" fmla="*/ 123 w 651"/>
                      <a:gd name="T17" fmla="*/ 103 h 649"/>
                      <a:gd name="T18" fmla="*/ 107 w 651"/>
                      <a:gd name="T19" fmla="*/ 139 h 649"/>
                      <a:gd name="T20" fmla="*/ 98 w 651"/>
                      <a:gd name="T21" fmla="*/ 143 h 649"/>
                      <a:gd name="T22" fmla="*/ 31 w 651"/>
                      <a:gd name="T23" fmla="*/ 264 h 649"/>
                      <a:gd name="T24" fmla="*/ 127 w 651"/>
                      <a:gd name="T25" fmla="*/ 360 h 649"/>
                      <a:gd name="T26" fmla="*/ 234 w 651"/>
                      <a:gd name="T27" fmla="*/ 348 h 649"/>
                      <a:gd name="T28" fmla="*/ 245 w 651"/>
                      <a:gd name="T29" fmla="*/ 349 h 649"/>
                      <a:gd name="T30" fmla="*/ 262 w 651"/>
                      <a:gd name="T31" fmla="*/ 383 h 649"/>
                      <a:gd name="T32" fmla="*/ 334 w 651"/>
                      <a:gd name="T33" fmla="*/ 622 h 649"/>
                      <a:gd name="T34" fmla="*/ 363 w 651"/>
                      <a:gd name="T35" fmla="*/ 622 h 649"/>
                      <a:gd name="T36" fmla="*/ 356 w 651"/>
                      <a:gd name="T37" fmla="*/ 628 h 649"/>
                      <a:gd name="T38" fmla="*/ 401 w 651"/>
                      <a:gd name="T39" fmla="*/ 641 h 649"/>
                      <a:gd name="T40" fmla="*/ 469 w 651"/>
                      <a:gd name="T41" fmla="*/ 610 h 649"/>
                      <a:gd name="T42" fmla="*/ 471 w 651"/>
                      <a:gd name="T43" fmla="*/ 603 h 649"/>
                      <a:gd name="T44" fmla="*/ 463 w 651"/>
                      <a:gd name="T45" fmla="*/ 584 h 649"/>
                      <a:gd name="T46" fmla="*/ 465 w 651"/>
                      <a:gd name="T47" fmla="*/ 580 h 649"/>
                      <a:gd name="T48" fmla="*/ 541 w 651"/>
                      <a:gd name="T49" fmla="*/ 456 h 649"/>
                      <a:gd name="T50" fmla="*/ 572 w 651"/>
                      <a:gd name="T51" fmla="*/ 354 h 649"/>
                      <a:gd name="T52" fmla="*/ 651 w 651"/>
                      <a:gd name="T53" fmla="*/ 251 h 649"/>
                      <a:gd name="T54" fmla="*/ 548 w 651"/>
                      <a:gd name="T55" fmla="*/ 269 h 649"/>
                      <a:gd name="T56" fmla="*/ 549 w 651"/>
                      <a:gd name="T57" fmla="*/ 270 h 649"/>
                      <a:gd name="T58" fmla="*/ 547 w 651"/>
                      <a:gd name="T59" fmla="*/ 262 h 649"/>
                      <a:gd name="T60" fmla="*/ 544 w 651"/>
                      <a:gd name="T61" fmla="*/ 250 h 649"/>
                      <a:gd name="T62" fmla="*/ 515 w 651"/>
                      <a:gd name="T63" fmla="*/ 216 h 649"/>
                      <a:gd name="T64" fmla="*/ 515 w 651"/>
                      <a:gd name="T65" fmla="*/ 207 h 649"/>
                      <a:gd name="T66" fmla="*/ 518 w 651"/>
                      <a:gd name="T67" fmla="*/ 194 h 649"/>
                      <a:gd name="T68" fmla="*/ 507 w 651"/>
                      <a:gd name="T69" fmla="*/ 190 h 649"/>
                      <a:gd name="T70" fmla="*/ 475 w 651"/>
                      <a:gd name="T71" fmla="*/ 139 h 649"/>
                      <a:gd name="T72" fmla="*/ 469 w 651"/>
                      <a:gd name="T73" fmla="*/ 130 h 649"/>
                      <a:gd name="T74" fmla="*/ 463 w 651"/>
                      <a:gd name="T75" fmla="*/ 129 h 649"/>
                      <a:gd name="T76" fmla="*/ 447 w 651"/>
                      <a:gd name="T77" fmla="*/ 115 h 649"/>
                      <a:gd name="T78" fmla="*/ 441 w 651"/>
                      <a:gd name="T79" fmla="*/ 99 h 649"/>
                      <a:gd name="T80" fmla="*/ 366 w 651"/>
                      <a:gd name="T81" fmla="*/ 83 h 649"/>
                      <a:gd name="T82" fmla="*/ 315 w 651"/>
                      <a:gd name="T83" fmla="*/ 57 h 649"/>
                      <a:gd name="T84" fmla="*/ 284 w 651"/>
                      <a:gd name="T85" fmla="*/ 47 h 649"/>
                      <a:gd name="T86" fmla="*/ 265 w 651"/>
                      <a:gd name="T87"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1" h="649">
                        <a:moveTo>
                          <a:pt x="265" y="0"/>
                        </a:moveTo>
                        <a:cubicBezTo>
                          <a:pt x="263" y="11"/>
                          <a:pt x="262" y="22"/>
                          <a:pt x="259" y="33"/>
                        </a:cubicBezTo>
                        <a:cubicBezTo>
                          <a:pt x="258" y="38"/>
                          <a:pt x="257" y="42"/>
                          <a:pt x="254" y="46"/>
                        </a:cubicBezTo>
                        <a:cubicBezTo>
                          <a:pt x="252" y="48"/>
                          <a:pt x="249" y="50"/>
                          <a:pt x="246" y="52"/>
                        </a:cubicBezTo>
                        <a:cubicBezTo>
                          <a:pt x="227" y="62"/>
                          <a:pt x="207" y="69"/>
                          <a:pt x="186" y="71"/>
                        </a:cubicBezTo>
                        <a:cubicBezTo>
                          <a:pt x="182" y="71"/>
                          <a:pt x="178" y="72"/>
                          <a:pt x="177" y="76"/>
                        </a:cubicBezTo>
                        <a:cubicBezTo>
                          <a:pt x="162" y="76"/>
                          <a:pt x="149" y="83"/>
                          <a:pt x="137" y="90"/>
                        </a:cubicBezTo>
                        <a:cubicBezTo>
                          <a:pt x="134" y="92"/>
                          <a:pt x="131" y="93"/>
                          <a:pt x="128" y="96"/>
                        </a:cubicBezTo>
                        <a:cubicBezTo>
                          <a:pt x="126" y="98"/>
                          <a:pt x="124" y="101"/>
                          <a:pt x="123" y="103"/>
                        </a:cubicBezTo>
                        <a:cubicBezTo>
                          <a:pt x="116" y="115"/>
                          <a:pt x="109" y="126"/>
                          <a:pt x="107" y="139"/>
                        </a:cubicBezTo>
                        <a:cubicBezTo>
                          <a:pt x="104" y="139"/>
                          <a:pt x="100" y="141"/>
                          <a:pt x="98" y="143"/>
                        </a:cubicBezTo>
                        <a:cubicBezTo>
                          <a:pt x="98" y="143"/>
                          <a:pt x="0" y="160"/>
                          <a:pt x="31" y="264"/>
                        </a:cubicBezTo>
                        <a:cubicBezTo>
                          <a:pt x="62" y="367"/>
                          <a:pt x="127" y="360"/>
                          <a:pt x="127" y="360"/>
                        </a:cubicBezTo>
                        <a:cubicBezTo>
                          <a:pt x="127" y="360"/>
                          <a:pt x="207" y="353"/>
                          <a:pt x="234" y="348"/>
                        </a:cubicBezTo>
                        <a:cubicBezTo>
                          <a:pt x="237" y="347"/>
                          <a:pt x="241" y="347"/>
                          <a:pt x="245" y="349"/>
                        </a:cubicBezTo>
                        <a:cubicBezTo>
                          <a:pt x="254" y="354"/>
                          <a:pt x="261" y="360"/>
                          <a:pt x="262" y="383"/>
                        </a:cubicBezTo>
                        <a:cubicBezTo>
                          <a:pt x="262" y="411"/>
                          <a:pt x="269" y="576"/>
                          <a:pt x="334" y="622"/>
                        </a:cubicBezTo>
                        <a:cubicBezTo>
                          <a:pt x="345" y="631"/>
                          <a:pt x="363" y="622"/>
                          <a:pt x="363" y="622"/>
                        </a:cubicBezTo>
                        <a:cubicBezTo>
                          <a:pt x="356" y="628"/>
                          <a:pt x="356" y="628"/>
                          <a:pt x="356" y="628"/>
                        </a:cubicBezTo>
                        <a:cubicBezTo>
                          <a:pt x="356" y="628"/>
                          <a:pt x="363" y="649"/>
                          <a:pt x="401" y="641"/>
                        </a:cubicBezTo>
                        <a:cubicBezTo>
                          <a:pt x="431" y="634"/>
                          <a:pt x="459" y="616"/>
                          <a:pt x="469" y="610"/>
                        </a:cubicBezTo>
                        <a:cubicBezTo>
                          <a:pt x="471" y="608"/>
                          <a:pt x="472" y="605"/>
                          <a:pt x="471" y="603"/>
                        </a:cubicBezTo>
                        <a:cubicBezTo>
                          <a:pt x="463" y="584"/>
                          <a:pt x="463" y="584"/>
                          <a:pt x="463" y="584"/>
                        </a:cubicBezTo>
                        <a:cubicBezTo>
                          <a:pt x="463" y="582"/>
                          <a:pt x="463" y="581"/>
                          <a:pt x="465" y="580"/>
                        </a:cubicBezTo>
                        <a:cubicBezTo>
                          <a:pt x="480" y="575"/>
                          <a:pt x="540" y="548"/>
                          <a:pt x="541" y="456"/>
                        </a:cubicBezTo>
                        <a:cubicBezTo>
                          <a:pt x="541" y="380"/>
                          <a:pt x="532" y="398"/>
                          <a:pt x="572" y="354"/>
                        </a:cubicBezTo>
                        <a:cubicBezTo>
                          <a:pt x="612" y="310"/>
                          <a:pt x="620" y="310"/>
                          <a:pt x="651" y="251"/>
                        </a:cubicBezTo>
                        <a:cubicBezTo>
                          <a:pt x="548" y="269"/>
                          <a:pt x="548" y="269"/>
                          <a:pt x="548" y="269"/>
                        </a:cubicBezTo>
                        <a:cubicBezTo>
                          <a:pt x="549" y="270"/>
                          <a:pt x="549" y="270"/>
                          <a:pt x="549" y="270"/>
                        </a:cubicBezTo>
                        <a:cubicBezTo>
                          <a:pt x="547" y="262"/>
                          <a:pt x="547" y="262"/>
                          <a:pt x="547" y="262"/>
                        </a:cubicBezTo>
                        <a:cubicBezTo>
                          <a:pt x="544" y="250"/>
                          <a:pt x="544" y="250"/>
                          <a:pt x="544" y="250"/>
                        </a:cubicBezTo>
                        <a:cubicBezTo>
                          <a:pt x="515" y="216"/>
                          <a:pt x="515" y="216"/>
                          <a:pt x="515" y="216"/>
                        </a:cubicBezTo>
                        <a:cubicBezTo>
                          <a:pt x="515" y="207"/>
                          <a:pt x="515" y="207"/>
                          <a:pt x="515" y="207"/>
                        </a:cubicBezTo>
                        <a:cubicBezTo>
                          <a:pt x="518" y="194"/>
                          <a:pt x="518" y="194"/>
                          <a:pt x="518" y="194"/>
                        </a:cubicBezTo>
                        <a:cubicBezTo>
                          <a:pt x="507" y="190"/>
                          <a:pt x="507" y="190"/>
                          <a:pt x="507" y="190"/>
                        </a:cubicBezTo>
                        <a:cubicBezTo>
                          <a:pt x="475" y="139"/>
                          <a:pt x="475" y="139"/>
                          <a:pt x="475" y="139"/>
                        </a:cubicBezTo>
                        <a:cubicBezTo>
                          <a:pt x="469" y="130"/>
                          <a:pt x="469" y="130"/>
                          <a:pt x="469" y="130"/>
                        </a:cubicBezTo>
                        <a:cubicBezTo>
                          <a:pt x="463" y="129"/>
                          <a:pt x="463" y="129"/>
                          <a:pt x="463" y="129"/>
                        </a:cubicBezTo>
                        <a:cubicBezTo>
                          <a:pt x="447" y="115"/>
                          <a:pt x="447" y="115"/>
                          <a:pt x="447" y="115"/>
                        </a:cubicBezTo>
                        <a:cubicBezTo>
                          <a:pt x="441" y="99"/>
                          <a:pt x="441" y="99"/>
                          <a:pt x="441" y="99"/>
                        </a:cubicBezTo>
                        <a:cubicBezTo>
                          <a:pt x="441" y="99"/>
                          <a:pt x="431" y="85"/>
                          <a:pt x="366" y="83"/>
                        </a:cubicBezTo>
                        <a:cubicBezTo>
                          <a:pt x="349" y="82"/>
                          <a:pt x="315" y="57"/>
                          <a:pt x="315" y="57"/>
                        </a:cubicBezTo>
                        <a:cubicBezTo>
                          <a:pt x="315" y="57"/>
                          <a:pt x="292" y="56"/>
                          <a:pt x="284" y="47"/>
                        </a:cubicBezTo>
                        <a:cubicBezTo>
                          <a:pt x="277" y="37"/>
                          <a:pt x="265" y="0"/>
                          <a:pt x="265" y="0"/>
                        </a:cubicBez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7" name="Freeform 41">
                    <a:extLst>
                      <a:ext uri="{FF2B5EF4-FFF2-40B4-BE49-F238E27FC236}">
                        <a16:creationId xmlns:a16="http://schemas.microsoft.com/office/drawing/2014/main" id="{52D011E5-F1DD-4867-9A5F-0DFE27F7B9F4}"/>
                      </a:ext>
                    </a:extLst>
                  </p:cNvPr>
                  <p:cNvSpPr>
                    <a:spLocks/>
                  </p:cNvSpPr>
                  <p:nvPr/>
                </p:nvSpPr>
                <p:spPr bwMode="auto">
                  <a:xfrm>
                    <a:off x="7593641" y="4083735"/>
                    <a:ext cx="1436154" cy="597552"/>
                  </a:xfrm>
                  <a:custGeom>
                    <a:avLst/>
                    <a:gdLst>
                      <a:gd name="T0" fmla="*/ 0 w 298"/>
                      <a:gd name="T1" fmla="*/ 38 h 106"/>
                      <a:gd name="T2" fmla="*/ 116 w 298"/>
                      <a:gd name="T3" fmla="*/ 0 h 106"/>
                      <a:gd name="T4" fmla="*/ 128 w 298"/>
                      <a:gd name="T5" fmla="*/ 71 h 106"/>
                      <a:gd name="T6" fmla="*/ 167 w 298"/>
                      <a:gd name="T7" fmla="*/ 92 h 106"/>
                      <a:gd name="T8" fmla="*/ 168 w 298"/>
                      <a:gd name="T9" fmla="*/ 104 h 106"/>
                      <a:gd name="T10" fmla="*/ 190 w 298"/>
                      <a:gd name="T11" fmla="*/ 100 h 106"/>
                      <a:gd name="T12" fmla="*/ 163 w 298"/>
                      <a:gd name="T13" fmla="*/ 45 h 106"/>
                      <a:gd name="T14" fmla="*/ 226 w 298"/>
                      <a:gd name="T15" fmla="*/ 81 h 106"/>
                      <a:gd name="T16" fmla="*/ 298 w 298"/>
                      <a:gd name="T17" fmla="*/ 94 h 106"/>
                      <a:gd name="connsiteX0" fmla="*/ 0 w 10774"/>
                      <a:gd name="connsiteY0" fmla="*/ 3358 h 10122"/>
                      <a:gd name="connsiteX1" fmla="*/ 4667 w 10774"/>
                      <a:gd name="connsiteY1" fmla="*/ 281 h 10122"/>
                      <a:gd name="connsiteX2" fmla="*/ 5069 w 10774"/>
                      <a:gd name="connsiteY2" fmla="*/ 6979 h 10122"/>
                      <a:gd name="connsiteX3" fmla="*/ 6378 w 10774"/>
                      <a:gd name="connsiteY3" fmla="*/ 8960 h 10122"/>
                      <a:gd name="connsiteX4" fmla="*/ 6412 w 10774"/>
                      <a:gd name="connsiteY4" fmla="*/ 10092 h 10122"/>
                      <a:gd name="connsiteX5" fmla="*/ 7150 w 10774"/>
                      <a:gd name="connsiteY5" fmla="*/ 9715 h 10122"/>
                      <a:gd name="connsiteX6" fmla="*/ 6244 w 10774"/>
                      <a:gd name="connsiteY6" fmla="*/ 4526 h 10122"/>
                      <a:gd name="connsiteX7" fmla="*/ 8358 w 10774"/>
                      <a:gd name="connsiteY7" fmla="*/ 7923 h 10122"/>
                      <a:gd name="connsiteX8" fmla="*/ 10774 w 10774"/>
                      <a:gd name="connsiteY8" fmla="*/ 9149 h 10122"/>
                      <a:gd name="connsiteX0" fmla="*/ 0 w 10774"/>
                      <a:gd name="connsiteY0" fmla="*/ 5801 h 12565"/>
                      <a:gd name="connsiteX1" fmla="*/ 4347 w 10774"/>
                      <a:gd name="connsiteY1" fmla="*/ 83 h 12565"/>
                      <a:gd name="connsiteX2" fmla="*/ 5069 w 10774"/>
                      <a:gd name="connsiteY2" fmla="*/ 9422 h 12565"/>
                      <a:gd name="connsiteX3" fmla="*/ 6378 w 10774"/>
                      <a:gd name="connsiteY3" fmla="*/ 11403 h 12565"/>
                      <a:gd name="connsiteX4" fmla="*/ 6412 w 10774"/>
                      <a:gd name="connsiteY4" fmla="*/ 12535 h 12565"/>
                      <a:gd name="connsiteX5" fmla="*/ 7150 w 10774"/>
                      <a:gd name="connsiteY5" fmla="*/ 12158 h 12565"/>
                      <a:gd name="connsiteX6" fmla="*/ 6244 w 10774"/>
                      <a:gd name="connsiteY6" fmla="*/ 6969 h 12565"/>
                      <a:gd name="connsiteX7" fmla="*/ 8358 w 10774"/>
                      <a:gd name="connsiteY7" fmla="*/ 10366 h 12565"/>
                      <a:gd name="connsiteX8" fmla="*/ 10774 w 10774"/>
                      <a:gd name="connsiteY8" fmla="*/ 11592 h 12565"/>
                      <a:gd name="connsiteX0" fmla="*/ 0 w 10774"/>
                      <a:gd name="connsiteY0" fmla="*/ 5889 h 12653"/>
                      <a:gd name="connsiteX1" fmla="*/ 4347 w 10774"/>
                      <a:gd name="connsiteY1" fmla="*/ 171 h 12653"/>
                      <a:gd name="connsiteX2" fmla="*/ 5069 w 10774"/>
                      <a:gd name="connsiteY2" fmla="*/ 9510 h 12653"/>
                      <a:gd name="connsiteX3" fmla="*/ 6378 w 10774"/>
                      <a:gd name="connsiteY3" fmla="*/ 11491 h 12653"/>
                      <a:gd name="connsiteX4" fmla="*/ 6412 w 10774"/>
                      <a:gd name="connsiteY4" fmla="*/ 12623 h 12653"/>
                      <a:gd name="connsiteX5" fmla="*/ 7150 w 10774"/>
                      <a:gd name="connsiteY5" fmla="*/ 12246 h 12653"/>
                      <a:gd name="connsiteX6" fmla="*/ 6244 w 10774"/>
                      <a:gd name="connsiteY6" fmla="*/ 7057 h 12653"/>
                      <a:gd name="connsiteX7" fmla="*/ 8358 w 10774"/>
                      <a:gd name="connsiteY7" fmla="*/ 10454 h 12653"/>
                      <a:gd name="connsiteX8" fmla="*/ 10774 w 10774"/>
                      <a:gd name="connsiteY8" fmla="*/ 11680 h 12653"/>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6244 w 10774"/>
                      <a:gd name="connsiteY6" fmla="*/ 7057 h 12745"/>
                      <a:gd name="connsiteX7" fmla="*/ 8358 w 10774"/>
                      <a:gd name="connsiteY7" fmla="*/ 10454 h 12745"/>
                      <a:gd name="connsiteX8" fmla="*/ 10774 w 10774"/>
                      <a:gd name="connsiteY8" fmla="*/ 11680 h 12745"/>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5912 w 10774"/>
                      <a:gd name="connsiteY6" fmla="*/ 5736 h 12745"/>
                      <a:gd name="connsiteX7" fmla="*/ 8358 w 10774"/>
                      <a:gd name="connsiteY7" fmla="*/ 10454 h 12745"/>
                      <a:gd name="connsiteX8" fmla="*/ 10774 w 10774"/>
                      <a:gd name="connsiteY8" fmla="*/ 11680 h 1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4" h="12745">
                        <a:moveTo>
                          <a:pt x="0" y="5889"/>
                        </a:moveTo>
                        <a:cubicBezTo>
                          <a:pt x="3893" y="2304"/>
                          <a:pt x="4141" y="-771"/>
                          <a:pt x="4347" y="171"/>
                        </a:cubicBezTo>
                        <a:cubicBezTo>
                          <a:pt x="4553" y="1113"/>
                          <a:pt x="4365" y="6397"/>
                          <a:pt x="5069" y="9510"/>
                        </a:cubicBezTo>
                        <a:cubicBezTo>
                          <a:pt x="5740" y="12529"/>
                          <a:pt x="5848" y="12115"/>
                          <a:pt x="6083" y="10983"/>
                        </a:cubicBezTo>
                        <a:cubicBezTo>
                          <a:pt x="6094" y="11360"/>
                          <a:pt x="6234" y="12413"/>
                          <a:pt x="6412" y="12623"/>
                        </a:cubicBezTo>
                        <a:cubicBezTo>
                          <a:pt x="6590" y="12834"/>
                          <a:pt x="7116" y="12812"/>
                          <a:pt x="7150" y="12246"/>
                        </a:cubicBezTo>
                        <a:cubicBezTo>
                          <a:pt x="7150" y="11680"/>
                          <a:pt x="6516" y="6963"/>
                          <a:pt x="5912" y="5736"/>
                        </a:cubicBezTo>
                        <a:lnTo>
                          <a:pt x="8358" y="10454"/>
                        </a:lnTo>
                        <a:lnTo>
                          <a:pt x="10774" y="11680"/>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8" name="Line 42">
                    <a:extLst>
                      <a:ext uri="{FF2B5EF4-FFF2-40B4-BE49-F238E27FC236}">
                        <a16:creationId xmlns:a16="http://schemas.microsoft.com/office/drawing/2014/main" id="{3BE4CEB7-9445-4B00-950A-54295C4A6F61}"/>
                      </a:ext>
                    </a:extLst>
                  </p:cNvPr>
                  <p:cNvSpPr>
                    <a:spLocks noChangeShapeType="1"/>
                  </p:cNvSpPr>
                  <p:nvPr/>
                </p:nvSpPr>
                <p:spPr bwMode="auto">
                  <a:xfrm>
                    <a:off x="8496777" y="4591868"/>
                    <a:ext cx="19450" cy="76040"/>
                  </a:xfrm>
                  <a:custGeom>
                    <a:avLst/>
                    <a:gdLst>
                      <a:gd name="connsiteX0" fmla="*/ 0 w 10000"/>
                      <a:gd name="connsiteY0" fmla="*/ 0 h 10000"/>
                      <a:gd name="connsiteX1" fmla="*/ 10000 w 10000"/>
                      <a:gd name="connsiteY1" fmla="*/ 10000 h 10000"/>
                      <a:gd name="connsiteX0" fmla="*/ 96542 w 96622"/>
                      <a:gd name="connsiteY0" fmla="*/ 0 h 9141"/>
                      <a:gd name="connsiteX1" fmla="*/ 79 w 96622"/>
                      <a:gd name="connsiteY1" fmla="*/ 9141 h 9141"/>
                    </a:gdLst>
                    <a:ahLst/>
                    <a:cxnLst>
                      <a:cxn ang="0">
                        <a:pos x="connsiteX0" y="connsiteY0"/>
                      </a:cxn>
                      <a:cxn ang="0">
                        <a:pos x="connsiteX1" y="connsiteY1"/>
                      </a:cxn>
                    </a:cxnLst>
                    <a:rect l="l" t="t" r="r" b="b"/>
                    <a:pathLst>
                      <a:path w="96622" h="9141">
                        <a:moveTo>
                          <a:pt x="96542" y="0"/>
                        </a:moveTo>
                        <a:cubicBezTo>
                          <a:pt x="99875" y="3333"/>
                          <a:pt x="-3254" y="5808"/>
                          <a:pt x="79" y="9141"/>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99" name="Freeform 43">
                    <a:extLst>
                      <a:ext uri="{FF2B5EF4-FFF2-40B4-BE49-F238E27FC236}">
                        <a16:creationId xmlns:a16="http://schemas.microsoft.com/office/drawing/2014/main" id="{61293B73-3C14-472C-B7D3-6ED2AB770953}"/>
                      </a:ext>
                    </a:extLst>
                  </p:cNvPr>
                  <p:cNvSpPr>
                    <a:spLocks/>
                  </p:cNvSpPr>
                  <p:nvPr/>
                </p:nvSpPr>
                <p:spPr bwMode="auto">
                  <a:xfrm>
                    <a:off x="8201093" y="4149939"/>
                    <a:ext cx="256407" cy="247554"/>
                  </a:xfrm>
                  <a:custGeom>
                    <a:avLst/>
                    <a:gdLst>
                      <a:gd name="T0" fmla="*/ 48 w 49"/>
                      <a:gd name="T1" fmla="*/ 60 h 67"/>
                      <a:gd name="T2" fmla="*/ 41 w 49"/>
                      <a:gd name="T3" fmla="*/ 62 h 67"/>
                      <a:gd name="T4" fmla="*/ 39 w 49"/>
                      <a:gd name="T5" fmla="*/ 65 h 67"/>
                      <a:gd name="T6" fmla="*/ 32 w 49"/>
                      <a:gd name="T7" fmla="*/ 67 h 67"/>
                      <a:gd name="T8" fmla="*/ 21 w 49"/>
                      <a:gd name="T9" fmla="*/ 66 h 67"/>
                      <a:gd name="T10" fmla="*/ 13 w 49"/>
                      <a:gd name="T11" fmla="*/ 60 h 67"/>
                      <a:gd name="T12" fmla="*/ 9 w 49"/>
                      <a:gd name="T13" fmla="*/ 50 h 67"/>
                      <a:gd name="T14" fmla="*/ 6 w 49"/>
                      <a:gd name="T15" fmla="*/ 46 h 67"/>
                      <a:gd name="T16" fmla="*/ 5 w 49"/>
                      <a:gd name="T17" fmla="*/ 39 h 67"/>
                      <a:gd name="T18" fmla="*/ 4 w 49"/>
                      <a:gd name="T19" fmla="*/ 31 h 67"/>
                      <a:gd name="T20" fmla="*/ 3 w 49"/>
                      <a:gd name="T21" fmla="*/ 26 h 67"/>
                      <a:gd name="T22" fmla="*/ 1 w 49"/>
                      <a:gd name="T23" fmla="*/ 25 h 67"/>
                      <a:gd name="T24" fmla="*/ 0 w 49"/>
                      <a:gd name="T25" fmla="*/ 22 h 67"/>
                      <a:gd name="T26" fmla="*/ 0 w 49"/>
                      <a:gd name="T27" fmla="*/ 13 h 67"/>
                      <a:gd name="T28" fmla="*/ 4 w 49"/>
                      <a:gd name="T29" fmla="*/ 5 h 67"/>
                      <a:gd name="T30" fmla="*/ 9 w 49"/>
                      <a:gd name="T31" fmla="*/ 3 h 67"/>
                      <a:gd name="T32" fmla="*/ 22 w 49"/>
                      <a:gd name="T33" fmla="*/ 2 h 67"/>
                      <a:gd name="T34" fmla="*/ 30 w 49"/>
                      <a:gd name="T35" fmla="*/ 1 h 67"/>
                      <a:gd name="T36" fmla="*/ 37 w 49"/>
                      <a:gd name="T37" fmla="*/ 2 h 67"/>
                      <a:gd name="T38" fmla="*/ 43 w 49"/>
                      <a:gd name="T39" fmla="*/ 1 h 67"/>
                      <a:gd name="T40" fmla="*/ 47 w 49"/>
                      <a:gd name="T41" fmla="*/ 2 h 67"/>
                      <a:gd name="T42" fmla="*/ 47 w 49"/>
                      <a:gd name="T43" fmla="*/ 7 h 67"/>
                      <a:gd name="T44" fmla="*/ 47 w 49"/>
                      <a:gd name="T45" fmla="*/ 20 h 67"/>
                      <a:gd name="T46" fmla="*/ 46 w 49"/>
                      <a:gd name="T47" fmla="*/ 34 h 67"/>
                      <a:gd name="T48" fmla="*/ 48 w 49"/>
                      <a:gd name="T49" fmla="*/ 59 h 67"/>
                      <a:gd name="T50" fmla="*/ 48 w 49"/>
                      <a:gd name="T5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67">
                        <a:moveTo>
                          <a:pt x="48" y="60"/>
                        </a:moveTo>
                        <a:cubicBezTo>
                          <a:pt x="45" y="60"/>
                          <a:pt x="43" y="60"/>
                          <a:pt x="41" y="62"/>
                        </a:cubicBezTo>
                        <a:cubicBezTo>
                          <a:pt x="40" y="63"/>
                          <a:pt x="40" y="64"/>
                          <a:pt x="39" y="65"/>
                        </a:cubicBezTo>
                        <a:cubicBezTo>
                          <a:pt x="37" y="67"/>
                          <a:pt x="35" y="67"/>
                          <a:pt x="32" y="67"/>
                        </a:cubicBezTo>
                        <a:cubicBezTo>
                          <a:pt x="28" y="67"/>
                          <a:pt x="25" y="67"/>
                          <a:pt x="21" y="66"/>
                        </a:cubicBezTo>
                        <a:cubicBezTo>
                          <a:pt x="18" y="65"/>
                          <a:pt x="15" y="63"/>
                          <a:pt x="13" y="60"/>
                        </a:cubicBezTo>
                        <a:cubicBezTo>
                          <a:pt x="11" y="57"/>
                          <a:pt x="11" y="53"/>
                          <a:pt x="9" y="50"/>
                        </a:cubicBezTo>
                        <a:cubicBezTo>
                          <a:pt x="8" y="49"/>
                          <a:pt x="7" y="48"/>
                          <a:pt x="6" y="46"/>
                        </a:cubicBezTo>
                        <a:cubicBezTo>
                          <a:pt x="5" y="44"/>
                          <a:pt x="5" y="42"/>
                          <a:pt x="5" y="39"/>
                        </a:cubicBezTo>
                        <a:cubicBezTo>
                          <a:pt x="5" y="37"/>
                          <a:pt x="4" y="34"/>
                          <a:pt x="4" y="31"/>
                        </a:cubicBezTo>
                        <a:cubicBezTo>
                          <a:pt x="4" y="29"/>
                          <a:pt x="4" y="28"/>
                          <a:pt x="3" y="26"/>
                        </a:cubicBezTo>
                        <a:cubicBezTo>
                          <a:pt x="2" y="26"/>
                          <a:pt x="1" y="25"/>
                          <a:pt x="1" y="25"/>
                        </a:cubicBezTo>
                        <a:cubicBezTo>
                          <a:pt x="0" y="24"/>
                          <a:pt x="0" y="23"/>
                          <a:pt x="0" y="22"/>
                        </a:cubicBezTo>
                        <a:cubicBezTo>
                          <a:pt x="0" y="19"/>
                          <a:pt x="0" y="16"/>
                          <a:pt x="0" y="13"/>
                        </a:cubicBezTo>
                        <a:cubicBezTo>
                          <a:pt x="0" y="10"/>
                          <a:pt x="2" y="7"/>
                          <a:pt x="4" y="5"/>
                        </a:cubicBezTo>
                        <a:cubicBezTo>
                          <a:pt x="5" y="4"/>
                          <a:pt x="7" y="4"/>
                          <a:pt x="9" y="3"/>
                        </a:cubicBezTo>
                        <a:cubicBezTo>
                          <a:pt x="14" y="3"/>
                          <a:pt x="18" y="2"/>
                          <a:pt x="22" y="2"/>
                        </a:cubicBezTo>
                        <a:cubicBezTo>
                          <a:pt x="25" y="1"/>
                          <a:pt x="27" y="1"/>
                          <a:pt x="30" y="1"/>
                        </a:cubicBezTo>
                        <a:cubicBezTo>
                          <a:pt x="32" y="2"/>
                          <a:pt x="35" y="3"/>
                          <a:pt x="37" y="2"/>
                        </a:cubicBezTo>
                        <a:cubicBezTo>
                          <a:pt x="39" y="2"/>
                          <a:pt x="41" y="1"/>
                          <a:pt x="43" y="1"/>
                        </a:cubicBezTo>
                        <a:cubicBezTo>
                          <a:pt x="44" y="0"/>
                          <a:pt x="47" y="0"/>
                          <a:pt x="47" y="2"/>
                        </a:cubicBezTo>
                        <a:cubicBezTo>
                          <a:pt x="48" y="3"/>
                          <a:pt x="48" y="5"/>
                          <a:pt x="47" y="7"/>
                        </a:cubicBezTo>
                        <a:cubicBezTo>
                          <a:pt x="46" y="11"/>
                          <a:pt x="48" y="16"/>
                          <a:pt x="47" y="20"/>
                        </a:cubicBezTo>
                        <a:cubicBezTo>
                          <a:pt x="47" y="25"/>
                          <a:pt x="46" y="29"/>
                          <a:pt x="46" y="34"/>
                        </a:cubicBezTo>
                        <a:cubicBezTo>
                          <a:pt x="46" y="42"/>
                          <a:pt x="49" y="51"/>
                          <a:pt x="48" y="59"/>
                        </a:cubicBezTo>
                        <a:cubicBezTo>
                          <a:pt x="48" y="60"/>
                          <a:pt x="48" y="60"/>
                          <a:pt x="48" y="60"/>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0" name="Freeform 44">
                    <a:extLst>
                      <a:ext uri="{FF2B5EF4-FFF2-40B4-BE49-F238E27FC236}">
                        <a16:creationId xmlns:a16="http://schemas.microsoft.com/office/drawing/2014/main" id="{3C830498-7E01-41A5-BB49-DFAB68D54934}"/>
                      </a:ext>
                    </a:extLst>
                  </p:cNvPr>
                  <p:cNvSpPr>
                    <a:spLocks/>
                  </p:cNvSpPr>
                  <p:nvPr/>
                </p:nvSpPr>
                <p:spPr bwMode="auto">
                  <a:xfrm>
                    <a:off x="8232174" y="4140552"/>
                    <a:ext cx="176391" cy="208313"/>
                  </a:xfrm>
                  <a:custGeom>
                    <a:avLst/>
                    <a:gdLst>
                      <a:gd name="T0" fmla="*/ 0 w 45"/>
                      <a:gd name="T1" fmla="*/ 0 h 46"/>
                      <a:gd name="T2" fmla="*/ 10 w 45"/>
                      <a:gd name="T3" fmla="*/ 10 h 46"/>
                      <a:gd name="T4" fmla="*/ 17 w 45"/>
                      <a:gd name="T5" fmla="*/ 15 h 46"/>
                      <a:gd name="T6" fmla="*/ 23 w 45"/>
                      <a:gd name="T7" fmla="*/ 19 h 46"/>
                      <a:gd name="T8" fmla="*/ 27 w 45"/>
                      <a:gd name="T9" fmla="*/ 24 h 46"/>
                      <a:gd name="T10" fmla="*/ 28 w 45"/>
                      <a:gd name="T11" fmla="*/ 29 h 46"/>
                      <a:gd name="T12" fmla="*/ 45 w 45"/>
                      <a:gd name="T13" fmla="*/ 46 h 46"/>
                      <a:gd name="connsiteX0" fmla="*/ 0 w 7680"/>
                      <a:gd name="connsiteY0" fmla="*/ 0 h 7414"/>
                      <a:gd name="connsiteX1" fmla="*/ 2222 w 7680"/>
                      <a:gd name="connsiteY1" fmla="*/ 2174 h 7414"/>
                      <a:gd name="connsiteX2" fmla="*/ 3778 w 7680"/>
                      <a:gd name="connsiteY2" fmla="*/ 3261 h 7414"/>
                      <a:gd name="connsiteX3" fmla="*/ 5111 w 7680"/>
                      <a:gd name="connsiteY3" fmla="*/ 4130 h 7414"/>
                      <a:gd name="connsiteX4" fmla="*/ 6000 w 7680"/>
                      <a:gd name="connsiteY4" fmla="*/ 5217 h 7414"/>
                      <a:gd name="connsiteX5" fmla="*/ 6222 w 7680"/>
                      <a:gd name="connsiteY5" fmla="*/ 6304 h 7414"/>
                      <a:gd name="connsiteX6" fmla="*/ 7680 w 7680"/>
                      <a:gd name="connsiteY6" fmla="*/ 7414 h 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0" h="7414">
                        <a:moveTo>
                          <a:pt x="0" y="0"/>
                        </a:moveTo>
                        <a:cubicBezTo>
                          <a:pt x="667" y="652"/>
                          <a:pt x="1556" y="1304"/>
                          <a:pt x="2222" y="2174"/>
                        </a:cubicBezTo>
                        <a:cubicBezTo>
                          <a:pt x="2667" y="2609"/>
                          <a:pt x="3111" y="3043"/>
                          <a:pt x="3778" y="3261"/>
                        </a:cubicBezTo>
                        <a:cubicBezTo>
                          <a:pt x="4222" y="3478"/>
                          <a:pt x="4667" y="3696"/>
                          <a:pt x="5111" y="4130"/>
                        </a:cubicBezTo>
                        <a:cubicBezTo>
                          <a:pt x="5556" y="4348"/>
                          <a:pt x="6000" y="4783"/>
                          <a:pt x="6000" y="5217"/>
                        </a:cubicBezTo>
                        <a:cubicBezTo>
                          <a:pt x="6222" y="5652"/>
                          <a:pt x="6000" y="5870"/>
                          <a:pt x="6222" y="6304"/>
                        </a:cubicBezTo>
                        <a:cubicBezTo>
                          <a:pt x="6444" y="7826"/>
                          <a:pt x="7458" y="5892"/>
                          <a:pt x="7680" y="741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1" name="Freeform 45">
                    <a:extLst>
                      <a:ext uri="{FF2B5EF4-FFF2-40B4-BE49-F238E27FC236}">
                        <a16:creationId xmlns:a16="http://schemas.microsoft.com/office/drawing/2014/main" id="{95E528F1-49CF-44AD-AEB8-65DAFDB4A49D}"/>
                      </a:ext>
                    </a:extLst>
                  </p:cNvPr>
                  <p:cNvSpPr>
                    <a:spLocks/>
                  </p:cNvSpPr>
                  <p:nvPr/>
                </p:nvSpPr>
                <p:spPr bwMode="auto">
                  <a:xfrm>
                    <a:off x="8200270" y="4088535"/>
                    <a:ext cx="167791" cy="287606"/>
                  </a:xfrm>
                  <a:custGeom>
                    <a:avLst/>
                    <a:gdLst>
                      <a:gd name="T0" fmla="*/ 0 w 35"/>
                      <a:gd name="T1" fmla="*/ 0 h 29"/>
                      <a:gd name="T2" fmla="*/ 12 w 35"/>
                      <a:gd name="T3" fmla="*/ 12 h 29"/>
                      <a:gd name="T4" fmla="*/ 18 w 35"/>
                      <a:gd name="T5" fmla="*/ 18 h 29"/>
                      <a:gd name="T6" fmla="*/ 23 w 35"/>
                      <a:gd name="T7" fmla="*/ 24 h 29"/>
                      <a:gd name="T8" fmla="*/ 35 w 35"/>
                      <a:gd name="T9" fmla="*/ 29 h 29"/>
                    </a:gdLst>
                    <a:ahLst/>
                    <a:cxnLst>
                      <a:cxn ang="0">
                        <a:pos x="T0" y="T1"/>
                      </a:cxn>
                      <a:cxn ang="0">
                        <a:pos x="T2" y="T3"/>
                      </a:cxn>
                      <a:cxn ang="0">
                        <a:pos x="T4" y="T5"/>
                      </a:cxn>
                      <a:cxn ang="0">
                        <a:pos x="T6" y="T7"/>
                      </a:cxn>
                      <a:cxn ang="0">
                        <a:pos x="T8" y="T9"/>
                      </a:cxn>
                    </a:cxnLst>
                    <a:rect l="0" t="0" r="r" b="b"/>
                    <a:pathLst>
                      <a:path w="35" h="29">
                        <a:moveTo>
                          <a:pt x="0" y="0"/>
                        </a:moveTo>
                        <a:cubicBezTo>
                          <a:pt x="4" y="4"/>
                          <a:pt x="8" y="8"/>
                          <a:pt x="12" y="12"/>
                        </a:cubicBezTo>
                        <a:cubicBezTo>
                          <a:pt x="14" y="14"/>
                          <a:pt x="16" y="16"/>
                          <a:pt x="18" y="18"/>
                        </a:cubicBezTo>
                        <a:cubicBezTo>
                          <a:pt x="20" y="20"/>
                          <a:pt x="21" y="22"/>
                          <a:pt x="23" y="24"/>
                        </a:cubicBezTo>
                        <a:cubicBezTo>
                          <a:pt x="26" y="27"/>
                          <a:pt x="31" y="28"/>
                          <a:pt x="35" y="2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2" name="Freeform 46">
                    <a:extLst>
                      <a:ext uri="{FF2B5EF4-FFF2-40B4-BE49-F238E27FC236}">
                        <a16:creationId xmlns:a16="http://schemas.microsoft.com/office/drawing/2014/main" id="{EDBC704D-36E0-4C7C-809F-23C881B21714}"/>
                      </a:ext>
                    </a:extLst>
                  </p:cNvPr>
                  <p:cNvSpPr>
                    <a:spLocks/>
                  </p:cNvSpPr>
                  <p:nvPr/>
                </p:nvSpPr>
                <p:spPr bwMode="auto">
                  <a:xfrm>
                    <a:off x="8319486" y="4166817"/>
                    <a:ext cx="117772" cy="146282"/>
                  </a:xfrm>
                  <a:custGeom>
                    <a:avLst/>
                    <a:gdLst>
                      <a:gd name="T0" fmla="*/ 16 w 27"/>
                      <a:gd name="T1" fmla="*/ 32 h 33"/>
                      <a:gd name="T2" fmla="*/ 15 w 27"/>
                      <a:gd name="T3" fmla="*/ 33 h 33"/>
                      <a:gd name="T4" fmla="*/ 27 w 27"/>
                      <a:gd name="T5" fmla="*/ 20 h 33"/>
                      <a:gd name="T6" fmla="*/ 9 w 27"/>
                      <a:gd name="T7" fmla="*/ 8 h 33"/>
                      <a:gd name="T8" fmla="*/ 4 w 27"/>
                      <a:gd name="T9" fmla="*/ 5 h 33"/>
                      <a:gd name="T10" fmla="*/ 0 w 27"/>
                      <a:gd name="T11" fmla="*/ 0 h 33"/>
                    </a:gdLst>
                    <a:ahLst/>
                    <a:cxnLst>
                      <a:cxn ang="0">
                        <a:pos x="T0" y="T1"/>
                      </a:cxn>
                      <a:cxn ang="0">
                        <a:pos x="T2" y="T3"/>
                      </a:cxn>
                      <a:cxn ang="0">
                        <a:pos x="T4" y="T5"/>
                      </a:cxn>
                      <a:cxn ang="0">
                        <a:pos x="T6" y="T7"/>
                      </a:cxn>
                      <a:cxn ang="0">
                        <a:pos x="T8" y="T9"/>
                      </a:cxn>
                      <a:cxn ang="0">
                        <a:pos x="T10" y="T11"/>
                      </a:cxn>
                    </a:cxnLst>
                    <a:rect l="0" t="0" r="r" b="b"/>
                    <a:pathLst>
                      <a:path w="27" h="33">
                        <a:moveTo>
                          <a:pt x="16" y="32"/>
                        </a:moveTo>
                        <a:cubicBezTo>
                          <a:pt x="16" y="32"/>
                          <a:pt x="15" y="32"/>
                          <a:pt x="15" y="33"/>
                        </a:cubicBezTo>
                        <a:cubicBezTo>
                          <a:pt x="20" y="29"/>
                          <a:pt x="24" y="25"/>
                          <a:pt x="27" y="20"/>
                        </a:cubicBezTo>
                        <a:cubicBezTo>
                          <a:pt x="22" y="15"/>
                          <a:pt x="16" y="11"/>
                          <a:pt x="9" y="8"/>
                        </a:cubicBezTo>
                        <a:cubicBezTo>
                          <a:pt x="7" y="7"/>
                          <a:pt x="5" y="6"/>
                          <a:pt x="4" y="5"/>
                        </a:cubicBezTo>
                        <a:cubicBezTo>
                          <a:pt x="2" y="4"/>
                          <a:pt x="0" y="2"/>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3" name="Freeform 47">
                    <a:extLst>
                      <a:ext uri="{FF2B5EF4-FFF2-40B4-BE49-F238E27FC236}">
                        <a16:creationId xmlns:a16="http://schemas.microsoft.com/office/drawing/2014/main" id="{75B0BE57-FF60-4E07-B34B-C84DDB551D20}"/>
                      </a:ext>
                    </a:extLst>
                  </p:cNvPr>
                  <p:cNvSpPr>
                    <a:spLocks/>
                  </p:cNvSpPr>
                  <p:nvPr/>
                </p:nvSpPr>
                <p:spPr bwMode="auto">
                  <a:xfrm>
                    <a:off x="8201815" y="4107718"/>
                    <a:ext cx="99474" cy="282245"/>
                  </a:xfrm>
                  <a:custGeom>
                    <a:avLst/>
                    <a:gdLst>
                      <a:gd name="T0" fmla="*/ 10 w 10"/>
                      <a:gd name="T1" fmla="*/ 23 h 23"/>
                      <a:gd name="T2" fmla="*/ 9 w 10"/>
                      <a:gd name="T3" fmla="*/ 20 h 23"/>
                      <a:gd name="T4" fmla="*/ 6 w 10"/>
                      <a:gd name="T5" fmla="*/ 16 h 23"/>
                      <a:gd name="T6" fmla="*/ 4 w 10"/>
                      <a:gd name="T7" fmla="*/ 11 h 23"/>
                      <a:gd name="T8" fmla="*/ 4 w 10"/>
                      <a:gd name="T9" fmla="*/ 9 h 23"/>
                      <a:gd name="T10" fmla="*/ 0 w 10"/>
                      <a:gd name="T11" fmla="*/ 0 h 23"/>
                      <a:gd name="connsiteX0" fmla="*/ 23503 w 23503"/>
                      <a:gd name="connsiteY0" fmla="*/ 27870 h 27870"/>
                      <a:gd name="connsiteX1" fmla="*/ 22503 w 23503"/>
                      <a:gd name="connsiteY1" fmla="*/ 26566 h 27870"/>
                      <a:gd name="connsiteX2" fmla="*/ 19503 w 23503"/>
                      <a:gd name="connsiteY2" fmla="*/ 24827 h 27870"/>
                      <a:gd name="connsiteX3" fmla="*/ 17503 w 23503"/>
                      <a:gd name="connsiteY3" fmla="*/ 22653 h 27870"/>
                      <a:gd name="connsiteX4" fmla="*/ 17503 w 23503"/>
                      <a:gd name="connsiteY4" fmla="*/ 21783 h 27870"/>
                      <a:gd name="connsiteX5" fmla="*/ 0 w 23503"/>
                      <a:gd name="connsiteY5" fmla="*/ 0 h 2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3" h="27870">
                        <a:moveTo>
                          <a:pt x="23503" y="27870"/>
                        </a:moveTo>
                        <a:cubicBezTo>
                          <a:pt x="23503" y="27435"/>
                          <a:pt x="22503" y="27000"/>
                          <a:pt x="22503" y="26566"/>
                        </a:cubicBezTo>
                        <a:cubicBezTo>
                          <a:pt x="21503" y="26131"/>
                          <a:pt x="20503" y="25261"/>
                          <a:pt x="19503" y="24827"/>
                        </a:cubicBezTo>
                        <a:cubicBezTo>
                          <a:pt x="18503" y="24392"/>
                          <a:pt x="17503" y="23522"/>
                          <a:pt x="17503" y="22653"/>
                        </a:cubicBezTo>
                        <a:lnTo>
                          <a:pt x="17503" y="21783"/>
                        </a:lnTo>
                        <a:cubicBezTo>
                          <a:pt x="16503" y="20044"/>
                          <a:pt x="0" y="1304"/>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4" name="Freeform 48">
                    <a:extLst>
                      <a:ext uri="{FF2B5EF4-FFF2-40B4-BE49-F238E27FC236}">
                        <a16:creationId xmlns:a16="http://schemas.microsoft.com/office/drawing/2014/main" id="{11B21F7D-43E7-42C6-B96C-841C5DE9C714}"/>
                      </a:ext>
                    </a:extLst>
                  </p:cNvPr>
                  <p:cNvSpPr>
                    <a:spLocks/>
                  </p:cNvSpPr>
                  <p:nvPr/>
                </p:nvSpPr>
                <p:spPr bwMode="auto">
                  <a:xfrm>
                    <a:off x="8356798" y="4309043"/>
                    <a:ext cx="55205" cy="67515"/>
                  </a:xfrm>
                  <a:custGeom>
                    <a:avLst/>
                    <a:gdLst>
                      <a:gd name="T0" fmla="*/ 12 w 13"/>
                      <a:gd name="T1" fmla="*/ 0 h 15"/>
                      <a:gd name="T2" fmla="*/ 12 w 13"/>
                      <a:gd name="T3" fmla="*/ 8 h 15"/>
                      <a:gd name="T4" fmla="*/ 10 w 13"/>
                      <a:gd name="T5" fmla="*/ 13 h 15"/>
                      <a:gd name="T6" fmla="*/ 2 w 13"/>
                      <a:gd name="T7" fmla="*/ 14 h 15"/>
                      <a:gd name="T8" fmla="*/ 0 w 13"/>
                      <a:gd name="T9" fmla="*/ 15 h 15"/>
                    </a:gdLst>
                    <a:ahLst/>
                    <a:cxnLst>
                      <a:cxn ang="0">
                        <a:pos x="T0" y="T1"/>
                      </a:cxn>
                      <a:cxn ang="0">
                        <a:pos x="T2" y="T3"/>
                      </a:cxn>
                      <a:cxn ang="0">
                        <a:pos x="T4" y="T5"/>
                      </a:cxn>
                      <a:cxn ang="0">
                        <a:pos x="T6" y="T7"/>
                      </a:cxn>
                      <a:cxn ang="0">
                        <a:pos x="T8" y="T9"/>
                      </a:cxn>
                    </a:cxnLst>
                    <a:rect l="0" t="0" r="r" b="b"/>
                    <a:pathLst>
                      <a:path w="13" h="15">
                        <a:moveTo>
                          <a:pt x="12" y="0"/>
                        </a:moveTo>
                        <a:cubicBezTo>
                          <a:pt x="12" y="3"/>
                          <a:pt x="13" y="6"/>
                          <a:pt x="12" y="8"/>
                        </a:cubicBezTo>
                        <a:cubicBezTo>
                          <a:pt x="11" y="10"/>
                          <a:pt x="10" y="11"/>
                          <a:pt x="10" y="13"/>
                        </a:cubicBezTo>
                        <a:cubicBezTo>
                          <a:pt x="8" y="13"/>
                          <a:pt x="5" y="13"/>
                          <a:pt x="2" y="14"/>
                        </a:cubicBezTo>
                        <a:cubicBezTo>
                          <a:pt x="1" y="14"/>
                          <a:pt x="1" y="15"/>
                          <a:pt x="0" y="15"/>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5" name="Freeform 49">
                    <a:extLst>
                      <a:ext uri="{FF2B5EF4-FFF2-40B4-BE49-F238E27FC236}">
                        <a16:creationId xmlns:a16="http://schemas.microsoft.com/office/drawing/2014/main" id="{F727AD05-AF67-4E88-B49D-FADE934FBD76}"/>
                      </a:ext>
                    </a:extLst>
                  </p:cNvPr>
                  <p:cNvSpPr>
                    <a:spLocks/>
                  </p:cNvSpPr>
                  <p:nvPr/>
                </p:nvSpPr>
                <p:spPr bwMode="auto">
                  <a:xfrm>
                    <a:off x="8232997" y="3853624"/>
                    <a:ext cx="217141" cy="309442"/>
                  </a:xfrm>
                  <a:custGeom>
                    <a:avLst/>
                    <a:gdLst>
                      <a:gd name="T0" fmla="*/ 8 w 50"/>
                      <a:gd name="T1" fmla="*/ 70 h 70"/>
                      <a:gd name="T2" fmla="*/ 5 w 50"/>
                      <a:gd name="T3" fmla="*/ 67 h 70"/>
                      <a:gd name="T4" fmla="*/ 5 w 50"/>
                      <a:gd name="T5" fmla="*/ 63 h 70"/>
                      <a:gd name="T6" fmla="*/ 2 w 50"/>
                      <a:gd name="T7" fmla="*/ 58 h 70"/>
                      <a:gd name="T8" fmla="*/ 3 w 50"/>
                      <a:gd name="T9" fmla="*/ 43 h 70"/>
                      <a:gd name="T10" fmla="*/ 4 w 50"/>
                      <a:gd name="T11" fmla="*/ 39 h 70"/>
                      <a:gd name="T12" fmla="*/ 6 w 50"/>
                      <a:gd name="T13" fmla="*/ 37 h 70"/>
                      <a:gd name="T14" fmla="*/ 14 w 50"/>
                      <a:gd name="T15" fmla="*/ 24 h 70"/>
                      <a:gd name="T16" fmla="*/ 14 w 50"/>
                      <a:gd name="T17" fmla="*/ 22 h 70"/>
                      <a:gd name="T18" fmla="*/ 20 w 50"/>
                      <a:gd name="T19" fmla="*/ 15 h 70"/>
                      <a:gd name="T20" fmla="*/ 16 w 50"/>
                      <a:gd name="T21" fmla="*/ 11 h 70"/>
                      <a:gd name="T22" fmla="*/ 18 w 50"/>
                      <a:gd name="T23" fmla="*/ 6 h 70"/>
                      <a:gd name="T24" fmla="*/ 20 w 50"/>
                      <a:gd name="T25" fmla="*/ 3 h 70"/>
                      <a:gd name="T26" fmla="*/ 29 w 50"/>
                      <a:gd name="T27" fmla="*/ 1 h 70"/>
                      <a:gd name="T28" fmla="*/ 33 w 50"/>
                      <a:gd name="T29" fmla="*/ 2 h 70"/>
                      <a:gd name="T30" fmla="*/ 34 w 50"/>
                      <a:gd name="T31" fmla="*/ 5 h 70"/>
                      <a:gd name="T32" fmla="*/ 34 w 50"/>
                      <a:gd name="T33" fmla="*/ 7 h 70"/>
                      <a:gd name="T34" fmla="*/ 35 w 50"/>
                      <a:gd name="T35" fmla="*/ 9 h 70"/>
                      <a:gd name="T36" fmla="*/ 41 w 50"/>
                      <a:gd name="T37" fmla="*/ 20 h 70"/>
                      <a:gd name="T38" fmla="*/ 44 w 50"/>
                      <a:gd name="T39" fmla="*/ 38 h 70"/>
                      <a:gd name="T40" fmla="*/ 37 w 50"/>
                      <a:gd name="T41" fmla="*/ 50 h 70"/>
                      <a:gd name="T42" fmla="*/ 42 w 50"/>
                      <a:gd name="T43" fmla="*/ 60 h 70"/>
                      <a:gd name="T44" fmla="*/ 50 w 50"/>
                      <a:gd name="T45"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70">
                        <a:moveTo>
                          <a:pt x="8" y="70"/>
                        </a:moveTo>
                        <a:cubicBezTo>
                          <a:pt x="7" y="70"/>
                          <a:pt x="6" y="68"/>
                          <a:pt x="5" y="67"/>
                        </a:cubicBezTo>
                        <a:cubicBezTo>
                          <a:pt x="5" y="65"/>
                          <a:pt x="5" y="64"/>
                          <a:pt x="5" y="63"/>
                        </a:cubicBezTo>
                        <a:cubicBezTo>
                          <a:pt x="4" y="61"/>
                          <a:pt x="3" y="59"/>
                          <a:pt x="2" y="58"/>
                        </a:cubicBezTo>
                        <a:cubicBezTo>
                          <a:pt x="0" y="53"/>
                          <a:pt x="3" y="48"/>
                          <a:pt x="3" y="43"/>
                        </a:cubicBezTo>
                        <a:cubicBezTo>
                          <a:pt x="3" y="42"/>
                          <a:pt x="3" y="40"/>
                          <a:pt x="4" y="39"/>
                        </a:cubicBezTo>
                        <a:cubicBezTo>
                          <a:pt x="4" y="38"/>
                          <a:pt x="5" y="38"/>
                          <a:pt x="6" y="37"/>
                        </a:cubicBezTo>
                        <a:cubicBezTo>
                          <a:pt x="10" y="34"/>
                          <a:pt x="14" y="29"/>
                          <a:pt x="14" y="24"/>
                        </a:cubicBezTo>
                        <a:cubicBezTo>
                          <a:pt x="14" y="23"/>
                          <a:pt x="14" y="22"/>
                          <a:pt x="14" y="22"/>
                        </a:cubicBezTo>
                        <a:cubicBezTo>
                          <a:pt x="15" y="19"/>
                          <a:pt x="20" y="18"/>
                          <a:pt x="20" y="15"/>
                        </a:cubicBezTo>
                        <a:cubicBezTo>
                          <a:pt x="19" y="13"/>
                          <a:pt x="16" y="13"/>
                          <a:pt x="16" y="11"/>
                        </a:cubicBezTo>
                        <a:cubicBezTo>
                          <a:pt x="15" y="9"/>
                          <a:pt x="17" y="7"/>
                          <a:pt x="18" y="6"/>
                        </a:cubicBezTo>
                        <a:cubicBezTo>
                          <a:pt x="19" y="5"/>
                          <a:pt x="19" y="4"/>
                          <a:pt x="20" y="3"/>
                        </a:cubicBezTo>
                        <a:cubicBezTo>
                          <a:pt x="22" y="0"/>
                          <a:pt x="26" y="1"/>
                          <a:pt x="29" y="1"/>
                        </a:cubicBezTo>
                        <a:cubicBezTo>
                          <a:pt x="30" y="1"/>
                          <a:pt x="32" y="1"/>
                          <a:pt x="33" y="2"/>
                        </a:cubicBezTo>
                        <a:cubicBezTo>
                          <a:pt x="34" y="3"/>
                          <a:pt x="35" y="4"/>
                          <a:pt x="34" y="5"/>
                        </a:cubicBezTo>
                        <a:cubicBezTo>
                          <a:pt x="34" y="6"/>
                          <a:pt x="34" y="6"/>
                          <a:pt x="34" y="7"/>
                        </a:cubicBezTo>
                        <a:cubicBezTo>
                          <a:pt x="34" y="7"/>
                          <a:pt x="34" y="8"/>
                          <a:pt x="35" y="9"/>
                        </a:cubicBezTo>
                        <a:cubicBezTo>
                          <a:pt x="37" y="13"/>
                          <a:pt x="39" y="17"/>
                          <a:pt x="41" y="20"/>
                        </a:cubicBezTo>
                        <a:cubicBezTo>
                          <a:pt x="43" y="26"/>
                          <a:pt x="46" y="32"/>
                          <a:pt x="44" y="38"/>
                        </a:cubicBezTo>
                        <a:cubicBezTo>
                          <a:pt x="42" y="42"/>
                          <a:pt x="38" y="45"/>
                          <a:pt x="37" y="50"/>
                        </a:cubicBezTo>
                        <a:cubicBezTo>
                          <a:pt x="37" y="54"/>
                          <a:pt x="39" y="57"/>
                          <a:pt x="42" y="60"/>
                        </a:cubicBezTo>
                        <a:cubicBezTo>
                          <a:pt x="44" y="63"/>
                          <a:pt x="48" y="65"/>
                          <a:pt x="50" y="6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6" name="Freeform 50">
                    <a:extLst>
                      <a:ext uri="{FF2B5EF4-FFF2-40B4-BE49-F238E27FC236}">
                        <a16:creationId xmlns:a16="http://schemas.microsoft.com/office/drawing/2014/main" id="{25A978E7-5D64-41C0-AC86-0FD9F1293157}"/>
                      </a:ext>
                    </a:extLst>
                  </p:cNvPr>
                  <p:cNvSpPr>
                    <a:spLocks/>
                  </p:cNvSpPr>
                  <p:nvPr/>
                </p:nvSpPr>
                <p:spPr bwMode="auto">
                  <a:xfrm>
                    <a:off x="8328687" y="3883631"/>
                    <a:ext cx="55205" cy="270059"/>
                  </a:xfrm>
                  <a:custGeom>
                    <a:avLst/>
                    <a:gdLst>
                      <a:gd name="T0" fmla="*/ 13 w 13"/>
                      <a:gd name="T1" fmla="*/ 0 h 61"/>
                      <a:gd name="T2" fmla="*/ 0 w 13"/>
                      <a:gd name="T3" fmla="*/ 19 h 61"/>
                      <a:gd name="T4" fmla="*/ 0 w 13"/>
                      <a:gd name="T5" fmla="*/ 21 h 61"/>
                      <a:gd name="T6" fmla="*/ 1 w 13"/>
                      <a:gd name="T7" fmla="*/ 23 h 61"/>
                      <a:gd name="T8" fmla="*/ 7 w 13"/>
                      <a:gd name="T9" fmla="*/ 33 h 61"/>
                      <a:gd name="T10" fmla="*/ 8 w 13"/>
                      <a:gd name="T11" fmla="*/ 38 h 61"/>
                      <a:gd name="T12" fmla="*/ 5 w 13"/>
                      <a:gd name="T13" fmla="*/ 42 h 61"/>
                      <a:gd name="T14" fmla="*/ 6 w 13"/>
                      <a:gd name="T15" fmla="*/ 50 h 61"/>
                      <a:gd name="T16" fmla="*/ 7 w 13"/>
                      <a:gd name="T17" fmla="*/ 56 h 61"/>
                      <a:gd name="T18" fmla="*/ 4 w 13"/>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61">
                        <a:moveTo>
                          <a:pt x="13" y="0"/>
                        </a:moveTo>
                        <a:cubicBezTo>
                          <a:pt x="10" y="5"/>
                          <a:pt x="3" y="13"/>
                          <a:pt x="0" y="19"/>
                        </a:cubicBezTo>
                        <a:cubicBezTo>
                          <a:pt x="0" y="19"/>
                          <a:pt x="0" y="20"/>
                          <a:pt x="0" y="21"/>
                        </a:cubicBezTo>
                        <a:cubicBezTo>
                          <a:pt x="0" y="22"/>
                          <a:pt x="1" y="22"/>
                          <a:pt x="1" y="23"/>
                        </a:cubicBezTo>
                        <a:cubicBezTo>
                          <a:pt x="4" y="26"/>
                          <a:pt x="6" y="29"/>
                          <a:pt x="7" y="33"/>
                        </a:cubicBezTo>
                        <a:cubicBezTo>
                          <a:pt x="8" y="35"/>
                          <a:pt x="9" y="37"/>
                          <a:pt x="8" y="38"/>
                        </a:cubicBezTo>
                        <a:cubicBezTo>
                          <a:pt x="7" y="40"/>
                          <a:pt x="6" y="40"/>
                          <a:pt x="5" y="42"/>
                        </a:cubicBezTo>
                        <a:cubicBezTo>
                          <a:pt x="3" y="44"/>
                          <a:pt x="5" y="47"/>
                          <a:pt x="6" y="50"/>
                        </a:cubicBezTo>
                        <a:cubicBezTo>
                          <a:pt x="7" y="52"/>
                          <a:pt x="7" y="54"/>
                          <a:pt x="7" y="56"/>
                        </a:cubicBezTo>
                        <a:cubicBezTo>
                          <a:pt x="7" y="58"/>
                          <a:pt x="6" y="61"/>
                          <a:pt x="4" y="6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7" name="Freeform 51">
                    <a:extLst>
                      <a:ext uri="{FF2B5EF4-FFF2-40B4-BE49-F238E27FC236}">
                        <a16:creationId xmlns:a16="http://schemas.microsoft.com/office/drawing/2014/main" id="{C2ACDD65-7790-458C-8DC6-EACB012AE0EF}"/>
                      </a:ext>
                    </a:extLst>
                  </p:cNvPr>
                  <p:cNvSpPr>
                    <a:spLocks/>
                  </p:cNvSpPr>
                  <p:nvPr/>
                </p:nvSpPr>
                <p:spPr bwMode="auto">
                  <a:xfrm>
                    <a:off x="8363650" y="3941768"/>
                    <a:ext cx="46004" cy="91895"/>
                  </a:xfrm>
                  <a:custGeom>
                    <a:avLst/>
                    <a:gdLst>
                      <a:gd name="T0" fmla="*/ 11 w 11"/>
                      <a:gd name="T1" fmla="*/ 0 h 21"/>
                      <a:gd name="T2" fmla="*/ 10 w 11"/>
                      <a:gd name="T3" fmla="*/ 5 h 21"/>
                      <a:gd name="T4" fmla="*/ 8 w 11"/>
                      <a:gd name="T5" fmla="*/ 11 h 21"/>
                      <a:gd name="T6" fmla="*/ 5 w 11"/>
                      <a:gd name="T7" fmla="*/ 15 h 21"/>
                      <a:gd name="T8" fmla="*/ 3 w 11"/>
                      <a:gd name="T9" fmla="*/ 17 h 21"/>
                      <a:gd name="T10" fmla="*/ 0 w 11"/>
                      <a:gd name="T11" fmla="*/ 21 h 21"/>
                    </a:gdLst>
                    <a:ahLst/>
                    <a:cxnLst>
                      <a:cxn ang="0">
                        <a:pos x="T0" y="T1"/>
                      </a:cxn>
                      <a:cxn ang="0">
                        <a:pos x="T2" y="T3"/>
                      </a:cxn>
                      <a:cxn ang="0">
                        <a:pos x="T4" y="T5"/>
                      </a:cxn>
                      <a:cxn ang="0">
                        <a:pos x="T6" y="T7"/>
                      </a:cxn>
                      <a:cxn ang="0">
                        <a:pos x="T8" y="T9"/>
                      </a:cxn>
                      <a:cxn ang="0">
                        <a:pos x="T10" y="T11"/>
                      </a:cxn>
                    </a:cxnLst>
                    <a:rect l="0" t="0" r="r" b="b"/>
                    <a:pathLst>
                      <a:path w="11" h="21">
                        <a:moveTo>
                          <a:pt x="11" y="0"/>
                        </a:moveTo>
                        <a:cubicBezTo>
                          <a:pt x="11" y="1"/>
                          <a:pt x="10" y="4"/>
                          <a:pt x="10" y="5"/>
                        </a:cubicBezTo>
                        <a:cubicBezTo>
                          <a:pt x="9" y="7"/>
                          <a:pt x="8" y="9"/>
                          <a:pt x="8" y="11"/>
                        </a:cubicBezTo>
                        <a:cubicBezTo>
                          <a:pt x="7" y="12"/>
                          <a:pt x="7" y="14"/>
                          <a:pt x="5" y="15"/>
                        </a:cubicBezTo>
                        <a:cubicBezTo>
                          <a:pt x="5" y="16"/>
                          <a:pt x="3" y="16"/>
                          <a:pt x="3" y="17"/>
                        </a:cubicBezTo>
                        <a:cubicBezTo>
                          <a:pt x="2" y="18"/>
                          <a:pt x="0" y="20"/>
                          <a:pt x="0" y="2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8" name="Freeform 52">
                    <a:extLst>
                      <a:ext uri="{FF2B5EF4-FFF2-40B4-BE49-F238E27FC236}">
                        <a16:creationId xmlns:a16="http://schemas.microsoft.com/office/drawing/2014/main" id="{9A5DBC44-CEF7-4C54-9F11-04B9B84CE378}"/>
                      </a:ext>
                    </a:extLst>
                  </p:cNvPr>
                  <p:cNvSpPr>
                    <a:spLocks/>
                  </p:cNvSpPr>
                  <p:nvPr/>
                </p:nvSpPr>
                <p:spPr bwMode="auto">
                  <a:xfrm>
                    <a:off x="8345248" y="4052418"/>
                    <a:ext cx="60726" cy="22505"/>
                  </a:xfrm>
                  <a:custGeom>
                    <a:avLst/>
                    <a:gdLst>
                      <a:gd name="T0" fmla="*/ 0 w 14"/>
                      <a:gd name="T1" fmla="*/ 5 h 5"/>
                      <a:gd name="T2" fmla="*/ 7 w 14"/>
                      <a:gd name="T3" fmla="*/ 2 h 5"/>
                      <a:gd name="T4" fmla="*/ 14 w 14"/>
                      <a:gd name="T5" fmla="*/ 0 h 5"/>
                    </a:gdLst>
                    <a:ahLst/>
                    <a:cxnLst>
                      <a:cxn ang="0">
                        <a:pos x="T0" y="T1"/>
                      </a:cxn>
                      <a:cxn ang="0">
                        <a:pos x="T2" y="T3"/>
                      </a:cxn>
                      <a:cxn ang="0">
                        <a:pos x="T4" y="T5"/>
                      </a:cxn>
                    </a:cxnLst>
                    <a:rect l="0" t="0" r="r" b="b"/>
                    <a:pathLst>
                      <a:path w="14" h="5">
                        <a:moveTo>
                          <a:pt x="0" y="5"/>
                        </a:moveTo>
                        <a:cubicBezTo>
                          <a:pt x="2" y="4"/>
                          <a:pt x="5" y="2"/>
                          <a:pt x="7" y="2"/>
                        </a:cubicBezTo>
                        <a:cubicBezTo>
                          <a:pt x="9" y="2"/>
                          <a:pt x="13" y="2"/>
                          <a:pt x="14"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09" name="Freeform 53">
                    <a:extLst>
                      <a:ext uri="{FF2B5EF4-FFF2-40B4-BE49-F238E27FC236}">
                        <a16:creationId xmlns:a16="http://schemas.microsoft.com/office/drawing/2014/main" id="{3DFC562D-6965-45E9-AF30-FEC962A46B78}"/>
                      </a:ext>
                    </a:extLst>
                  </p:cNvPr>
                  <p:cNvSpPr>
                    <a:spLocks/>
                  </p:cNvSpPr>
                  <p:nvPr/>
                </p:nvSpPr>
                <p:spPr bwMode="auto">
                  <a:xfrm>
                    <a:off x="8389492" y="3458652"/>
                    <a:ext cx="2022192" cy="1349553"/>
                  </a:xfrm>
                  <a:custGeom>
                    <a:avLst/>
                    <a:gdLst>
                      <a:gd name="T0" fmla="*/ 0 w 462"/>
                      <a:gd name="T1" fmla="*/ 183 h 273"/>
                      <a:gd name="T2" fmla="*/ 123 w 462"/>
                      <a:gd name="T3" fmla="*/ 219 h 273"/>
                      <a:gd name="T4" fmla="*/ 155 w 462"/>
                      <a:gd name="T5" fmla="*/ 258 h 273"/>
                      <a:gd name="T6" fmla="*/ 181 w 462"/>
                      <a:gd name="T7" fmla="*/ 273 h 273"/>
                      <a:gd name="T8" fmla="*/ 269 w 462"/>
                      <a:gd name="T9" fmla="*/ 147 h 273"/>
                      <a:gd name="T10" fmla="*/ 308 w 462"/>
                      <a:gd name="T11" fmla="*/ 123 h 273"/>
                      <a:gd name="T12" fmla="*/ 325 w 462"/>
                      <a:gd name="T13" fmla="*/ 122 h 273"/>
                      <a:gd name="T14" fmla="*/ 396 w 462"/>
                      <a:gd name="T15" fmla="*/ 90 h 273"/>
                      <a:gd name="T16" fmla="*/ 448 w 462"/>
                      <a:gd name="T17" fmla="*/ 51 h 273"/>
                      <a:gd name="T18" fmla="*/ 462 w 462"/>
                      <a:gd name="T19" fmla="*/ 46 h 273"/>
                      <a:gd name="T20" fmla="*/ 448 w 462"/>
                      <a:gd name="T21" fmla="*/ 3 h 273"/>
                      <a:gd name="T22" fmla="*/ 384 w 462"/>
                      <a:gd name="T23" fmla="*/ 48 h 273"/>
                      <a:gd name="T24" fmla="*/ 377 w 462"/>
                      <a:gd name="T25" fmla="*/ 47 h 273"/>
                      <a:gd name="T26" fmla="*/ 366 w 462"/>
                      <a:gd name="T27" fmla="*/ 35 h 273"/>
                      <a:gd name="T28" fmla="*/ 368 w 462"/>
                      <a:gd name="T29" fmla="*/ 0 h 273"/>
                      <a:gd name="T30" fmla="*/ 350 w 462"/>
                      <a:gd name="T31" fmla="*/ 35 h 273"/>
                      <a:gd name="T32" fmla="*/ 297 w 462"/>
                      <a:gd name="T33" fmla="*/ 102 h 273"/>
                      <a:gd name="T34" fmla="*/ 287 w 462"/>
                      <a:gd name="T35" fmla="*/ 109 h 273"/>
                      <a:gd name="T36" fmla="*/ 262 w 462"/>
                      <a:gd name="T37" fmla="*/ 118 h 273"/>
                      <a:gd name="T38" fmla="*/ 257 w 462"/>
                      <a:gd name="T39" fmla="*/ 114 h 273"/>
                      <a:gd name="T40" fmla="*/ 263 w 462"/>
                      <a:gd name="T41" fmla="*/ 121 h 273"/>
                      <a:gd name="T42" fmla="*/ 266 w 462"/>
                      <a:gd name="T43" fmla="*/ 131 h 273"/>
                      <a:gd name="T44" fmla="*/ 274 w 462"/>
                      <a:gd name="T45" fmla="*/ 140 h 273"/>
                      <a:gd name="T46" fmla="*/ 271 w 462"/>
                      <a:gd name="T47" fmla="*/ 145 h 273"/>
                      <a:gd name="T48" fmla="*/ 281 w 462"/>
                      <a:gd name="T49" fmla="*/ 156 h 273"/>
                      <a:gd name="T50" fmla="*/ 307 w 462"/>
                      <a:gd name="T51" fmla="*/ 136 h 273"/>
                      <a:gd name="T52" fmla="*/ 323 w 462"/>
                      <a:gd name="T53" fmla="*/ 138 h 273"/>
                      <a:gd name="T54" fmla="*/ 350 w 462"/>
                      <a:gd name="T55" fmla="*/ 125 h 273"/>
                      <a:gd name="T56" fmla="*/ 402 w 462"/>
                      <a:gd name="T57" fmla="*/ 103 h 273"/>
                      <a:gd name="T58" fmla="*/ 422 w 462"/>
                      <a:gd name="T59" fmla="*/ 91 h 273"/>
                      <a:gd name="T60" fmla="*/ 443 w 462"/>
                      <a:gd name="T61" fmla="*/ 86 h 273"/>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897 w 10321"/>
                      <a:gd name="connsiteY15" fmla="*/ 1834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7544 w 10321"/>
                      <a:gd name="connsiteY16" fmla="*/ 1932 h 10552"/>
                      <a:gd name="connsiteX17" fmla="*/ 6750 w 10321"/>
                      <a:gd name="connsiteY17" fmla="*/ 4288 h 10552"/>
                      <a:gd name="connsiteX18" fmla="*/ 6533 w 10321"/>
                      <a:gd name="connsiteY18" fmla="*/ 4545 h 10552"/>
                      <a:gd name="connsiteX19" fmla="*/ 5992 w 10321"/>
                      <a:gd name="connsiteY19" fmla="*/ 4874 h 10552"/>
                      <a:gd name="connsiteX20" fmla="*/ 5884 w 10321"/>
                      <a:gd name="connsiteY20" fmla="*/ 4728 h 10552"/>
                      <a:gd name="connsiteX21" fmla="*/ 6014 w 10321"/>
                      <a:gd name="connsiteY21" fmla="*/ 4984 h 10552"/>
                      <a:gd name="connsiteX22" fmla="*/ 6079 w 10321"/>
                      <a:gd name="connsiteY22" fmla="*/ 5351 h 10552"/>
                      <a:gd name="connsiteX23" fmla="*/ 6252 w 10321"/>
                      <a:gd name="connsiteY23" fmla="*/ 5680 h 10552"/>
                      <a:gd name="connsiteX24" fmla="*/ 6187 w 10321"/>
                      <a:gd name="connsiteY24" fmla="*/ 5863 h 10552"/>
                      <a:gd name="connsiteX25" fmla="*/ 6403 w 10321"/>
                      <a:gd name="connsiteY25" fmla="*/ 6266 h 10552"/>
                      <a:gd name="connsiteX26" fmla="*/ 6966 w 10321"/>
                      <a:gd name="connsiteY26" fmla="*/ 5534 h 10552"/>
                      <a:gd name="connsiteX27" fmla="*/ 7312 w 10321"/>
                      <a:gd name="connsiteY27" fmla="*/ 5607 h 10552"/>
                      <a:gd name="connsiteX28" fmla="*/ 7897 w 10321"/>
                      <a:gd name="connsiteY28" fmla="*/ 5131 h 10552"/>
                      <a:gd name="connsiteX29" fmla="*/ 9022 w 10321"/>
                      <a:gd name="connsiteY29" fmla="*/ 4325 h 10552"/>
                      <a:gd name="connsiteX30" fmla="*/ 9455 w 10321"/>
                      <a:gd name="connsiteY30" fmla="*/ 3885 h 10552"/>
                      <a:gd name="connsiteX31" fmla="*/ 9910 w 10321"/>
                      <a:gd name="connsiteY31" fmla="*/ 3702 h 10552"/>
                      <a:gd name="connsiteX0" fmla="*/ 0 w 10139"/>
                      <a:gd name="connsiteY0" fmla="*/ 6742 h 10552"/>
                      <a:gd name="connsiteX1" fmla="*/ 2983 w 10139"/>
                      <a:gd name="connsiteY1" fmla="*/ 8574 h 10552"/>
                      <a:gd name="connsiteX2" fmla="*/ 3676 w 10139"/>
                      <a:gd name="connsiteY2" fmla="*/ 10003 h 10552"/>
                      <a:gd name="connsiteX3" fmla="*/ 4239 w 10139"/>
                      <a:gd name="connsiteY3" fmla="*/ 10552 h 10552"/>
                      <a:gd name="connsiteX4" fmla="*/ 6144 w 10139"/>
                      <a:gd name="connsiteY4" fmla="*/ 5937 h 10552"/>
                      <a:gd name="connsiteX5" fmla="*/ 6988 w 10139"/>
                      <a:gd name="connsiteY5" fmla="*/ 5057 h 10552"/>
                      <a:gd name="connsiteX6" fmla="*/ 7356 w 10139"/>
                      <a:gd name="connsiteY6" fmla="*/ 5021 h 10552"/>
                      <a:gd name="connsiteX7" fmla="*/ 8892 w 10139"/>
                      <a:gd name="connsiteY7" fmla="*/ 3849 h 10552"/>
                      <a:gd name="connsiteX8" fmla="*/ 10018 w 10139"/>
                      <a:gd name="connsiteY8" fmla="*/ 2420 h 10552"/>
                      <a:gd name="connsiteX9" fmla="*/ 10083 w 10139"/>
                      <a:gd name="connsiteY9" fmla="*/ 1803 h 10552"/>
                      <a:gd name="connsiteX10" fmla="*/ 10018 w 10139"/>
                      <a:gd name="connsiteY10" fmla="*/ 662 h 10552"/>
                      <a:gd name="connsiteX11" fmla="*/ 8633 w 10139"/>
                      <a:gd name="connsiteY11" fmla="*/ 2310 h 10552"/>
                      <a:gd name="connsiteX12" fmla="*/ 8481 w 10139"/>
                      <a:gd name="connsiteY12" fmla="*/ 2274 h 10552"/>
                      <a:gd name="connsiteX13" fmla="*/ 8243 w 10139"/>
                      <a:gd name="connsiteY13" fmla="*/ 1834 h 10552"/>
                      <a:gd name="connsiteX14" fmla="*/ 7716 w 10139"/>
                      <a:gd name="connsiteY14" fmla="*/ 0 h 10552"/>
                      <a:gd name="connsiteX15" fmla="*/ 7695 w 10139"/>
                      <a:gd name="connsiteY15" fmla="*/ 1755 h 10552"/>
                      <a:gd name="connsiteX16" fmla="*/ 7544 w 10139"/>
                      <a:gd name="connsiteY16" fmla="*/ 1932 h 10552"/>
                      <a:gd name="connsiteX17" fmla="*/ 6750 w 10139"/>
                      <a:gd name="connsiteY17" fmla="*/ 4288 h 10552"/>
                      <a:gd name="connsiteX18" fmla="*/ 6533 w 10139"/>
                      <a:gd name="connsiteY18" fmla="*/ 4545 h 10552"/>
                      <a:gd name="connsiteX19" fmla="*/ 5992 w 10139"/>
                      <a:gd name="connsiteY19" fmla="*/ 4874 h 10552"/>
                      <a:gd name="connsiteX20" fmla="*/ 5884 w 10139"/>
                      <a:gd name="connsiteY20" fmla="*/ 4728 h 10552"/>
                      <a:gd name="connsiteX21" fmla="*/ 6014 w 10139"/>
                      <a:gd name="connsiteY21" fmla="*/ 4984 h 10552"/>
                      <a:gd name="connsiteX22" fmla="*/ 6079 w 10139"/>
                      <a:gd name="connsiteY22" fmla="*/ 5351 h 10552"/>
                      <a:gd name="connsiteX23" fmla="*/ 6252 w 10139"/>
                      <a:gd name="connsiteY23" fmla="*/ 5680 h 10552"/>
                      <a:gd name="connsiteX24" fmla="*/ 6187 w 10139"/>
                      <a:gd name="connsiteY24" fmla="*/ 5863 h 10552"/>
                      <a:gd name="connsiteX25" fmla="*/ 6403 w 10139"/>
                      <a:gd name="connsiteY25" fmla="*/ 6266 h 10552"/>
                      <a:gd name="connsiteX26" fmla="*/ 6966 w 10139"/>
                      <a:gd name="connsiteY26" fmla="*/ 5534 h 10552"/>
                      <a:gd name="connsiteX27" fmla="*/ 7312 w 10139"/>
                      <a:gd name="connsiteY27" fmla="*/ 5607 h 10552"/>
                      <a:gd name="connsiteX28" fmla="*/ 7897 w 10139"/>
                      <a:gd name="connsiteY28" fmla="*/ 5131 h 10552"/>
                      <a:gd name="connsiteX29" fmla="*/ 9022 w 10139"/>
                      <a:gd name="connsiteY29" fmla="*/ 4325 h 10552"/>
                      <a:gd name="connsiteX30" fmla="*/ 9455 w 10139"/>
                      <a:gd name="connsiteY30" fmla="*/ 3885 h 10552"/>
                      <a:gd name="connsiteX31" fmla="*/ 9910 w 10139"/>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892 w 10156"/>
                      <a:gd name="connsiteY7" fmla="*/ 3849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372 w 10156"/>
                      <a:gd name="connsiteY30" fmla="*/ 3747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8963 w 10156"/>
                      <a:gd name="connsiteY29" fmla="*/ 4167 h 10552"/>
                      <a:gd name="connsiteX30" fmla="*/ 9372 w 10156"/>
                      <a:gd name="connsiteY30" fmla="*/ 3747 h 10552"/>
                      <a:gd name="connsiteX31" fmla="*/ 9528 w 10156"/>
                      <a:gd name="connsiteY31" fmla="*/ 3608 h 10552"/>
                      <a:gd name="connsiteX32" fmla="*/ 9910 w 10156"/>
                      <a:gd name="connsiteY32" fmla="*/ 3702 h 10552"/>
                      <a:gd name="connsiteX0" fmla="*/ 0 w 10091"/>
                      <a:gd name="connsiteY0" fmla="*/ 7364 h 11174"/>
                      <a:gd name="connsiteX1" fmla="*/ 2983 w 10091"/>
                      <a:gd name="connsiteY1" fmla="*/ 9196 h 11174"/>
                      <a:gd name="connsiteX2" fmla="*/ 3676 w 10091"/>
                      <a:gd name="connsiteY2" fmla="*/ 10625 h 11174"/>
                      <a:gd name="connsiteX3" fmla="*/ 4239 w 10091"/>
                      <a:gd name="connsiteY3" fmla="*/ 11174 h 11174"/>
                      <a:gd name="connsiteX4" fmla="*/ 6144 w 10091"/>
                      <a:gd name="connsiteY4" fmla="*/ 6559 h 11174"/>
                      <a:gd name="connsiteX5" fmla="*/ 6988 w 10091"/>
                      <a:gd name="connsiteY5" fmla="*/ 5679 h 11174"/>
                      <a:gd name="connsiteX6" fmla="*/ 7356 w 10091"/>
                      <a:gd name="connsiteY6" fmla="*/ 5643 h 11174"/>
                      <a:gd name="connsiteX7" fmla="*/ 8773 w 10091"/>
                      <a:gd name="connsiteY7" fmla="*/ 4156 h 11174"/>
                      <a:gd name="connsiteX8" fmla="*/ 9804 w 10091"/>
                      <a:gd name="connsiteY8" fmla="*/ 2589 h 11174"/>
                      <a:gd name="connsiteX9" fmla="*/ 10083 w 10091"/>
                      <a:gd name="connsiteY9" fmla="*/ 2425 h 11174"/>
                      <a:gd name="connsiteX10" fmla="*/ 9566 w 10091"/>
                      <a:gd name="connsiteY10" fmla="*/ 2 h 11174"/>
                      <a:gd name="connsiteX11" fmla="*/ 8633 w 10091"/>
                      <a:gd name="connsiteY11" fmla="*/ 2932 h 11174"/>
                      <a:gd name="connsiteX12" fmla="*/ 8481 w 10091"/>
                      <a:gd name="connsiteY12" fmla="*/ 2896 h 11174"/>
                      <a:gd name="connsiteX13" fmla="*/ 8243 w 10091"/>
                      <a:gd name="connsiteY13" fmla="*/ 2456 h 11174"/>
                      <a:gd name="connsiteX14" fmla="*/ 7716 w 10091"/>
                      <a:gd name="connsiteY14" fmla="*/ 622 h 11174"/>
                      <a:gd name="connsiteX15" fmla="*/ 7695 w 10091"/>
                      <a:gd name="connsiteY15" fmla="*/ 2377 h 11174"/>
                      <a:gd name="connsiteX16" fmla="*/ 7544 w 10091"/>
                      <a:gd name="connsiteY16" fmla="*/ 2554 h 11174"/>
                      <a:gd name="connsiteX17" fmla="*/ 6750 w 10091"/>
                      <a:gd name="connsiteY17" fmla="*/ 4910 h 11174"/>
                      <a:gd name="connsiteX18" fmla="*/ 6533 w 10091"/>
                      <a:gd name="connsiteY18" fmla="*/ 5167 h 11174"/>
                      <a:gd name="connsiteX19" fmla="*/ 5992 w 10091"/>
                      <a:gd name="connsiteY19" fmla="*/ 5496 h 11174"/>
                      <a:gd name="connsiteX20" fmla="*/ 5884 w 10091"/>
                      <a:gd name="connsiteY20" fmla="*/ 5350 h 11174"/>
                      <a:gd name="connsiteX21" fmla="*/ 6014 w 10091"/>
                      <a:gd name="connsiteY21" fmla="*/ 5606 h 11174"/>
                      <a:gd name="connsiteX22" fmla="*/ 6079 w 10091"/>
                      <a:gd name="connsiteY22" fmla="*/ 5973 h 11174"/>
                      <a:gd name="connsiteX23" fmla="*/ 6252 w 10091"/>
                      <a:gd name="connsiteY23" fmla="*/ 6302 h 11174"/>
                      <a:gd name="connsiteX24" fmla="*/ 6187 w 10091"/>
                      <a:gd name="connsiteY24" fmla="*/ 6485 h 11174"/>
                      <a:gd name="connsiteX25" fmla="*/ 6403 w 10091"/>
                      <a:gd name="connsiteY25" fmla="*/ 6888 h 11174"/>
                      <a:gd name="connsiteX26" fmla="*/ 6966 w 10091"/>
                      <a:gd name="connsiteY26" fmla="*/ 6156 h 11174"/>
                      <a:gd name="connsiteX27" fmla="*/ 7312 w 10091"/>
                      <a:gd name="connsiteY27" fmla="*/ 6229 h 11174"/>
                      <a:gd name="connsiteX28" fmla="*/ 7897 w 10091"/>
                      <a:gd name="connsiteY28" fmla="*/ 5753 h 11174"/>
                      <a:gd name="connsiteX29" fmla="*/ 8963 w 10091"/>
                      <a:gd name="connsiteY29" fmla="*/ 4789 h 11174"/>
                      <a:gd name="connsiteX30" fmla="*/ 9372 w 10091"/>
                      <a:gd name="connsiteY30" fmla="*/ 4369 h 11174"/>
                      <a:gd name="connsiteX31" fmla="*/ 9528 w 10091"/>
                      <a:gd name="connsiteY31" fmla="*/ 4230 h 11174"/>
                      <a:gd name="connsiteX32" fmla="*/ 9910 w 10091"/>
                      <a:gd name="connsiteY32" fmla="*/ 4324 h 1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091" h="11174">
                        <a:moveTo>
                          <a:pt x="0" y="7364"/>
                        </a:moveTo>
                        <a:cubicBezTo>
                          <a:pt x="2555" y="8762"/>
                          <a:pt x="2370" y="8653"/>
                          <a:pt x="2983" y="9196"/>
                        </a:cubicBezTo>
                        <a:cubicBezTo>
                          <a:pt x="3596" y="9740"/>
                          <a:pt x="3676" y="10625"/>
                          <a:pt x="3676" y="10625"/>
                        </a:cubicBezTo>
                        <a:lnTo>
                          <a:pt x="4239" y="11174"/>
                        </a:lnTo>
                        <a:cubicBezTo>
                          <a:pt x="4239" y="11174"/>
                          <a:pt x="5667" y="10698"/>
                          <a:pt x="6144" y="6559"/>
                        </a:cubicBezTo>
                        <a:lnTo>
                          <a:pt x="6988" y="5679"/>
                        </a:lnTo>
                        <a:cubicBezTo>
                          <a:pt x="7111" y="5667"/>
                          <a:pt x="7059" y="5897"/>
                          <a:pt x="7356" y="5643"/>
                        </a:cubicBezTo>
                        <a:cubicBezTo>
                          <a:pt x="7653" y="5389"/>
                          <a:pt x="8365" y="4665"/>
                          <a:pt x="8773" y="4156"/>
                        </a:cubicBezTo>
                        <a:cubicBezTo>
                          <a:pt x="9181" y="3647"/>
                          <a:pt x="9586" y="2877"/>
                          <a:pt x="9804" y="2589"/>
                        </a:cubicBezTo>
                        <a:cubicBezTo>
                          <a:pt x="10022" y="2301"/>
                          <a:pt x="10123" y="2856"/>
                          <a:pt x="10083" y="2425"/>
                        </a:cubicBezTo>
                        <a:cubicBezTo>
                          <a:pt x="10043" y="1994"/>
                          <a:pt x="9808" y="-82"/>
                          <a:pt x="9566" y="2"/>
                        </a:cubicBezTo>
                        <a:cubicBezTo>
                          <a:pt x="9324" y="86"/>
                          <a:pt x="8814" y="2450"/>
                          <a:pt x="8633" y="2932"/>
                        </a:cubicBezTo>
                        <a:cubicBezTo>
                          <a:pt x="8452" y="3414"/>
                          <a:pt x="8532" y="2908"/>
                          <a:pt x="8481" y="2896"/>
                        </a:cubicBezTo>
                        <a:cubicBezTo>
                          <a:pt x="8402" y="2749"/>
                          <a:pt x="8371" y="2835"/>
                          <a:pt x="8243" y="2456"/>
                        </a:cubicBezTo>
                        <a:cubicBezTo>
                          <a:pt x="8115" y="2077"/>
                          <a:pt x="7807" y="635"/>
                          <a:pt x="7716" y="622"/>
                        </a:cubicBezTo>
                        <a:cubicBezTo>
                          <a:pt x="7625" y="609"/>
                          <a:pt x="7724" y="2055"/>
                          <a:pt x="7695" y="2377"/>
                        </a:cubicBezTo>
                        <a:cubicBezTo>
                          <a:pt x="7666" y="2699"/>
                          <a:pt x="7702" y="2132"/>
                          <a:pt x="7544" y="2554"/>
                        </a:cubicBezTo>
                        <a:cubicBezTo>
                          <a:pt x="7387" y="2976"/>
                          <a:pt x="6918" y="4475"/>
                          <a:pt x="6750" y="4910"/>
                        </a:cubicBezTo>
                        <a:cubicBezTo>
                          <a:pt x="6582" y="5345"/>
                          <a:pt x="6605" y="5081"/>
                          <a:pt x="6533" y="5167"/>
                        </a:cubicBezTo>
                        <a:lnTo>
                          <a:pt x="5992" y="5496"/>
                        </a:lnTo>
                        <a:lnTo>
                          <a:pt x="5884" y="5350"/>
                        </a:lnTo>
                        <a:lnTo>
                          <a:pt x="6014" y="5606"/>
                        </a:lnTo>
                        <a:cubicBezTo>
                          <a:pt x="6036" y="5728"/>
                          <a:pt x="6057" y="5851"/>
                          <a:pt x="6079" y="5973"/>
                        </a:cubicBezTo>
                        <a:lnTo>
                          <a:pt x="6252" y="6302"/>
                        </a:lnTo>
                        <a:cubicBezTo>
                          <a:pt x="6230" y="6363"/>
                          <a:pt x="6209" y="6424"/>
                          <a:pt x="6187" y="6485"/>
                        </a:cubicBezTo>
                        <a:lnTo>
                          <a:pt x="6403" y="6888"/>
                        </a:lnTo>
                        <a:lnTo>
                          <a:pt x="6966" y="6156"/>
                        </a:lnTo>
                        <a:lnTo>
                          <a:pt x="7312" y="6229"/>
                        </a:lnTo>
                        <a:cubicBezTo>
                          <a:pt x="7312" y="6229"/>
                          <a:pt x="7637" y="6119"/>
                          <a:pt x="7897" y="5753"/>
                        </a:cubicBezTo>
                        <a:cubicBezTo>
                          <a:pt x="8156" y="5350"/>
                          <a:pt x="8162" y="4972"/>
                          <a:pt x="8963" y="4789"/>
                        </a:cubicBezTo>
                        <a:cubicBezTo>
                          <a:pt x="9288" y="4752"/>
                          <a:pt x="9372" y="4369"/>
                          <a:pt x="9372" y="4369"/>
                        </a:cubicBezTo>
                        <a:cubicBezTo>
                          <a:pt x="9408" y="4336"/>
                          <a:pt x="9492" y="4263"/>
                          <a:pt x="9528" y="4230"/>
                        </a:cubicBezTo>
                        <a:lnTo>
                          <a:pt x="9910" y="4324"/>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0" name="Freeform 54">
                    <a:extLst>
                      <a:ext uri="{FF2B5EF4-FFF2-40B4-BE49-F238E27FC236}">
                        <a16:creationId xmlns:a16="http://schemas.microsoft.com/office/drawing/2014/main" id="{3232243F-71BA-429C-B1AB-FE6BDCCACA5F}"/>
                      </a:ext>
                    </a:extLst>
                  </p:cNvPr>
                  <p:cNvSpPr>
                    <a:spLocks/>
                  </p:cNvSpPr>
                  <p:nvPr/>
                </p:nvSpPr>
                <p:spPr bwMode="auto">
                  <a:xfrm>
                    <a:off x="9462625" y="3420211"/>
                    <a:ext cx="1055875" cy="753234"/>
                  </a:xfrm>
                  <a:custGeom>
                    <a:avLst/>
                    <a:gdLst>
                      <a:gd name="T0" fmla="*/ 190 w 212"/>
                      <a:gd name="T1" fmla="*/ 15 h 135"/>
                      <a:gd name="T2" fmla="*/ 201 w 212"/>
                      <a:gd name="T3" fmla="*/ 17 h 135"/>
                      <a:gd name="T4" fmla="*/ 208 w 212"/>
                      <a:gd name="T5" fmla="*/ 24 h 135"/>
                      <a:gd name="T6" fmla="*/ 212 w 212"/>
                      <a:gd name="T7" fmla="*/ 28 h 135"/>
                      <a:gd name="T8" fmla="*/ 212 w 212"/>
                      <a:gd name="T9" fmla="*/ 31 h 135"/>
                      <a:gd name="T10" fmla="*/ 210 w 212"/>
                      <a:gd name="T11" fmla="*/ 42 h 135"/>
                      <a:gd name="T12" fmla="*/ 175 w 212"/>
                      <a:gd name="T13" fmla="*/ 33 h 135"/>
                      <a:gd name="T14" fmla="*/ 166 w 212"/>
                      <a:gd name="T15" fmla="*/ 28 h 135"/>
                      <a:gd name="T16" fmla="*/ 156 w 212"/>
                      <a:gd name="T17" fmla="*/ 20 h 135"/>
                      <a:gd name="T18" fmla="*/ 155 w 212"/>
                      <a:gd name="T19" fmla="*/ 19 h 135"/>
                      <a:gd name="T20" fmla="*/ 157 w 212"/>
                      <a:gd name="T21" fmla="*/ 14 h 135"/>
                      <a:gd name="T22" fmla="*/ 171 w 212"/>
                      <a:gd name="T23" fmla="*/ 9 h 135"/>
                      <a:gd name="T24" fmla="*/ 174 w 212"/>
                      <a:gd name="T25" fmla="*/ 6 h 135"/>
                      <a:gd name="T26" fmla="*/ 176 w 212"/>
                      <a:gd name="T27" fmla="*/ 8 h 135"/>
                      <a:gd name="T28" fmla="*/ 183 w 212"/>
                      <a:gd name="T29" fmla="*/ 14 h 135"/>
                      <a:gd name="T30" fmla="*/ 185 w 212"/>
                      <a:gd name="T31" fmla="*/ 3 h 135"/>
                      <a:gd name="T32" fmla="*/ 196 w 212"/>
                      <a:gd name="T33" fmla="*/ 3 h 135"/>
                      <a:gd name="T34" fmla="*/ 198 w 212"/>
                      <a:gd name="T35" fmla="*/ 5 h 135"/>
                      <a:gd name="T36" fmla="*/ 197 w 212"/>
                      <a:gd name="T37" fmla="*/ 11 h 135"/>
                      <a:gd name="T38" fmla="*/ 188 w 212"/>
                      <a:gd name="T39" fmla="*/ 16 h 135"/>
                      <a:gd name="T40" fmla="*/ 181 w 212"/>
                      <a:gd name="T41" fmla="*/ 14 h 135"/>
                      <a:gd name="T42" fmla="*/ 179 w 212"/>
                      <a:gd name="T43" fmla="*/ 15 h 135"/>
                      <a:gd name="T44" fmla="*/ 137 w 212"/>
                      <a:gd name="T45" fmla="*/ 64 h 135"/>
                      <a:gd name="T46" fmla="*/ 106 w 212"/>
                      <a:gd name="T47" fmla="*/ 85 h 135"/>
                      <a:gd name="T48" fmla="*/ 102 w 212"/>
                      <a:gd name="T49" fmla="*/ 90 h 135"/>
                      <a:gd name="T50" fmla="*/ 98 w 212"/>
                      <a:gd name="T51" fmla="*/ 93 h 135"/>
                      <a:gd name="T52" fmla="*/ 58 w 212"/>
                      <a:gd name="T53" fmla="*/ 100 h 135"/>
                      <a:gd name="T54" fmla="*/ 50 w 212"/>
                      <a:gd name="T55" fmla="*/ 103 h 135"/>
                      <a:gd name="T56" fmla="*/ 51 w 212"/>
                      <a:gd name="T57" fmla="*/ 108 h 135"/>
                      <a:gd name="T58" fmla="*/ 48 w 212"/>
                      <a:gd name="T59" fmla="*/ 126 h 135"/>
                      <a:gd name="T60" fmla="*/ 30 w 212"/>
                      <a:gd name="T61" fmla="*/ 134 h 135"/>
                      <a:gd name="T62" fmla="*/ 10 w 212"/>
                      <a:gd name="T63" fmla="*/ 133 h 135"/>
                      <a:gd name="T64" fmla="*/ 0 w 212"/>
                      <a:gd name="T65" fmla="*/ 130 h 135"/>
                      <a:gd name="connsiteX0" fmla="*/ 10023 w 11061"/>
                      <a:gd name="connsiteY0" fmla="*/ 1030 h 9875"/>
                      <a:gd name="connsiteX1" fmla="*/ 10542 w 11061"/>
                      <a:gd name="connsiteY1" fmla="*/ 1178 h 9875"/>
                      <a:gd name="connsiteX2" fmla="*/ 10872 w 11061"/>
                      <a:gd name="connsiteY2" fmla="*/ 1697 h 9875"/>
                      <a:gd name="connsiteX3" fmla="*/ 11061 w 11061"/>
                      <a:gd name="connsiteY3" fmla="*/ 1993 h 9875"/>
                      <a:gd name="connsiteX4" fmla="*/ 11061 w 11061"/>
                      <a:gd name="connsiteY4" fmla="*/ 2215 h 9875"/>
                      <a:gd name="connsiteX5" fmla="*/ 10967 w 11061"/>
                      <a:gd name="connsiteY5" fmla="*/ 3030 h 9875"/>
                      <a:gd name="connsiteX6" fmla="*/ 9316 w 11061"/>
                      <a:gd name="connsiteY6" fmla="*/ 2363 h 9875"/>
                      <a:gd name="connsiteX7" fmla="*/ 8891 w 11061"/>
                      <a:gd name="connsiteY7" fmla="*/ 1993 h 9875"/>
                      <a:gd name="connsiteX8" fmla="*/ 8419 w 11061"/>
                      <a:gd name="connsiteY8" fmla="*/ 1400 h 9875"/>
                      <a:gd name="connsiteX9" fmla="*/ 8372 w 11061"/>
                      <a:gd name="connsiteY9" fmla="*/ 1326 h 9875"/>
                      <a:gd name="connsiteX10" fmla="*/ 8467 w 11061"/>
                      <a:gd name="connsiteY10" fmla="*/ 956 h 9875"/>
                      <a:gd name="connsiteX11" fmla="*/ 9127 w 11061"/>
                      <a:gd name="connsiteY11" fmla="*/ 586 h 9875"/>
                      <a:gd name="connsiteX12" fmla="*/ 9269 w 11061"/>
                      <a:gd name="connsiteY12" fmla="*/ 363 h 9875"/>
                      <a:gd name="connsiteX13" fmla="*/ 9363 w 11061"/>
                      <a:gd name="connsiteY13" fmla="*/ 512 h 9875"/>
                      <a:gd name="connsiteX14" fmla="*/ 9693 w 11061"/>
                      <a:gd name="connsiteY14" fmla="*/ 956 h 9875"/>
                      <a:gd name="connsiteX15" fmla="*/ 9787 w 11061"/>
                      <a:gd name="connsiteY15" fmla="*/ 141 h 9875"/>
                      <a:gd name="connsiteX16" fmla="*/ 10306 w 11061"/>
                      <a:gd name="connsiteY16" fmla="*/ 141 h 9875"/>
                      <a:gd name="connsiteX17" fmla="*/ 10401 w 11061"/>
                      <a:gd name="connsiteY17" fmla="*/ 289 h 9875"/>
                      <a:gd name="connsiteX18" fmla="*/ 10353 w 11061"/>
                      <a:gd name="connsiteY18" fmla="*/ 734 h 9875"/>
                      <a:gd name="connsiteX19" fmla="*/ 9929 w 11061"/>
                      <a:gd name="connsiteY19" fmla="*/ 1104 h 9875"/>
                      <a:gd name="connsiteX20" fmla="*/ 9599 w 11061"/>
                      <a:gd name="connsiteY20" fmla="*/ 956 h 9875"/>
                      <a:gd name="connsiteX21" fmla="*/ 9504 w 11061"/>
                      <a:gd name="connsiteY21" fmla="*/ 1030 h 9875"/>
                      <a:gd name="connsiteX22" fmla="*/ 7523 w 11061"/>
                      <a:gd name="connsiteY22" fmla="*/ 4660 h 9875"/>
                      <a:gd name="connsiteX23" fmla="*/ 6061 w 11061"/>
                      <a:gd name="connsiteY23" fmla="*/ 6215 h 9875"/>
                      <a:gd name="connsiteX24" fmla="*/ 5872 w 11061"/>
                      <a:gd name="connsiteY24" fmla="*/ 6586 h 9875"/>
                      <a:gd name="connsiteX25" fmla="*/ 5684 w 11061"/>
                      <a:gd name="connsiteY25" fmla="*/ 6808 h 9875"/>
                      <a:gd name="connsiteX26" fmla="*/ 3797 w 11061"/>
                      <a:gd name="connsiteY26" fmla="*/ 7326 h 9875"/>
                      <a:gd name="connsiteX27" fmla="*/ 3419 w 11061"/>
                      <a:gd name="connsiteY27" fmla="*/ 7549 h 9875"/>
                      <a:gd name="connsiteX28" fmla="*/ 3467 w 11061"/>
                      <a:gd name="connsiteY28" fmla="*/ 7919 h 9875"/>
                      <a:gd name="connsiteX29" fmla="*/ 3325 w 11061"/>
                      <a:gd name="connsiteY29" fmla="*/ 9252 h 9875"/>
                      <a:gd name="connsiteX30" fmla="*/ 2476 w 11061"/>
                      <a:gd name="connsiteY30" fmla="*/ 9845 h 9875"/>
                      <a:gd name="connsiteX31" fmla="*/ 1533 w 11061"/>
                      <a:gd name="connsiteY31" fmla="*/ 9771 h 9875"/>
                      <a:gd name="connsiteX32" fmla="*/ 0 w 11061"/>
                      <a:gd name="connsiteY32" fmla="*/ 9349 h 9875"/>
                      <a:gd name="connsiteX0" fmla="*/ 9507 w 10445"/>
                      <a:gd name="connsiteY0" fmla="*/ 1043 h 10001"/>
                      <a:gd name="connsiteX1" fmla="*/ 9976 w 10445"/>
                      <a:gd name="connsiteY1" fmla="*/ 1193 h 10001"/>
                      <a:gd name="connsiteX2" fmla="*/ 10274 w 10445"/>
                      <a:gd name="connsiteY2" fmla="*/ 1718 h 10001"/>
                      <a:gd name="connsiteX3" fmla="*/ 10445 w 10445"/>
                      <a:gd name="connsiteY3" fmla="*/ 2018 h 10001"/>
                      <a:gd name="connsiteX4" fmla="*/ 10445 w 10445"/>
                      <a:gd name="connsiteY4" fmla="*/ 2243 h 10001"/>
                      <a:gd name="connsiteX5" fmla="*/ 10360 w 10445"/>
                      <a:gd name="connsiteY5" fmla="*/ 3068 h 10001"/>
                      <a:gd name="connsiteX6" fmla="*/ 8867 w 10445"/>
                      <a:gd name="connsiteY6" fmla="*/ 2393 h 10001"/>
                      <a:gd name="connsiteX7" fmla="*/ 8483 w 10445"/>
                      <a:gd name="connsiteY7" fmla="*/ 2018 h 10001"/>
                      <a:gd name="connsiteX8" fmla="*/ 8056 w 10445"/>
                      <a:gd name="connsiteY8" fmla="*/ 1418 h 10001"/>
                      <a:gd name="connsiteX9" fmla="*/ 8014 w 10445"/>
                      <a:gd name="connsiteY9" fmla="*/ 1343 h 10001"/>
                      <a:gd name="connsiteX10" fmla="*/ 8100 w 10445"/>
                      <a:gd name="connsiteY10" fmla="*/ 968 h 10001"/>
                      <a:gd name="connsiteX11" fmla="*/ 8697 w 10445"/>
                      <a:gd name="connsiteY11" fmla="*/ 593 h 10001"/>
                      <a:gd name="connsiteX12" fmla="*/ 8825 w 10445"/>
                      <a:gd name="connsiteY12" fmla="*/ 368 h 10001"/>
                      <a:gd name="connsiteX13" fmla="*/ 8910 w 10445"/>
                      <a:gd name="connsiteY13" fmla="*/ 518 h 10001"/>
                      <a:gd name="connsiteX14" fmla="*/ 9208 w 10445"/>
                      <a:gd name="connsiteY14" fmla="*/ 968 h 10001"/>
                      <a:gd name="connsiteX15" fmla="*/ 9293 w 10445"/>
                      <a:gd name="connsiteY15" fmla="*/ 143 h 10001"/>
                      <a:gd name="connsiteX16" fmla="*/ 9762 w 10445"/>
                      <a:gd name="connsiteY16" fmla="*/ 143 h 10001"/>
                      <a:gd name="connsiteX17" fmla="*/ 9848 w 10445"/>
                      <a:gd name="connsiteY17" fmla="*/ 293 h 10001"/>
                      <a:gd name="connsiteX18" fmla="*/ 9805 w 10445"/>
                      <a:gd name="connsiteY18" fmla="*/ 743 h 10001"/>
                      <a:gd name="connsiteX19" fmla="*/ 9422 w 10445"/>
                      <a:gd name="connsiteY19" fmla="*/ 1118 h 10001"/>
                      <a:gd name="connsiteX20" fmla="*/ 9123 w 10445"/>
                      <a:gd name="connsiteY20" fmla="*/ 968 h 10001"/>
                      <a:gd name="connsiteX21" fmla="*/ 9037 w 10445"/>
                      <a:gd name="connsiteY21" fmla="*/ 1043 h 10001"/>
                      <a:gd name="connsiteX22" fmla="*/ 7246 w 10445"/>
                      <a:gd name="connsiteY22" fmla="*/ 4719 h 10001"/>
                      <a:gd name="connsiteX23" fmla="*/ 5925 w 10445"/>
                      <a:gd name="connsiteY23" fmla="*/ 6294 h 10001"/>
                      <a:gd name="connsiteX24" fmla="*/ 5754 w 10445"/>
                      <a:gd name="connsiteY24" fmla="*/ 6669 h 10001"/>
                      <a:gd name="connsiteX25" fmla="*/ 5584 w 10445"/>
                      <a:gd name="connsiteY25" fmla="*/ 6894 h 10001"/>
                      <a:gd name="connsiteX26" fmla="*/ 3878 w 10445"/>
                      <a:gd name="connsiteY26" fmla="*/ 7419 h 10001"/>
                      <a:gd name="connsiteX27" fmla="*/ 3536 w 10445"/>
                      <a:gd name="connsiteY27" fmla="*/ 7645 h 10001"/>
                      <a:gd name="connsiteX28" fmla="*/ 3579 w 10445"/>
                      <a:gd name="connsiteY28" fmla="*/ 8019 h 10001"/>
                      <a:gd name="connsiteX29" fmla="*/ 3451 w 10445"/>
                      <a:gd name="connsiteY29" fmla="*/ 9369 h 10001"/>
                      <a:gd name="connsiteX30" fmla="*/ 2683 w 10445"/>
                      <a:gd name="connsiteY30" fmla="*/ 9970 h 10001"/>
                      <a:gd name="connsiteX31" fmla="*/ 1831 w 10445"/>
                      <a:gd name="connsiteY31" fmla="*/ 9895 h 10001"/>
                      <a:gd name="connsiteX32" fmla="*/ 0 w 10445"/>
                      <a:gd name="connsiteY32" fmla="*/ 8820 h 10001"/>
                      <a:gd name="connsiteX0" fmla="*/ 9554 w 10492"/>
                      <a:gd name="connsiteY0" fmla="*/ 1043 h 10001"/>
                      <a:gd name="connsiteX1" fmla="*/ 10023 w 10492"/>
                      <a:gd name="connsiteY1" fmla="*/ 1193 h 10001"/>
                      <a:gd name="connsiteX2" fmla="*/ 10321 w 10492"/>
                      <a:gd name="connsiteY2" fmla="*/ 1718 h 10001"/>
                      <a:gd name="connsiteX3" fmla="*/ 10492 w 10492"/>
                      <a:gd name="connsiteY3" fmla="*/ 2018 h 10001"/>
                      <a:gd name="connsiteX4" fmla="*/ 10492 w 10492"/>
                      <a:gd name="connsiteY4" fmla="*/ 2243 h 10001"/>
                      <a:gd name="connsiteX5" fmla="*/ 10407 w 10492"/>
                      <a:gd name="connsiteY5" fmla="*/ 3068 h 10001"/>
                      <a:gd name="connsiteX6" fmla="*/ 8914 w 10492"/>
                      <a:gd name="connsiteY6" fmla="*/ 2393 h 10001"/>
                      <a:gd name="connsiteX7" fmla="*/ 8530 w 10492"/>
                      <a:gd name="connsiteY7" fmla="*/ 2018 h 10001"/>
                      <a:gd name="connsiteX8" fmla="*/ 8103 w 10492"/>
                      <a:gd name="connsiteY8" fmla="*/ 1418 h 10001"/>
                      <a:gd name="connsiteX9" fmla="*/ 8061 w 10492"/>
                      <a:gd name="connsiteY9" fmla="*/ 1343 h 10001"/>
                      <a:gd name="connsiteX10" fmla="*/ 8147 w 10492"/>
                      <a:gd name="connsiteY10" fmla="*/ 968 h 10001"/>
                      <a:gd name="connsiteX11" fmla="*/ 8744 w 10492"/>
                      <a:gd name="connsiteY11" fmla="*/ 593 h 10001"/>
                      <a:gd name="connsiteX12" fmla="*/ 8872 w 10492"/>
                      <a:gd name="connsiteY12" fmla="*/ 368 h 10001"/>
                      <a:gd name="connsiteX13" fmla="*/ 8957 w 10492"/>
                      <a:gd name="connsiteY13" fmla="*/ 518 h 10001"/>
                      <a:gd name="connsiteX14" fmla="*/ 9255 w 10492"/>
                      <a:gd name="connsiteY14" fmla="*/ 968 h 10001"/>
                      <a:gd name="connsiteX15" fmla="*/ 9340 w 10492"/>
                      <a:gd name="connsiteY15" fmla="*/ 143 h 10001"/>
                      <a:gd name="connsiteX16" fmla="*/ 9809 w 10492"/>
                      <a:gd name="connsiteY16" fmla="*/ 143 h 10001"/>
                      <a:gd name="connsiteX17" fmla="*/ 9895 w 10492"/>
                      <a:gd name="connsiteY17" fmla="*/ 293 h 10001"/>
                      <a:gd name="connsiteX18" fmla="*/ 9852 w 10492"/>
                      <a:gd name="connsiteY18" fmla="*/ 743 h 10001"/>
                      <a:gd name="connsiteX19" fmla="*/ 9469 w 10492"/>
                      <a:gd name="connsiteY19" fmla="*/ 1118 h 10001"/>
                      <a:gd name="connsiteX20" fmla="*/ 9170 w 10492"/>
                      <a:gd name="connsiteY20" fmla="*/ 968 h 10001"/>
                      <a:gd name="connsiteX21" fmla="*/ 9084 w 10492"/>
                      <a:gd name="connsiteY21" fmla="*/ 1043 h 10001"/>
                      <a:gd name="connsiteX22" fmla="*/ 7293 w 10492"/>
                      <a:gd name="connsiteY22" fmla="*/ 4719 h 10001"/>
                      <a:gd name="connsiteX23" fmla="*/ 5972 w 10492"/>
                      <a:gd name="connsiteY23" fmla="*/ 6294 h 10001"/>
                      <a:gd name="connsiteX24" fmla="*/ 5801 w 10492"/>
                      <a:gd name="connsiteY24" fmla="*/ 6669 h 10001"/>
                      <a:gd name="connsiteX25" fmla="*/ 5631 w 10492"/>
                      <a:gd name="connsiteY25" fmla="*/ 6894 h 10001"/>
                      <a:gd name="connsiteX26" fmla="*/ 3925 w 10492"/>
                      <a:gd name="connsiteY26" fmla="*/ 7419 h 10001"/>
                      <a:gd name="connsiteX27" fmla="*/ 3583 w 10492"/>
                      <a:gd name="connsiteY27" fmla="*/ 7645 h 10001"/>
                      <a:gd name="connsiteX28" fmla="*/ 3626 w 10492"/>
                      <a:gd name="connsiteY28" fmla="*/ 8019 h 10001"/>
                      <a:gd name="connsiteX29" fmla="*/ 3498 w 10492"/>
                      <a:gd name="connsiteY29" fmla="*/ 9369 h 10001"/>
                      <a:gd name="connsiteX30" fmla="*/ 2730 w 10492"/>
                      <a:gd name="connsiteY30" fmla="*/ 9970 h 10001"/>
                      <a:gd name="connsiteX31" fmla="*/ 1878 w 10492"/>
                      <a:gd name="connsiteY31" fmla="*/ 9895 h 10001"/>
                      <a:gd name="connsiteX32" fmla="*/ 0 w 10492"/>
                      <a:gd name="connsiteY32" fmla="*/ 8173 h 10001"/>
                      <a:gd name="connsiteX0" fmla="*/ 9648 w 10586"/>
                      <a:gd name="connsiteY0" fmla="*/ 1043 h 10001"/>
                      <a:gd name="connsiteX1" fmla="*/ 10117 w 10586"/>
                      <a:gd name="connsiteY1" fmla="*/ 1193 h 10001"/>
                      <a:gd name="connsiteX2" fmla="*/ 10415 w 10586"/>
                      <a:gd name="connsiteY2" fmla="*/ 1718 h 10001"/>
                      <a:gd name="connsiteX3" fmla="*/ 10586 w 10586"/>
                      <a:gd name="connsiteY3" fmla="*/ 2018 h 10001"/>
                      <a:gd name="connsiteX4" fmla="*/ 10586 w 10586"/>
                      <a:gd name="connsiteY4" fmla="*/ 2243 h 10001"/>
                      <a:gd name="connsiteX5" fmla="*/ 10501 w 10586"/>
                      <a:gd name="connsiteY5" fmla="*/ 3068 h 10001"/>
                      <a:gd name="connsiteX6" fmla="*/ 9008 w 10586"/>
                      <a:gd name="connsiteY6" fmla="*/ 2393 h 10001"/>
                      <a:gd name="connsiteX7" fmla="*/ 8624 w 10586"/>
                      <a:gd name="connsiteY7" fmla="*/ 2018 h 10001"/>
                      <a:gd name="connsiteX8" fmla="*/ 8197 w 10586"/>
                      <a:gd name="connsiteY8" fmla="*/ 1418 h 10001"/>
                      <a:gd name="connsiteX9" fmla="*/ 8155 w 10586"/>
                      <a:gd name="connsiteY9" fmla="*/ 1343 h 10001"/>
                      <a:gd name="connsiteX10" fmla="*/ 8241 w 10586"/>
                      <a:gd name="connsiteY10" fmla="*/ 968 h 10001"/>
                      <a:gd name="connsiteX11" fmla="*/ 8838 w 10586"/>
                      <a:gd name="connsiteY11" fmla="*/ 593 h 10001"/>
                      <a:gd name="connsiteX12" fmla="*/ 8966 w 10586"/>
                      <a:gd name="connsiteY12" fmla="*/ 368 h 10001"/>
                      <a:gd name="connsiteX13" fmla="*/ 9051 w 10586"/>
                      <a:gd name="connsiteY13" fmla="*/ 518 h 10001"/>
                      <a:gd name="connsiteX14" fmla="*/ 9349 w 10586"/>
                      <a:gd name="connsiteY14" fmla="*/ 968 h 10001"/>
                      <a:gd name="connsiteX15" fmla="*/ 9434 w 10586"/>
                      <a:gd name="connsiteY15" fmla="*/ 143 h 10001"/>
                      <a:gd name="connsiteX16" fmla="*/ 9903 w 10586"/>
                      <a:gd name="connsiteY16" fmla="*/ 143 h 10001"/>
                      <a:gd name="connsiteX17" fmla="*/ 9989 w 10586"/>
                      <a:gd name="connsiteY17" fmla="*/ 293 h 10001"/>
                      <a:gd name="connsiteX18" fmla="*/ 9946 w 10586"/>
                      <a:gd name="connsiteY18" fmla="*/ 743 h 10001"/>
                      <a:gd name="connsiteX19" fmla="*/ 9563 w 10586"/>
                      <a:gd name="connsiteY19" fmla="*/ 1118 h 10001"/>
                      <a:gd name="connsiteX20" fmla="*/ 9264 w 10586"/>
                      <a:gd name="connsiteY20" fmla="*/ 968 h 10001"/>
                      <a:gd name="connsiteX21" fmla="*/ 9178 w 10586"/>
                      <a:gd name="connsiteY21" fmla="*/ 1043 h 10001"/>
                      <a:gd name="connsiteX22" fmla="*/ 7387 w 10586"/>
                      <a:gd name="connsiteY22" fmla="*/ 4719 h 10001"/>
                      <a:gd name="connsiteX23" fmla="*/ 6066 w 10586"/>
                      <a:gd name="connsiteY23" fmla="*/ 6294 h 10001"/>
                      <a:gd name="connsiteX24" fmla="*/ 5895 w 10586"/>
                      <a:gd name="connsiteY24" fmla="*/ 6669 h 10001"/>
                      <a:gd name="connsiteX25" fmla="*/ 5725 w 10586"/>
                      <a:gd name="connsiteY25" fmla="*/ 6894 h 10001"/>
                      <a:gd name="connsiteX26" fmla="*/ 4019 w 10586"/>
                      <a:gd name="connsiteY26" fmla="*/ 7419 h 10001"/>
                      <a:gd name="connsiteX27" fmla="*/ 3677 w 10586"/>
                      <a:gd name="connsiteY27" fmla="*/ 7645 h 10001"/>
                      <a:gd name="connsiteX28" fmla="*/ 3720 w 10586"/>
                      <a:gd name="connsiteY28" fmla="*/ 8019 h 10001"/>
                      <a:gd name="connsiteX29" fmla="*/ 3592 w 10586"/>
                      <a:gd name="connsiteY29" fmla="*/ 9369 h 10001"/>
                      <a:gd name="connsiteX30" fmla="*/ 2824 w 10586"/>
                      <a:gd name="connsiteY30" fmla="*/ 9970 h 10001"/>
                      <a:gd name="connsiteX31" fmla="*/ 1972 w 10586"/>
                      <a:gd name="connsiteY31" fmla="*/ 9895 h 10001"/>
                      <a:gd name="connsiteX32" fmla="*/ 0 w 10586"/>
                      <a:gd name="connsiteY32" fmla="*/ 8739 h 10001"/>
                      <a:gd name="connsiteX0" fmla="*/ 9437 w 10375"/>
                      <a:gd name="connsiteY0" fmla="*/ 1043 h 10001"/>
                      <a:gd name="connsiteX1" fmla="*/ 9906 w 10375"/>
                      <a:gd name="connsiteY1" fmla="*/ 1193 h 10001"/>
                      <a:gd name="connsiteX2" fmla="*/ 10204 w 10375"/>
                      <a:gd name="connsiteY2" fmla="*/ 1718 h 10001"/>
                      <a:gd name="connsiteX3" fmla="*/ 10375 w 10375"/>
                      <a:gd name="connsiteY3" fmla="*/ 2018 h 10001"/>
                      <a:gd name="connsiteX4" fmla="*/ 10375 w 10375"/>
                      <a:gd name="connsiteY4" fmla="*/ 2243 h 10001"/>
                      <a:gd name="connsiteX5" fmla="*/ 10290 w 10375"/>
                      <a:gd name="connsiteY5" fmla="*/ 3068 h 10001"/>
                      <a:gd name="connsiteX6" fmla="*/ 8797 w 10375"/>
                      <a:gd name="connsiteY6" fmla="*/ 2393 h 10001"/>
                      <a:gd name="connsiteX7" fmla="*/ 8413 w 10375"/>
                      <a:gd name="connsiteY7" fmla="*/ 2018 h 10001"/>
                      <a:gd name="connsiteX8" fmla="*/ 7986 w 10375"/>
                      <a:gd name="connsiteY8" fmla="*/ 1418 h 10001"/>
                      <a:gd name="connsiteX9" fmla="*/ 7944 w 10375"/>
                      <a:gd name="connsiteY9" fmla="*/ 1343 h 10001"/>
                      <a:gd name="connsiteX10" fmla="*/ 8030 w 10375"/>
                      <a:gd name="connsiteY10" fmla="*/ 968 h 10001"/>
                      <a:gd name="connsiteX11" fmla="*/ 8627 w 10375"/>
                      <a:gd name="connsiteY11" fmla="*/ 593 h 10001"/>
                      <a:gd name="connsiteX12" fmla="*/ 8755 w 10375"/>
                      <a:gd name="connsiteY12" fmla="*/ 368 h 10001"/>
                      <a:gd name="connsiteX13" fmla="*/ 8840 w 10375"/>
                      <a:gd name="connsiteY13" fmla="*/ 518 h 10001"/>
                      <a:gd name="connsiteX14" fmla="*/ 9138 w 10375"/>
                      <a:gd name="connsiteY14" fmla="*/ 968 h 10001"/>
                      <a:gd name="connsiteX15" fmla="*/ 9223 w 10375"/>
                      <a:gd name="connsiteY15" fmla="*/ 143 h 10001"/>
                      <a:gd name="connsiteX16" fmla="*/ 9692 w 10375"/>
                      <a:gd name="connsiteY16" fmla="*/ 143 h 10001"/>
                      <a:gd name="connsiteX17" fmla="*/ 9778 w 10375"/>
                      <a:gd name="connsiteY17" fmla="*/ 293 h 10001"/>
                      <a:gd name="connsiteX18" fmla="*/ 9735 w 10375"/>
                      <a:gd name="connsiteY18" fmla="*/ 743 h 10001"/>
                      <a:gd name="connsiteX19" fmla="*/ 9352 w 10375"/>
                      <a:gd name="connsiteY19" fmla="*/ 1118 h 10001"/>
                      <a:gd name="connsiteX20" fmla="*/ 9053 w 10375"/>
                      <a:gd name="connsiteY20" fmla="*/ 968 h 10001"/>
                      <a:gd name="connsiteX21" fmla="*/ 8967 w 10375"/>
                      <a:gd name="connsiteY21" fmla="*/ 1043 h 10001"/>
                      <a:gd name="connsiteX22" fmla="*/ 7176 w 10375"/>
                      <a:gd name="connsiteY22" fmla="*/ 4719 h 10001"/>
                      <a:gd name="connsiteX23" fmla="*/ 5855 w 10375"/>
                      <a:gd name="connsiteY23" fmla="*/ 6294 h 10001"/>
                      <a:gd name="connsiteX24" fmla="*/ 5684 w 10375"/>
                      <a:gd name="connsiteY24" fmla="*/ 6669 h 10001"/>
                      <a:gd name="connsiteX25" fmla="*/ 5514 w 10375"/>
                      <a:gd name="connsiteY25" fmla="*/ 6894 h 10001"/>
                      <a:gd name="connsiteX26" fmla="*/ 3808 w 10375"/>
                      <a:gd name="connsiteY26" fmla="*/ 7419 h 10001"/>
                      <a:gd name="connsiteX27" fmla="*/ 3466 w 10375"/>
                      <a:gd name="connsiteY27" fmla="*/ 7645 h 10001"/>
                      <a:gd name="connsiteX28" fmla="*/ 3509 w 10375"/>
                      <a:gd name="connsiteY28" fmla="*/ 8019 h 10001"/>
                      <a:gd name="connsiteX29" fmla="*/ 3381 w 10375"/>
                      <a:gd name="connsiteY29" fmla="*/ 9369 h 10001"/>
                      <a:gd name="connsiteX30" fmla="*/ 2613 w 10375"/>
                      <a:gd name="connsiteY30" fmla="*/ 9970 h 10001"/>
                      <a:gd name="connsiteX31" fmla="*/ 1761 w 10375"/>
                      <a:gd name="connsiteY31" fmla="*/ 9895 h 10001"/>
                      <a:gd name="connsiteX32" fmla="*/ 0 w 10375"/>
                      <a:gd name="connsiteY32" fmla="*/ 8132 h 10001"/>
                      <a:gd name="connsiteX0" fmla="*/ 9437 w 10375"/>
                      <a:gd name="connsiteY0" fmla="*/ 1043 h 10389"/>
                      <a:gd name="connsiteX1" fmla="*/ 9906 w 10375"/>
                      <a:gd name="connsiteY1" fmla="*/ 1193 h 10389"/>
                      <a:gd name="connsiteX2" fmla="*/ 10204 w 10375"/>
                      <a:gd name="connsiteY2" fmla="*/ 1718 h 10389"/>
                      <a:gd name="connsiteX3" fmla="*/ 10375 w 10375"/>
                      <a:gd name="connsiteY3" fmla="*/ 2018 h 10389"/>
                      <a:gd name="connsiteX4" fmla="*/ 10375 w 10375"/>
                      <a:gd name="connsiteY4" fmla="*/ 2243 h 10389"/>
                      <a:gd name="connsiteX5" fmla="*/ 10290 w 10375"/>
                      <a:gd name="connsiteY5" fmla="*/ 3068 h 10389"/>
                      <a:gd name="connsiteX6" fmla="*/ 8797 w 10375"/>
                      <a:gd name="connsiteY6" fmla="*/ 2393 h 10389"/>
                      <a:gd name="connsiteX7" fmla="*/ 8413 w 10375"/>
                      <a:gd name="connsiteY7" fmla="*/ 2018 h 10389"/>
                      <a:gd name="connsiteX8" fmla="*/ 7986 w 10375"/>
                      <a:gd name="connsiteY8" fmla="*/ 1418 h 10389"/>
                      <a:gd name="connsiteX9" fmla="*/ 7944 w 10375"/>
                      <a:gd name="connsiteY9" fmla="*/ 1343 h 10389"/>
                      <a:gd name="connsiteX10" fmla="*/ 8030 w 10375"/>
                      <a:gd name="connsiteY10" fmla="*/ 968 h 10389"/>
                      <a:gd name="connsiteX11" fmla="*/ 8627 w 10375"/>
                      <a:gd name="connsiteY11" fmla="*/ 593 h 10389"/>
                      <a:gd name="connsiteX12" fmla="*/ 8755 w 10375"/>
                      <a:gd name="connsiteY12" fmla="*/ 368 h 10389"/>
                      <a:gd name="connsiteX13" fmla="*/ 8840 w 10375"/>
                      <a:gd name="connsiteY13" fmla="*/ 518 h 10389"/>
                      <a:gd name="connsiteX14" fmla="*/ 9138 w 10375"/>
                      <a:gd name="connsiteY14" fmla="*/ 968 h 10389"/>
                      <a:gd name="connsiteX15" fmla="*/ 9223 w 10375"/>
                      <a:gd name="connsiteY15" fmla="*/ 143 h 10389"/>
                      <a:gd name="connsiteX16" fmla="*/ 9692 w 10375"/>
                      <a:gd name="connsiteY16" fmla="*/ 143 h 10389"/>
                      <a:gd name="connsiteX17" fmla="*/ 9778 w 10375"/>
                      <a:gd name="connsiteY17" fmla="*/ 293 h 10389"/>
                      <a:gd name="connsiteX18" fmla="*/ 9735 w 10375"/>
                      <a:gd name="connsiteY18" fmla="*/ 743 h 10389"/>
                      <a:gd name="connsiteX19" fmla="*/ 9352 w 10375"/>
                      <a:gd name="connsiteY19" fmla="*/ 1118 h 10389"/>
                      <a:gd name="connsiteX20" fmla="*/ 9053 w 10375"/>
                      <a:gd name="connsiteY20" fmla="*/ 968 h 10389"/>
                      <a:gd name="connsiteX21" fmla="*/ 8967 w 10375"/>
                      <a:gd name="connsiteY21" fmla="*/ 1043 h 10389"/>
                      <a:gd name="connsiteX22" fmla="*/ 7176 w 10375"/>
                      <a:gd name="connsiteY22" fmla="*/ 4719 h 10389"/>
                      <a:gd name="connsiteX23" fmla="*/ 5855 w 10375"/>
                      <a:gd name="connsiteY23" fmla="*/ 6294 h 10389"/>
                      <a:gd name="connsiteX24" fmla="*/ 5684 w 10375"/>
                      <a:gd name="connsiteY24" fmla="*/ 6669 h 10389"/>
                      <a:gd name="connsiteX25" fmla="*/ 5514 w 10375"/>
                      <a:gd name="connsiteY25" fmla="*/ 6894 h 10389"/>
                      <a:gd name="connsiteX26" fmla="*/ 3808 w 10375"/>
                      <a:gd name="connsiteY26" fmla="*/ 7419 h 10389"/>
                      <a:gd name="connsiteX27" fmla="*/ 3466 w 10375"/>
                      <a:gd name="connsiteY27" fmla="*/ 7645 h 10389"/>
                      <a:gd name="connsiteX28" fmla="*/ 3509 w 10375"/>
                      <a:gd name="connsiteY28" fmla="*/ 8019 h 10389"/>
                      <a:gd name="connsiteX29" fmla="*/ 3381 w 10375"/>
                      <a:gd name="connsiteY29" fmla="*/ 9369 h 10389"/>
                      <a:gd name="connsiteX30" fmla="*/ 2613 w 10375"/>
                      <a:gd name="connsiteY30" fmla="*/ 9970 h 10389"/>
                      <a:gd name="connsiteX31" fmla="*/ 1738 w 10375"/>
                      <a:gd name="connsiteY31" fmla="*/ 10380 h 10389"/>
                      <a:gd name="connsiteX32" fmla="*/ 0 w 10375"/>
                      <a:gd name="connsiteY32" fmla="*/ 8132 h 10389"/>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0 w 10375"/>
                      <a:gd name="connsiteY32" fmla="*/ 8132 h 10380"/>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402 w 10375"/>
                      <a:gd name="connsiteY32" fmla="*/ 9142 h 10380"/>
                      <a:gd name="connsiteX33" fmla="*/ 0 w 10375"/>
                      <a:gd name="connsiteY33" fmla="*/ 8132 h 10380"/>
                      <a:gd name="connsiteX0" fmla="*/ 9437 w 10375"/>
                      <a:gd name="connsiteY0" fmla="*/ 1779 h 11116"/>
                      <a:gd name="connsiteX1" fmla="*/ 9906 w 10375"/>
                      <a:gd name="connsiteY1" fmla="*/ 1929 h 11116"/>
                      <a:gd name="connsiteX2" fmla="*/ 10204 w 10375"/>
                      <a:gd name="connsiteY2" fmla="*/ 2454 h 11116"/>
                      <a:gd name="connsiteX3" fmla="*/ 10375 w 10375"/>
                      <a:gd name="connsiteY3" fmla="*/ 2754 h 11116"/>
                      <a:gd name="connsiteX4" fmla="*/ 10375 w 10375"/>
                      <a:gd name="connsiteY4" fmla="*/ 2979 h 11116"/>
                      <a:gd name="connsiteX5" fmla="*/ 10290 w 10375"/>
                      <a:gd name="connsiteY5" fmla="*/ 3804 h 11116"/>
                      <a:gd name="connsiteX6" fmla="*/ 8797 w 10375"/>
                      <a:gd name="connsiteY6" fmla="*/ 3129 h 11116"/>
                      <a:gd name="connsiteX7" fmla="*/ 8413 w 10375"/>
                      <a:gd name="connsiteY7" fmla="*/ 2754 h 11116"/>
                      <a:gd name="connsiteX8" fmla="*/ 7986 w 10375"/>
                      <a:gd name="connsiteY8" fmla="*/ 2154 h 11116"/>
                      <a:gd name="connsiteX9" fmla="*/ 7944 w 10375"/>
                      <a:gd name="connsiteY9" fmla="*/ 2079 h 11116"/>
                      <a:gd name="connsiteX10" fmla="*/ 8030 w 10375"/>
                      <a:gd name="connsiteY10" fmla="*/ 1704 h 11116"/>
                      <a:gd name="connsiteX11" fmla="*/ 8627 w 10375"/>
                      <a:gd name="connsiteY11" fmla="*/ 1329 h 11116"/>
                      <a:gd name="connsiteX12" fmla="*/ 8755 w 10375"/>
                      <a:gd name="connsiteY12" fmla="*/ 1104 h 11116"/>
                      <a:gd name="connsiteX13" fmla="*/ 8840 w 10375"/>
                      <a:gd name="connsiteY13" fmla="*/ 1254 h 11116"/>
                      <a:gd name="connsiteX14" fmla="*/ 9138 w 10375"/>
                      <a:gd name="connsiteY14" fmla="*/ 1704 h 11116"/>
                      <a:gd name="connsiteX15" fmla="*/ 9223 w 10375"/>
                      <a:gd name="connsiteY15" fmla="*/ 879 h 11116"/>
                      <a:gd name="connsiteX16" fmla="*/ 9692 w 10375"/>
                      <a:gd name="connsiteY16" fmla="*/ 879 h 11116"/>
                      <a:gd name="connsiteX17" fmla="*/ 9778 w 10375"/>
                      <a:gd name="connsiteY17" fmla="*/ 1029 h 11116"/>
                      <a:gd name="connsiteX18" fmla="*/ 9735 w 10375"/>
                      <a:gd name="connsiteY18" fmla="*/ 1479 h 11116"/>
                      <a:gd name="connsiteX19" fmla="*/ 9352 w 10375"/>
                      <a:gd name="connsiteY19" fmla="*/ 1854 h 11116"/>
                      <a:gd name="connsiteX20" fmla="*/ 9053 w 10375"/>
                      <a:gd name="connsiteY20" fmla="*/ 1704 h 11116"/>
                      <a:gd name="connsiteX21" fmla="*/ 7844 w 10375"/>
                      <a:gd name="connsiteY21" fmla="*/ 0 h 11116"/>
                      <a:gd name="connsiteX22" fmla="*/ 7176 w 10375"/>
                      <a:gd name="connsiteY22" fmla="*/ 5455 h 11116"/>
                      <a:gd name="connsiteX23" fmla="*/ 5855 w 10375"/>
                      <a:gd name="connsiteY23" fmla="*/ 7030 h 11116"/>
                      <a:gd name="connsiteX24" fmla="*/ 5684 w 10375"/>
                      <a:gd name="connsiteY24" fmla="*/ 7405 h 11116"/>
                      <a:gd name="connsiteX25" fmla="*/ 5514 w 10375"/>
                      <a:gd name="connsiteY25" fmla="*/ 7630 h 11116"/>
                      <a:gd name="connsiteX26" fmla="*/ 3808 w 10375"/>
                      <a:gd name="connsiteY26" fmla="*/ 8155 h 11116"/>
                      <a:gd name="connsiteX27" fmla="*/ 3466 w 10375"/>
                      <a:gd name="connsiteY27" fmla="*/ 8381 h 11116"/>
                      <a:gd name="connsiteX28" fmla="*/ 3509 w 10375"/>
                      <a:gd name="connsiteY28" fmla="*/ 8755 h 11116"/>
                      <a:gd name="connsiteX29" fmla="*/ 3381 w 10375"/>
                      <a:gd name="connsiteY29" fmla="*/ 10105 h 11116"/>
                      <a:gd name="connsiteX30" fmla="*/ 2613 w 10375"/>
                      <a:gd name="connsiteY30" fmla="*/ 10706 h 11116"/>
                      <a:gd name="connsiteX31" fmla="*/ 1738 w 10375"/>
                      <a:gd name="connsiteY31" fmla="*/ 11116 h 11116"/>
                      <a:gd name="connsiteX32" fmla="*/ 402 w 10375"/>
                      <a:gd name="connsiteY32" fmla="*/ 9878 h 11116"/>
                      <a:gd name="connsiteX33" fmla="*/ 0 w 10375"/>
                      <a:gd name="connsiteY33" fmla="*/ 8868 h 11116"/>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9053 w 10375"/>
                      <a:gd name="connsiteY20" fmla="*/ 3378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375" h="12790">
                        <a:moveTo>
                          <a:pt x="9460" y="3008"/>
                        </a:moveTo>
                        <a:cubicBezTo>
                          <a:pt x="9545" y="3008"/>
                          <a:pt x="9821" y="3603"/>
                          <a:pt x="9906" y="3603"/>
                        </a:cubicBezTo>
                        <a:cubicBezTo>
                          <a:pt x="9948" y="3828"/>
                          <a:pt x="10077" y="3979"/>
                          <a:pt x="10204" y="4128"/>
                        </a:cubicBezTo>
                        <a:cubicBezTo>
                          <a:pt x="10290" y="4203"/>
                          <a:pt x="10375" y="4353"/>
                          <a:pt x="10375" y="4428"/>
                        </a:cubicBezTo>
                        <a:lnTo>
                          <a:pt x="10375" y="4653"/>
                        </a:lnTo>
                        <a:cubicBezTo>
                          <a:pt x="10290" y="4954"/>
                          <a:pt x="10056" y="4572"/>
                          <a:pt x="10056" y="4871"/>
                        </a:cubicBezTo>
                        <a:cubicBezTo>
                          <a:pt x="9544" y="4647"/>
                          <a:pt x="9150" y="4463"/>
                          <a:pt x="8680" y="4237"/>
                        </a:cubicBezTo>
                        <a:cubicBezTo>
                          <a:pt x="8467" y="4162"/>
                          <a:pt x="8542" y="4728"/>
                          <a:pt x="8413" y="4428"/>
                        </a:cubicBezTo>
                        <a:cubicBezTo>
                          <a:pt x="8328" y="4203"/>
                          <a:pt x="8139" y="3867"/>
                          <a:pt x="8080" y="3707"/>
                        </a:cubicBezTo>
                        <a:cubicBezTo>
                          <a:pt x="8021" y="3547"/>
                          <a:pt x="8061" y="3545"/>
                          <a:pt x="8061" y="3470"/>
                        </a:cubicBezTo>
                        <a:cubicBezTo>
                          <a:pt x="7976" y="3395"/>
                          <a:pt x="7944" y="3453"/>
                          <a:pt x="8030" y="3378"/>
                        </a:cubicBezTo>
                        <a:cubicBezTo>
                          <a:pt x="8243" y="3228"/>
                          <a:pt x="8265" y="2893"/>
                          <a:pt x="8393" y="2518"/>
                        </a:cubicBezTo>
                        <a:cubicBezTo>
                          <a:pt x="8435" y="2443"/>
                          <a:pt x="8669" y="2854"/>
                          <a:pt x="8755" y="2778"/>
                        </a:cubicBezTo>
                        <a:cubicBezTo>
                          <a:pt x="8797" y="2778"/>
                          <a:pt x="8770" y="2490"/>
                          <a:pt x="8770" y="2564"/>
                        </a:cubicBezTo>
                        <a:cubicBezTo>
                          <a:pt x="8855" y="2714"/>
                          <a:pt x="8889" y="2743"/>
                          <a:pt x="8974" y="2893"/>
                        </a:cubicBezTo>
                        <a:cubicBezTo>
                          <a:pt x="8889" y="2668"/>
                          <a:pt x="8675" y="231"/>
                          <a:pt x="8802" y="6"/>
                        </a:cubicBezTo>
                        <a:cubicBezTo>
                          <a:pt x="8931" y="-144"/>
                          <a:pt x="9565" y="2328"/>
                          <a:pt x="9692" y="2553"/>
                        </a:cubicBezTo>
                        <a:cubicBezTo>
                          <a:pt x="9735" y="2553"/>
                          <a:pt x="9778" y="2628"/>
                          <a:pt x="9778" y="2703"/>
                        </a:cubicBezTo>
                        <a:cubicBezTo>
                          <a:pt x="9821" y="2854"/>
                          <a:pt x="9778" y="3003"/>
                          <a:pt x="9735" y="3153"/>
                        </a:cubicBezTo>
                        <a:cubicBezTo>
                          <a:pt x="9607" y="3303"/>
                          <a:pt x="9475" y="2921"/>
                          <a:pt x="9305" y="2921"/>
                        </a:cubicBezTo>
                        <a:cubicBezTo>
                          <a:pt x="9220" y="2846"/>
                          <a:pt x="8249" y="958"/>
                          <a:pt x="8164" y="1033"/>
                        </a:cubicBezTo>
                        <a:cubicBezTo>
                          <a:pt x="8122" y="1033"/>
                          <a:pt x="8333" y="906"/>
                          <a:pt x="8476" y="1634"/>
                        </a:cubicBezTo>
                        <a:cubicBezTo>
                          <a:pt x="7880" y="2909"/>
                          <a:pt x="7944" y="6229"/>
                          <a:pt x="7176" y="7129"/>
                        </a:cubicBezTo>
                        <a:cubicBezTo>
                          <a:pt x="6751" y="7579"/>
                          <a:pt x="6153" y="7878"/>
                          <a:pt x="5855" y="8704"/>
                        </a:cubicBezTo>
                        <a:cubicBezTo>
                          <a:pt x="5812" y="8854"/>
                          <a:pt x="5770" y="9004"/>
                          <a:pt x="5684" y="9079"/>
                        </a:cubicBezTo>
                        <a:cubicBezTo>
                          <a:pt x="5641" y="9154"/>
                          <a:pt x="5556" y="9229"/>
                          <a:pt x="5514" y="9304"/>
                        </a:cubicBezTo>
                        <a:cubicBezTo>
                          <a:pt x="5002" y="9754"/>
                          <a:pt x="4404" y="9904"/>
                          <a:pt x="3808" y="9829"/>
                        </a:cubicBezTo>
                        <a:cubicBezTo>
                          <a:pt x="3679" y="9754"/>
                          <a:pt x="3466" y="9829"/>
                          <a:pt x="3466" y="10055"/>
                        </a:cubicBezTo>
                        <a:cubicBezTo>
                          <a:pt x="3466" y="10204"/>
                          <a:pt x="3509" y="10279"/>
                          <a:pt x="3509" y="10429"/>
                        </a:cubicBezTo>
                        <a:cubicBezTo>
                          <a:pt x="3637" y="10879"/>
                          <a:pt x="3552" y="11404"/>
                          <a:pt x="3381" y="11779"/>
                        </a:cubicBezTo>
                        <a:cubicBezTo>
                          <a:pt x="3168" y="12155"/>
                          <a:pt x="2912" y="12380"/>
                          <a:pt x="2613" y="12380"/>
                        </a:cubicBezTo>
                        <a:cubicBezTo>
                          <a:pt x="2315" y="12455"/>
                          <a:pt x="1989" y="12703"/>
                          <a:pt x="1738" y="12790"/>
                        </a:cubicBezTo>
                        <a:cubicBezTo>
                          <a:pt x="1424" y="12632"/>
                          <a:pt x="692" y="11927"/>
                          <a:pt x="402" y="11552"/>
                        </a:cubicBezTo>
                        <a:cubicBezTo>
                          <a:pt x="112" y="11177"/>
                          <a:pt x="122" y="10690"/>
                          <a:pt x="0" y="1054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1" name="Freeform 55">
                    <a:extLst>
                      <a:ext uri="{FF2B5EF4-FFF2-40B4-BE49-F238E27FC236}">
                        <a16:creationId xmlns:a16="http://schemas.microsoft.com/office/drawing/2014/main" id="{008153C5-FBAA-4300-8538-E3E6AE97A269}"/>
                      </a:ext>
                    </a:extLst>
                  </p:cNvPr>
                  <p:cNvSpPr>
                    <a:spLocks/>
                  </p:cNvSpPr>
                  <p:nvPr/>
                </p:nvSpPr>
                <p:spPr bwMode="auto">
                  <a:xfrm>
                    <a:off x="10266245" y="3528746"/>
                    <a:ext cx="165616" cy="13128"/>
                  </a:xfrm>
                  <a:custGeom>
                    <a:avLst/>
                    <a:gdLst>
                      <a:gd name="T0" fmla="*/ 0 w 38"/>
                      <a:gd name="T1" fmla="*/ 0 h 3"/>
                      <a:gd name="T2" fmla="*/ 38 w 38"/>
                      <a:gd name="T3" fmla="*/ 3 h 3"/>
                    </a:gdLst>
                    <a:ahLst/>
                    <a:cxnLst>
                      <a:cxn ang="0">
                        <a:pos x="T0" y="T1"/>
                      </a:cxn>
                      <a:cxn ang="0">
                        <a:pos x="T2" y="T3"/>
                      </a:cxn>
                    </a:cxnLst>
                    <a:rect l="0" t="0" r="r" b="b"/>
                    <a:pathLst>
                      <a:path w="38" h="3">
                        <a:moveTo>
                          <a:pt x="0" y="0"/>
                        </a:moveTo>
                        <a:cubicBezTo>
                          <a:pt x="9" y="1"/>
                          <a:pt x="29" y="2"/>
                          <a:pt x="38" y="3"/>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2" name="Freeform 56">
                    <a:extLst>
                      <a:ext uri="{FF2B5EF4-FFF2-40B4-BE49-F238E27FC236}">
                        <a16:creationId xmlns:a16="http://schemas.microsoft.com/office/drawing/2014/main" id="{30122FB9-8D5F-4B0B-B80E-9D6BB06CE117}"/>
                      </a:ext>
                    </a:extLst>
                  </p:cNvPr>
                  <p:cNvSpPr>
                    <a:spLocks/>
                  </p:cNvSpPr>
                  <p:nvPr/>
                </p:nvSpPr>
                <p:spPr bwMode="auto">
                  <a:xfrm>
                    <a:off x="10261308" y="3535028"/>
                    <a:ext cx="433850" cy="935626"/>
                  </a:xfrm>
                  <a:custGeom>
                    <a:avLst/>
                    <a:gdLst>
                      <a:gd name="T0" fmla="*/ 2 w 85"/>
                      <a:gd name="T1" fmla="*/ 0 h 174"/>
                      <a:gd name="T2" fmla="*/ 6 w 85"/>
                      <a:gd name="T3" fmla="*/ 16 h 174"/>
                      <a:gd name="T4" fmla="*/ 8 w 85"/>
                      <a:gd name="T5" fmla="*/ 18 h 174"/>
                      <a:gd name="T6" fmla="*/ 8 w 85"/>
                      <a:gd name="T7" fmla="*/ 21 h 174"/>
                      <a:gd name="T8" fmla="*/ 7 w 85"/>
                      <a:gd name="T9" fmla="*/ 44 h 174"/>
                      <a:gd name="T10" fmla="*/ 8 w 85"/>
                      <a:gd name="T11" fmla="*/ 50 h 174"/>
                      <a:gd name="T12" fmla="*/ 12 w 85"/>
                      <a:gd name="T13" fmla="*/ 53 h 174"/>
                      <a:gd name="T14" fmla="*/ 12 w 85"/>
                      <a:gd name="T15" fmla="*/ 68 h 174"/>
                      <a:gd name="T16" fmla="*/ 17 w 85"/>
                      <a:gd name="T17" fmla="*/ 77 h 174"/>
                      <a:gd name="T18" fmla="*/ 19 w 85"/>
                      <a:gd name="T19" fmla="*/ 97 h 174"/>
                      <a:gd name="T20" fmla="*/ 23 w 85"/>
                      <a:gd name="T21" fmla="*/ 101 h 174"/>
                      <a:gd name="T22" fmla="*/ 25 w 85"/>
                      <a:gd name="T23" fmla="*/ 110 h 174"/>
                      <a:gd name="T24" fmla="*/ 33 w 85"/>
                      <a:gd name="T25" fmla="*/ 130 h 174"/>
                      <a:gd name="T26" fmla="*/ 34 w 85"/>
                      <a:gd name="T27" fmla="*/ 132 h 174"/>
                      <a:gd name="T28" fmla="*/ 39 w 85"/>
                      <a:gd name="T29" fmla="*/ 133 h 174"/>
                      <a:gd name="T30" fmla="*/ 47 w 85"/>
                      <a:gd name="T31" fmla="*/ 138 h 174"/>
                      <a:gd name="T32" fmla="*/ 49 w 85"/>
                      <a:gd name="T33" fmla="*/ 148 h 174"/>
                      <a:gd name="T34" fmla="*/ 50 w 85"/>
                      <a:gd name="T35" fmla="*/ 157 h 174"/>
                      <a:gd name="T36" fmla="*/ 64 w 85"/>
                      <a:gd name="T37" fmla="*/ 171 h 174"/>
                      <a:gd name="T38" fmla="*/ 85 w 85"/>
                      <a:gd name="T39" fmla="*/ 173 h 174"/>
                      <a:gd name="connsiteX0" fmla="*/ 52 w 9882"/>
                      <a:gd name="connsiteY0" fmla="*/ 0 h 10286"/>
                      <a:gd name="connsiteX1" fmla="*/ 588 w 9882"/>
                      <a:gd name="connsiteY1" fmla="*/ 1229 h 10286"/>
                      <a:gd name="connsiteX2" fmla="*/ 823 w 9882"/>
                      <a:gd name="connsiteY2" fmla="*/ 1343 h 10286"/>
                      <a:gd name="connsiteX3" fmla="*/ 823 w 9882"/>
                      <a:gd name="connsiteY3" fmla="*/ 1516 h 10286"/>
                      <a:gd name="connsiteX4" fmla="*/ 706 w 9882"/>
                      <a:gd name="connsiteY4" fmla="*/ 2838 h 10286"/>
                      <a:gd name="connsiteX5" fmla="*/ 823 w 9882"/>
                      <a:gd name="connsiteY5" fmla="*/ 3183 h 10286"/>
                      <a:gd name="connsiteX6" fmla="*/ 1294 w 9882"/>
                      <a:gd name="connsiteY6" fmla="*/ 3355 h 10286"/>
                      <a:gd name="connsiteX7" fmla="*/ 1294 w 9882"/>
                      <a:gd name="connsiteY7" fmla="*/ 4217 h 10286"/>
                      <a:gd name="connsiteX8" fmla="*/ 1882 w 9882"/>
                      <a:gd name="connsiteY8" fmla="*/ 4734 h 10286"/>
                      <a:gd name="connsiteX9" fmla="*/ 2117 w 9882"/>
                      <a:gd name="connsiteY9" fmla="*/ 5884 h 10286"/>
                      <a:gd name="connsiteX10" fmla="*/ 2588 w 9882"/>
                      <a:gd name="connsiteY10" fmla="*/ 6114 h 10286"/>
                      <a:gd name="connsiteX11" fmla="*/ 2823 w 9882"/>
                      <a:gd name="connsiteY11" fmla="*/ 6631 h 10286"/>
                      <a:gd name="connsiteX12" fmla="*/ 3764 w 9882"/>
                      <a:gd name="connsiteY12" fmla="*/ 7780 h 10286"/>
                      <a:gd name="connsiteX13" fmla="*/ 3882 w 9882"/>
                      <a:gd name="connsiteY13" fmla="*/ 7895 h 10286"/>
                      <a:gd name="connsiteX14" fmla="*/ 4470 w 9882"/>
                      <a:gd name="connsiteY14" fmla="*/ 7953 h 10286"/>
                      <a:gd name="connsiteX15" fmla="*/ 5411 w 9882"/>
                      <a:gd name="connsiteY15" fmla="*/ 8240 h 10286"/>
                      <a:gd name="connsiteX16" fmla="*/ 5647 w 9882"/>
                      <a:gd name="connsiteY16" fmla="*/ 8815 h 10286"/>
                      <a:gd name="connsiteX17" fmla="*/ 5764 w 9882"/>
                      <a:gd name="connsiteY17" fmla="*/ 9332 h 10286"/>
                      <a:gd name="connsiteX18" fmla="*/ 7411 w 9882"/>
                      <a:gd name="connsiteY18" fmla="*/ 10137 h 10286"/>
                      <a:gd name="connsiteX19" fmla="*/ 9882 w 9882"/>
                      <a:gd name="connsiteY19" fmla="*/ 10252 h 10286"/>
                      <a:gd name="connsiteX0" fmla="*/ 25 w 11020"/>
                      <a:gd name="connsiteY0" fmla="*/ 0 h 11801"/>
                      <a:gd name="connsiteX1" fmla="*/ 1615 w 11020"/>
                      <a:gd name="connsiteY1" fmla="*/ 2997 h 11801"/>
                      <a:gd name="connsiteX2" fmla="*/ 1853 w 11020"/>
                      <a:gd name="connsiteY2" fmla="*/ 3108 h 11801"/>
                      <a:gd name="connsiteX3" fmla="*/ 1853 w 11020"/>
                      <a:gd name="connsiteY3" fmla="*/ 3276 h 11801"/>
                      <a:gd name="connsiteX4" fmla="*/ 1734 w 11020"/>
                      <a:gd name="connsiteY4" fmla="*/ 4561 h 11801"/>
                      <a:gd name="connsiteX5" fmla="*/ 1853 w 11020"/>
                      <a:gd name="connsiteY5" fmla="*/ 4896 h 11801"/>
                      <a:gd name="connsiteX6" fmla="*/ 2329 w 11020"/>
                      <a:gd name="connsiteY6" fmla="*/ 5064 h 11801"/>
                      <a:gd name="connsiteX7" fmla="*/ 2329 w 11020"/>
                      <a:gd name="connsiteY7" fmla="*/ 5902 h 11801"/>
                      <a:gd name="connsiteX8" fmla="*/ 2924 w 11020"/>
                      <a:gd name="connsiteY8" fmla="*/ 6404 h 11801"/>
                      <a:gd name="connsiteX9" fmla="*/ 3162 w 11020"/>
                      <a:gd name="connsiteY9" fmla="*/ 7522 h 11801"/>
                      <a:gd name="connsiteX10" fmla="*/ 3639 w 11020"/>
                      <a:gd name="connsiteY10" fmla="*/ 7746 h 11801"/>
                      <a:gd name="connsiteX11" fmla="*/ 3877 w 11020"/>
                      <a:gd name="connsiteY11" fmla="*/ 8249 h 11801"/>
                      <a:gd name="connsiteX12" fmla="*/ 4829 w 11020"/>
                      <a:gd name="connsiteY12" fmla="*/ 9366 h 11801"/>
                      <a:gd name="connsiteX13" fmla="*/ 4948 w 11020"/>
                      <a:gd name="connsiteY13" fmla="*/ 9477 h 11801"/>
                      <a:gd name="connsiteX14" fmla="*/ 5543 w 11020"/>
                      <a:gd name="connsiteY14" fmla="*/ 9534 h 11801"/>
                      <a:gd name="connsiteX15" fmla="*/ 6496 w 11020"/>
                      <a:gd name="connsiteY15" fmla="*/ 9813 h 11801"/>
                      <a:gd name="connsiteX16" fmla="*/ 6734 w 11020"/>
                      <a:gd name="connsiteY16" fmla="*/ 10372 h 11801"/>
                      <a:gd name="connsiteX17" fmla="*/ 6853 w 11020"/>
                      <a:gd name="connsiteY17" fmla="*/ 10875 h 11801"/>
                      <a:gd name="connsiteX18" fmla="*/ 8519 w 11020"/>
                      <a:gd name="connsiteY18" fmla="*/ 11657 h 11801"/>
                      <a:gd name="connsiteX19" fmla="*/ 11020 w 11020"/>
                      <a:gd name="connsiteY19" fmla="*/ 11769 h 11801"/>
                      <a:gd name="connsiteX0" fmla="*/ 17 w 11929"/>
                      <a:gd name="connsiteY0" fmla="*/ 0 h 11801"/>
                      <a:gd name="connsiteX1" fmla="*/ 2524 w 11929"/>
                      <a:gd name="connsiteY1" fmla="*/ 2997 h 11801"/>
                      <a:gd name="connsiteX2" fmla="*/ 2762 w 11929"/>
                      <a:gd name="connsiteY2" fmla="*/ 3108 h 11801"/>
                      <a:gd name="connsiteX3" fmla="*/ 2762 w 11929"/>
                      <a:gd name="connsiteY3" fmla="*/ 3276 h 11801"/>
                      <a:gd name="connsiteX4" fmla="*/ 2643 w 11929"/>
                      <a:gd name="connsiteY4" fmla="*/ 4561 h 11801"/>
                      <a:gd name="connsiteX5" fmla="*/ 2762 w 11929"/>
                      <a:gd name="connsiteY5" fmla="*/ 4896 h 11801"/>
                      <a:gd name="connsiteX6" fmla="*/ 3238 w 11929"/>
                      <a:gd name="connsiteY6" fmla="*/ 5064 h 11801"/>
                      <a:gd name="connsiteX7" fmla="*/ 3238 w 11929"/>
                      <a:gd name="connsiteY7" fmla="*/ 5902 h 11801"/>
                      <a:gd name="connsiteX8" fmla="*/ 3833 w 11929"/>
                      <a:gd name="connsiteY8" fmla="*/ 6404 h 11801"/>
                      <a:gd name="connsiteX9" fmla="*/ 4071 w 11929"/>
                      <a:gd name="connsiteY9" fmla="*/ 7522 h 11801"/>
                      <a:gd name="connsiteX10" fmla="*/ 4548 w 11929"/>
                      <a:gd name="connsiteY10" fmla="*/ 7746 h 11801"/>
                      <a:gd name="connsiteX11" fmla="*/ 4786 w 11929"/>
                      <a:gd name="connsiteY11" fmla="*/ 8249 h 11801"/>
                      <a:gd name="connsiteX12" fmla="*/ 5738 w 11929"/>
                      <a:gd name="connsiteY12" fmla="*/ 9366 h 11801"/>
                      <a:gd name="connsiteX13" fmla="*/ 5857 w 11929"/>
                      <a:gd name="connsiteY13" fmla="*/ 9477 h 11801"/>
                      <a:gd name="connsiteX14" fmla="*/ 6452 w 11929"/>
                      <a:gd name="connsiteY14" fmla="*/ 9534 h 11801"/>
                      <a:gd name="connsiteX15" fmla="*/ 7405 w 11929"/>
                      <a:gd name="connsiteY15" fmla="*/ 9813 h 11801"/>
                      <a:gd name="connsiteX16" fmla="*/ 7643 w 11929"/>
                      <a:gd name="connsiteY16" fmla="*/ 10372 h 11801"/>
                      <a:gd name="connsiteX17" fmla="*/ 7762 w 11929"/>
                      <a:gd name="connsiteY17" fmla="*/ 10875 h 11801"/>
                      <a:gd name="connsiteX18" fmla="*/ 9428 w 11929"/>
                      <a:gd name="connsiteY18" fmla="*/ 11657 h 11801"/>
                      <a:gd name="connsiteX19" fmla="*/ 11929 w 11929"/>
                      <a:gd name="connsiteY19" fmla="*/ 11769 h 1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29" h="11801">
                        <a:moveTo>
                          <a:pt x="17" y="0"/>
                        </a:moveTo>
                        <a:cubicBezTo>
                          <a:pt x="-221" y="335"/>
                          <a:pt x="2067" y="2479"/>
                          <a:pt x="2524" y="2997"/>
                        </a:cubicBezTo>
                        <a:cubicBezTo>
                          <a:pt x="2982" y="3515"/>
                          <a:pt x="2643" y="3052"/>
                          <a:pt x="2762" y="3108"/>
                        </a:cubicBezTo>
                        <a:lnTo>
                          <a:pt x="2762" y="3276"/>
                        </a:lnTo>
                        <a:cubicBezTo>
                          <a:pt x="2762" y="3723"/>
                          <a:pt x="2762" y="4169"/>
                          <a:pt x="2643" y="4561"/>
                        </a:cubicBezTo>
                        <a:cubicBezTo>
                          <a:pt x="2643" y="4673"/>
                          <a:pt x="2643" y="4785"/>
                          <a:pt x="2762" y="4896"/>
                        </a:cubicBezTo>
                        <a:cubicBezTo>
                          <a:pt x="2881" y="4952"/>
                          <a:pt x="3119" y="5008"/>
                          <a:pt x="3238" y="5064"/>
                        </a:cubicBezTo>
                        <a:cubicBezTo>
                          <a:pt x="3476" y="5343"/>
                          <a:pt x="3119" y="5623"/>
                          <a:pt x="3238" y="5902"/>
                        </a:cubicBezTo>
                        <a:cubicBezTo>
                          <a:pt x="3357" y="6069"/>
                          <a:pt x="3714" y="6237"/>
                          <a:pt x="3833" y="6404"/>
                        </a:cubicBezTo>
                        <a:cubicBezTo>
                          <a:pt x="4191" y="6740"/>
                          <a:pt x="3714" y="7187"/>
                          <a:pt x="4071" y="7522"/>
                        </a:cubicBezTo>
                        <a:cubicBezTo>
                          <a:pt x="4191" y="7578"/>
                          <a:pt x="4428" y="7634"/>
                          <a:pt x="4548" y="7746"/>
                        </a:cubicBezTo>
                        <a:cubicBezTo>
                          <a:pt x="4786" y="7913"/>
                          <a:pt x="4786" y="8080"/>
                          <a:pt x="4786" y="8249"/>
                        </a:cubicBezTo>
                        <a:cubicBezTo>
                          <a:pt x="5024" y="8639"/>
                          <a:pt x="5381" y="9030"/>
                          <a:pt x="5738" y="9366"/>
                        </a:cubicBezTo>
                        <a:cubicBezTo>
                          <a:pt x="5738" y="9422"/>
                          <a:pt x="5738" y="9477"/>
                          <a:pt x="5857" y="9477"/>
                        </a:cubicBezTo>
                        <a:cubicBezTo>
                          <a:pt x="6095" y="9534"/>
                          <a:pt x="6334" y="9534"/>
                          <a:pt x="6452" y="9534"/>
                        </a:cubicBezTo>
                        <a:cubicBezTo>
                          <a:pt x="6929" y="9534"/>
                          <a:pt x="7167" y="9646"/>
                          <a:pt x="7405" y="9813"/>
                        </a:cubicBezTo>
                        <a:cubicBezTo>
                          <a:pt x="7524" y="9980"/>
                          <a:pt x="7524" y="10204"/>
                          <a:pt x="7643" y="10372"/>
                        </a:cubicBezTo>
                        <a:cubicBezTo>
                          <a:pt x="7643" y="10539"/>
                          <a:pt x="7643" y="10707"/>
                          <a:pt x="7762" y="10875"/>
                        </a:cubicBezTo>
                        <a:cubicBezTo>
                          <a:pt x="8001" y="11210"/>
                          <a:pt x="8715" y="11545"/>
                          <a:pt x="9428" y="11657"/>
                        </a:cubicBezTo>
                        <a:cubicBezTo>
                          <a:pt x="10262" y="11824"/>
                          <a:pt x="11095" y="11824"/>
                          <a:pt x="11929" y="1176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3" name="Freeform 57">
                    <a:extLst>
                      <a:ext uri="{FF2B5EF4-FFF2-40B4-BE49-F238E27FC236}">
                        <a16:creationId xmlns:a16="http://schemas.microsoft.com/office/drawing/2014/main" id="{E17EF765-DBFB-42FE-ACE4-5596A794A423}"/>
                      </a:ext>
                    </a:extLst>
                  </p:cNvPr>
                  <p:cNvSpPr>
                    <a:spLocks/>
                  </p:cNvSpPr>
                  <p:nvPr/>
                </p:nvSpPr>
                <p:spPr bwMode="auto">
                  <a:xfrm>
                    <a:off x="9789790" y="4202450"/>
                    <a:ext cx="888807" cy="234426"/>
                  </a:xfrm>
                  <a:custGeom>
                    <a:avLst/>
                    <a:gdLst>
                      <a:gd name="T0" fmla="*/ 0 w 205"/>
                      <a:gd name="T1" fmla="*/ 0 h 53"/>
                      <a:gd name="T2" fmla="*/ 19 w 205"/>
                      <a:gd name="T3" fmla="*/ 4 h 53"/>
                      <a:gd name="T4" fmla="*/ 39 w 205"/>
                      <a:gd name="T5" fmla="*/ 10 h 53"/>
                      <a:gd name="T6" fmla="*/ 53 w 205"/>
                      <a:gd name="T7" fmla="*/ 11 h 53"/>
                      <a:gd name="T8" fmla="*/ 75 w 205"/>
                      <a:gd name="T9" fmla="*/ 18 h 53"/>
                      <a:gd name="T10" fmla="*/ 127 w 205"/>
                      <a:gd name="T11" fmla="*/ 38 h 53"/>
                      <a:gd name="T12" fmla="*/ 170 w 205"/>
                      <a:gd name="T13" fmla="*/ 47 h 53"/>
                      <a:gd name="T14" fmla="*/ 178 w 205"/>
                      <a:gd name="T15" fmla="*/ 47 h 53"/>
                      <a:gd name="T16" fmla="*/ 205 w 205"/>
                      <a:gd name="T1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53">
                        <a:moveTo>
                          <a:pt x="0" y="0"/>
                        </a:moveTo>
                        <a:cubicBezTo>
                          <a:pt x="6" y="3"/>
                          <a:pt x="13" y="3"/>
                          <a:pt x="19" y="4"/>
                        </a:cubicBezTo>
                        <a:cubicBezTo>
                          <a:pt x="26" y="5"/>
                          <a:pt x="32" y="9"/>
                          <a:pt x="39" y="10"/>
                        </a:cubicBezTo>
                        <a:cubicBezTo>
                          <a:pt x="44" y="11"/>
                          <a:pt x="48" y="11"/>
                          <a:pt x="53" y="11"/>
                        </a:cubicBezTo>
                        <a:cubicBezTo>
                          <a:pt x="61" y="12"/>
                          <a:pt x="68" y="15"/>
                          <a:pt x="75" y="18"/>
                        </a:cubicBezTo>
                        <a:cubicBezTo>
                          <a:pt x="93" y="25"/>
                          <a:pt x="110" y="31"/>
                          <a:pt x="127" y="38"/>
                        </a:cubicBezTo>
                        <a:cubicBezTo>
                          <a:pt x="141" y="43"/>
                          <a:pt x="155" y="49"/>
                          <a:pt x="170" y="47"/>
                        </a:cubicBezTo>
                        <a:cubicBezTo>
                          <a:pt x="173" y="47"/>
                          <a:pt x="175" y="47"/>
                          <a:pt x="178" y="47"/>
                        </a:cubicBezTo>
                        <a:cubicBezTo>
                          <a:pt x="187" y="47"/>
                          <a:pt x="197" y="53"/>
                          <a:pt x="205" y="5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4" name="Freeform 58">
                    <a:extLst>
                      <a:ext uri="{FF2B5EF4-FFF2-40B4-BE49-F238E27FC236}">
                        <a16:creationId xmlns:a16="http://schemas.microsoft.com/office/drawing/2014/main" id="{D3EF8ABB-5D47-4BD7-A4AF-CD1F2A84C3DC}"/>
                      </a:ext>
                    </a:extLst>
                  </p:cNvPr>
                  <p:cNvSpPr>
                    <a:spLocks/>
                  </p:cNvSpPr>
                  <p:nvPr/>
                </p:nvSpPr>
                <p:spPr bwMode="auto">
                  <a:xfrm>
                    <a:off x="9790068" y="4132064"/>
                    <a:ext cx="33123" cy="256931"/>
                  </a:xfrm>
                  <a:custGeom>
                    <a:avLst/>
                    <a:gdLst>
                      <a:gd name="T0" fmla="*/ 5 w 8"/>
                      <a:gd name="T1" fmla="*/ 0 h 58"/>
                      <a:gd name="T2" fmla="*/ 8 w 8"/>
                      <a:gd name="T3" fmla="*/ 30 h 58"/>
                      <a:gd name="T4" fmla="*/ 0 w 8"/>
                      <a:gd name="T5" fmla="*/ 58 h 58"/>
                    </a:gdLst>
                    <a:ahLst/>
                    <a:cxnLst>
                      <a:cxn ang="0">
                        <a:pos x="T0" y="T1"/>
                      </a:cxn>
                      <a:cxn ang="0">
                        <a:pos x="T2" y="T3"/>
                      </a:cxn>
                      <a:cxn ang="0">
                        <a:pos x="T4" y="T5"/>
                      </a:cxn>
                    </a:cxnLst>
                    <a:rect l="0" t="0" r="r" b="b"/>
                    <a:pathLst>
                      <a:path w="8" h="58">
                        <a:moveTo>
                          <a:pt x="5" y="0"/>
                        </a:moveTo>
                        <a:cubicBezTo>
                          <a:pt x="4" y="10"/>
                          <a:pt x="8" y="20"/>
                          <a:pt x="8" y="30"/>
                        </a:cubicBezTo>
                        <a:cubicBezTo>
                          <a:pt x="8" y="40"/>
                          <a:pt x="5" y="50"/>
                          <a:pt x="0" y="5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5" name="Freeform 59">
                    <a:extLst>
                      <a:ext uri="{FF2B5EF4-FFF2-40B4-BE49-F238E27FC236}">
                        <a16:creationId xmlns:a16="http://schemas.microsoft.com/office/drawing/2014/main" id="{FBBDD547-7319-413A-B1E5-C5F2C04FEF19}"/>
                      </a:ext>
                    </a:extLst>
                  </p:cNvPr>
                  <p:cNvSpPr>
                    <a:spLocks/>
                  </p:cNvSpPr>
                  <p:nvPr/>
                </p:nvSpPr>
                <p:spPr bwMode="auto">
                  <a:xfrm>
                    <a:off x="9207500" y="4290608"/>
                    <a:ext cx="1346404" cy="1757241"/>
                  </a:xfrm>
                  <a:custGeom>
                    <a:avLst/>
                    <a:gdLst>
                      <a:gd name="T0" fmla="*/ 131 w 327"/>
                      <a:gd name="T1" fmla="*/ 0 h 377"/>
                      <a:gd name="T2" fmla="*/ 105 w 327"/>
                      <a:gd name="T3" fmla="*/ 7 h 377"/>
                      <a:gd name="T4" fmla="*/ 83 w 327"/>
                      <a:gd name="T5" fmla="*/ 17 h 377"/>
                      <a:gd name="T6" fmla="*/ 74 w 327"/>
                      <a:gd name="T7" fmla="*/ 22 h 377"/>
                      <a:gd name="T8" fmla="*/ 61 w 327"/>
                      <a:gd name="T9" fmla="*/ 40 h 377"/>
                      <a:gd name="T10" fmla="*/ 56 w 327"/>
                      <a:gd name="T11" fmla="*/ 44 h 377"/>
                      <a:gd name="T12" fmla="*/ 52 w 327"/>
                      <a:gd name="T13" fmla="*/ 55 h 377"/>
                      <a:gd name="T14" fmla="*/ 37 w 327"/>
                      <a:gd name="T15" fmla="*/ 64 h 377"/>
                      <a:gd name="T16" fmla="*/ 13 w 327"/>
                      <a:gd name="T17" fmla="*/ 82 h 377"/>
                      <a:gd name="T18" fmla="*/ 6 w 327"/>
                      <a:gd name="T19" fmla="*/ 85 h 377"/>
                      <a:gd name="T20" fmla="*/ 0 w 327"/>
                      <a:gd name="T21" fmla="*/ 103 h 377"/>
                      <a:gd name="T22" fmla="*/ 5 w 327"/>
                      <a:gd name="T23" fmla="*/ 105 h 377"/>
                      <a:gd name="T24" fmla="*/ 22 w 327"/>
                      <a:gd name="T25" fmla="*/ 117 h 377"/>
                      <a:gd name="T26" fmla="*/ 26 w 327"/>
                      <a:gd name="T27" fmla="*/ 139 h 377"/>
                      <a:gd name="T28" fmla="*/ 25 w 327"/>
                      <a:gd name="T29" fmla="*/ 152 h 377"/>
                      <a:gd name="T30" fmla="*/ 23 w 327"/>
                      <a:gd name="T31" fmla="*/ 154 h 377"/>
                      <a:gd name="T32" fmla="*/ 21 w 327"/>
                      <a:gd name="T33" fmla="*/ 151 h 377"/>
                      <a:gd name="T34" fmla="*/ 15 w 327"/>
                      <a:gd name="T35" fmla="*/ 151 h 377"/>
                      <a:gd name="T36" fmla="*/ 13 w 327"/>
                      <a:gd name="T37" fmla="*/ 157 h 377"/>
                      <a:gd name="T38" fmla="*/ 11 w 327"/>
                      <a:gd name="T39" fmla="*/ 160 h 377"/>
                      <a:gd name="T40" fmla="*/ 10 w 327"/>
                      <a:gd name="T41" fmla="*/ 164 h 377"/>
                      <a:gd name="T42" fmla="*/ 10 w 327"/>
                      <a:gd name="T43" fmla="*/ 177 h 377"/>
                      <a:gd name="T44" fmla="*/ 11 w 327"/>
                      <a:gd name="T45" fmla="*/ 185 h 377"/>
                      <a:gd name="T46" fmla="*/ 14 w 327"/>
                      <a:gd name="T47" fmla="*/ 192 h 377"/>
                      <a:gd name="T48" fmla="*/ 16 w 327"/>
                      <a:gd name="T49" fmla="*/ 213 h 377"/>
                      <a:gd name="T50" fmla="*/ 26 w 327"/>
                      <a:gd name="T51" fmla="*/ 245 h 377"/>
                      <a:gd name="T52" fmla="*/ 45 w 327"/>
                      <a:gd name="T53" fmla="*/ 309 h 377"/>
                      <a:gd name="T54" fmla="*/ 51 w 327"/>
                      <a:gd name="T55" fmla="*/ 321 h 377"/>
                      <a:gd name="T56" fmla="*/ 60 w 327"/>
                      <a:gd name="T57" fmla="*/ 332 h 377"/>
                      <a:gd name="T58" fmla="*/ 68 w 327"/>
                      <a:gd name="T59" fmla="*/ 344 h 377"/>
                      <a:gd name="T60" fmla="*/ 84 w 327"/>
                      <a:gd name="T61" fmla="*/ 356 h 377"/>
                      <a:gd name="T62" fmla="*/ 106 w 327"/>
                      <a:gd name="T63" fmla="*/ 361 h 377"/>
                      <a:gd name="T64" fmla="*/ 180 w 327"/>
                      <a:gd name="T65" fmla="*/ 350 h 377"/>
                      <a:gd name="T66" fmla="*/ 196 w 327"/>
                      <a:gd name="T67" fmla="*/ 346 h 377"/>
                      <a:gd name="T68" fmla="*/ 216 w 327"/>
                      <a:gd name="T69" fmla="*/ 346 h 377"/>
                      <a:gd name="T70" fmla="*/ 242 w 327"/>
                      <a:gd name="T71" fmla="*/ 348 h 377"/>
                      <a:gd name="T72" fmla="*/ 258 w 327"/>
                      <a:gd name="T73" fmla="*/ 350 h 377"/>
                      <a:gd name="T74" fmla="*/ 272 w 327"/>
                      <a:gd name="T75" fmla="*/ 361 h 377"/>
                      <a:gd name="T76" fmla="*/ 327 w 327"/>
                      <a:gd name="T77" fmla="*/ 377 h 377"/>
                      <a:gd name="connsiteX0" fmla="*/ 3268 w 10000"/>
                      <a:gd name="connsiteY0" fmla="*/ 0 h 10528"/>
                      <a:gd name="connsiteX1" fmla="*/ 3211 w 10000"/>
                      <a:gd name="connsiteY1" fmla="*/ 714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 name="connsiteX0" fmla="*/ 3268 w 10000"/>
                      <a:gd name="connsiteY0" fmla="*/ 0 h 10528"/>
                      <a:gd name="connsiteX1" fmla="*/ 3060 w 10000"/>
                      <a:gd name="connsiteY1" fmla="*/ 586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0" h="10528">
                        <a:moveTo>
                          <a:pt x="3268" y="0"/>
                        </a:moveTo>
                        <a:cubicBezTo>
                          <a:pt x="2993" y="0"/>
                          <a:pt x="3335" y="506"/>
                          <a:pt x="3060" y="586"/>
                        </a:cubicBezTo>
                        <a:cubicBezTo>
                          <a:pt x="2846" y="692"/>
                          <a:pt x="2752" y="899"/>
                          <a:pt x="2538" y="979"/>
                        </a:cubicBezTo>
                        <a:cubicBezTo>
                          <a:pt x="2446" y="1032"/>
                          <a:pt x="2355" y="1059"/>
                          <a:pt x="2263" y="1112"/>
                        </a:cubicBezTo>
                        <a:cubicBezTo>
                          <a:pt x="2080" y="1244"/>
                          <a:pt x="2018" y="1456"/>
                          <a:pt x="1865" y="1589"/>
                        </a:cubicBezTo>
                        <a:cubicBezTo>
                          <a:pt x="1804" y="1642"/>
                          <a:pt x="1743" y="1669"/>
                          <a:pt x="1713" y="1695"/>
                        </a:cubicBezTo>
                        <a:cubicBezTo>
                          <a:pt x="1651" y="1775"/>
                          <a:pt x="1651" y="1881"/>
                          <a:pt x="1590" y="1987"/>
                        </a:cubicBezTo>
                        <a:cubicBezTo>
                          <a:pt x="1498" y="2120"/>
                          <a:pt x="1284" y="2146"/>
                          <a:pt x="1131" y="2226"/>
                        </a:cubicBezTo>
                        <a:cubicBezTo>
                          <a:pt x="856" y="2332"/>
                          <a:pt x="673" y="2597"/>
                          <a:pt x="398" y="2703"/>
                        </a:cubicBezTo>
                        <a:cubicBezTo>
                          <a:pt x="306" y="2730"/>
                          <a:pt x="245" y="2730"/>
                          <a:pt x="183" y="2783"/>
                        </a:cubicBezTo>
                        <a:cubicBezTo>
                          <a:pt x="31" y="2915"/>
                          <a:pt x="122" y="3127"/>
                          <a:pt x="0" y="3260"/>
                        </a:cubicBezTo>
                        <a:cubicBezTo>
                          <a:pt x="31" y="3313"/>
                          <a:pt x="92" y="3313"/>
                          <a:pt x="153" y="3313"/>
                        </a:cubicBezTo>
                        <a:cubicBezTo>
                          <a:pt x="398" y="3313"/>
                          <a:pt x="581" y="3446"/>
                          <a:pt x="673" y="3631"/>
                        </a:cubicBezTo>
                        <a:cubicBezTo>
                          <a:pt x="765" y="3817"/>
                          <a:pt x="795" y="4029"/>
                          <a:pt x="795" y="4215"/>
                        </a:cubicBezTo>
                        <a:cubicBezTo>
                          <a:pt x="795" y="4321"/>
                          <a:pt x="795" y="4427"/>
                          <a:pt x="765" y="4560"/>
                        </a:cubicBezTo>
                        <a:cubicBezTo>
                          <a:pt x="765" y="4560"/>
                          <a:pt x="734" y="4613"/>
                          <a:pt x="703" y="4613"/>
                        </a:cubicBezTo>
                        <a:cubicBezTo>
                          <a:pt x="673" y="4613"/>
                          <a:pt x="673" y="4560"/>
                          <a:pt x="642" y="4533"/>
                        </a:cubicBezTo>
                        <a:cubicBezTo>
                          <a:pt x="612" y="4480"/>
                          <a:pt x="489" y="4480"/>
                          <a:pt x="459" y="4533"/>
                        </a:cubicBezTo>
                        <a:cubicBezTo>
                          <a:pt x="428" y="4586"/>
                          <a:pt x="428" y="4639"/>
                          <a:pt x="398" y="4692"/>
                        </a:cubicBezTo>
                        <a:cubicBezTo>
                          <a:pt x="398" y="4719"/>
                          <a:pt x="336" y="4746"/>
                          <a:pt x="336" y="4772"/>
                        </a:cubicBezTo>
                        <a:cubicBezTo>
                          <a:pt x="306" y="4799"/>
                          <a:pt x="306" y="4852"/>
                          <a:pt x="306" y="4878"/>
                        </a:cubicBezTo>
                        <a:lnTo>
                          <a:pt x="306" y="5223"/>
                        </a:lnTo>
                        <a:cubicBezTo>
                          <a:pt x="306" y="5276"/>
                          <a:pt x="306" y="5356"/>
                          <a:pt x="336" y="5435"/>
                        </a:cubicBezTo>
                        <a:cubicBezTo>
                          <a:pt x="367" y="5488"/>
                          <a:pt x="398" y="5568"/>
                          <a:pt x="428" y="5621"/>
                        </a:cubicBezTo>
                        <a:cubicBezTo>
                          <a:pt x="489" y="5807"/>
                          <a:pt x="489" y="5992"/>
                          <a:pt x="489" y="6178"/>
                        </a:cubicBezTo>
                        <a:cubicBezTo>
                          <a:pt x="520" y="6470"/>
                          <a:pt x="642" y="6761"/>
                          <a:pt x="795" y="7027"/>
                        </a:cubicBezTo>
                        <a:cubicBezTo>
                          <a:pt x="1070" y="7557"/>
                          <a:pt x="1162" y="8167"/>
                          <a:pt x="1376" y="8724"/>
                        </a:cubicBezTo>
                        <a:cubicBezTo>
                          <a:pt x="1407" y="8830"/>
                          <a:pt x="1468" y="8963"/>
                          <a:pt x="1560" y="9043"/>
                        </a:cubicBezTo>
                        <a:cubicBezTo>
                          <a:pt x="1651" y="9149"/>
                          <a:pt x="1774" y="9228"/>
                          <a:pt x="1835" y="9334"/>
                        </a:cubicBezTo>
                        <a:cubicBezTo>
                          <a:pt x="1896" y="9414"/>
                          <a:pt x="2049" y="9600"/>
                          <a:pt x="2080" y="9653"/>
                        </a:cubicBezTo>
                        <a:cubicBezTo>
                          <a:pt x="2202" y="9838"/>
                          <a:pt x="2324" y="9891"/>
                          <a:pt x="2569" y="9971"/>
                        </a:cubicBezTo>
                        <a:cubicBezTo>
                          <a:pt x="2844" y="10051"/>
                          <a:pt x="2966" y="10130"/>
                          <a:pt x="3242" y="10104"/>
                        </a:cubicBezTo>
                        <a:cubicBezTo>
                          <a:pt x="3945" y="9944"/>
                          <a:pt x="4771" y="9971"/>
                          <a:pt x="5505" y="9812"/>
                        </a:cubicBezTo>
                        <a:cubicBezTo>
                          <a:pt x="5657" y="9759"/>
                          <a:pt x="5810" y="9732"/>
                          <a:pt x="5994" y="9706"/>
                        </a:cubicBezTo>
                        <a:cubicBezTo>
                          <a:pt x="6177" y="9679"/>
                          <a:pt x="6391" y="9706"/>
                          <a:pt x="6606" y="9706"/>
                        </a:cubicBezTo>
                        <a:cubicBezTo>
                          <a:pt x="6881" y="9732"/>
                          <a:pt x="7125" y="9732"/>
                          <a:pt x="7401" y="9759"/>
                        </a:cubicBezTo>
                        <a:cubicBezTo>
                          <a:pt x="7523" y="9759"/>
                          <a:pt x="7768" y="9785"/>
                          <a:pt x="7890" y="9812"/>
                        </a:cubicBezTo>
                        <a:cubicBezTo>
                          <a:pt x="7982" y="9838"/>
                          <a:pt x="8226" y="10051"/>
                          <a:pt x="8318" y="10104"/>
                        </a:cubicBezTo>
                        <a:cubicBezTo>
                          <a:pt x="8960" y="10395"/>
                          <a:pt x="9297" y="10448"/>
                          <a:pt x="10000" y="1052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6" name="Freeform 60">
                    <a:extLst>
                      <a:ext uri="{FF2B5EF4-FFF2-40B4-BE49-F238E27FC236}">
                        <a16:creationId xmlns:a16="http://schemas.microsoft.com/office/drawing/2014/main" id="{075C8633-B8FA-4A28-B437-BAE3EF108EF5}"/>
                      </a:ext>
                    </a:extLst>
                  </p:cNvPr>
                  <p:cNvSpPr>
                    <a:spLocks/>
                  </p:cNvSpPr>
                  <p:nvPr/>
                </p:nvSpPr>
                <p:spPr bwMode="auto">
                  <a:xfrm>
                    <a:off x="10504581" y="5752867"/>
                    <a:ext cx="198739" cy="279436"/>
                  </a:xfrm>
                  <a:custGeom>
                    <a:avLst/>
                    <a:gdLst>
                      <a:gd name="T0" fmla="*/ 3 w 46"/>
                      <a:gd name="T1" fmla="*/ 48 h 63"/>
                      <a:gd name="T2" fmla="*/ 5 w 46"/>
                      <a:gd name="T3" fmla="*/ 40 h 63"/>
                      <a:gd name="T4" fmla="*/ 12 w 46"/>
                      <a:gd name="T5" fmla="*/ 39 h 63"/>
                      <a:gd name="T6" fmla="*/ 13 w 46"/>
                      <a:gd name="T7" fmla="*/ 36 h 63"/>
                      <a:gd name="T8" fmla="*/ 19 w 46"/>
                      <a:gd name="T9" fmla="*/ 11 h 63"/>
                      <a:gd name="T10" fmla="*/ 21 w 46"/>
                      <a:gd name="T11" fmla="*/ 9 h 63"/>
                      <a:gd name="T12" fmla="*/ 24 w 46"/>
                      <a:gd name="T13" fmla="*/ 9 h 63"/>
                      <a:gd name="T14" fmla="*/ 29 w 46"/>
                      <a:gd name="T15" fmla="*/ 3 h 63"/>
                      <a:gd name="T16" fmla="*/ 35 w 46"/>
                      <a:gd name="T17" fmla="*/ 0 h 63"/>
                      <a:gd name="T18" fmla="*/ 43 w 46"/>
                      <a:gd name="T19" fmla="*/ 1 h 63"/>
                      <a:gd name="T20" fmla="*/ 45 w 46"/>
                      <a:gd name="T21" fmla="*/ 8 h 63"/>
                      <a:gd name="T22" fmla="*/ 42 w 46"/>
                      <a:gd name="T23" fmla="*/ 12 h 63"/>
                      <a:gd name="T24" fmla="*/ 41 w 46"/>
                      <a:gd name="T25" fmla="*/ 27 h 63"/>
                      <a:gd name="T26" fmla="*/ 36 w 46"/>
                      <a:gd name="T27" fmla="*/ 40 h 63"/>
                      <a:gd name="T28" fmla="*/ 29 w 46"/>
                      <a:gd name="T29" fmla="*/ 49 h 63"/>
                      <a:gd name="T30" fmla="*/ 26 w 46"/>
                      <a:gd name="T31" fmla="*/ 56 h 63"/>
                      <a:gd name="T32" fmla="*/ 11 w 46"/>
                      <a:gd name="T33" fmla="*/ 61 h 63"/>
                      <a:gd name="T34" fmla="*/ 1 w 46"/>
                      <a:gd name="T35" fmla="*/ 57 h 63"/>
                      <a:gd name="T36" fmla="*/ 3 w 46"/>
                      <a:gd name="T37"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63">
                        <a:moveTo>
                          <a:pt x="3" y="48"/>
                        </a:moveTo>
                        <a:cubicBezTo>
                          <a:pt x="6" y="46"/>
                          <a:pt x="3" y="42"/>
                          <a:pt x="5" y="40"/>
                        </a:cubicBezTo>
                        <a:cubicBezTo>
                          <a:pt x="7" y="38"/>
                          <a:pt x="11" y="41"/>
                          <a:pt x="12" y="39"/>
                        </a:cubicBezTo>
                        <a:cubicBezTo>
                          <a:pt x="13" y="38"/>
                          <a:pt x="13" y="37"/>
                          <a:pt x="13" y="36"/>
                        </a:cubicBezTo>
                        <a:cubicBezTo>
                          <a:pt x="14" y="28"/>
                          <a:pt x="16" y="19"/>
                          <a:pt x="19" y="11"/>
                        </a:cubicBezTo>
                        <a:cubicBezTo>
                          <a:pt x="20" y="10"/>
                          <a:pt x="20" y="9"/>
                          <a:pt x="21" y="9"/>
                        </a:cubicBezTo>
                        <a:cubicBezTo>
                          <a:pt x="22" y="8"/>
                          <a:pt x="23" y="9"/>
                          <a:pt x="24" y="9"/>
                        </a:cubicBezTo>
                        <a:cubicBezTo>
                          <a:pt x="27" y="8"/>
                          <a:pt x="27" y="5"/>
                          <a:pt x="29" y="3"/>
                        </a:cubicBezTo>
                        <a:cubicBezTo>
                          <a:pt x="31" y="1"/>
                          <a:pt x="33" y="1"/>
                          <a:pt x="35" y="0"/>
                        </a:cubicBezTo>
                        <a:cubicBezTo>
                          <a:pt x="38" y="0"/>
                          <a:pt x="41" y="0"/>
                          <a:pt x="43" y="1"/>
                        </a:cubicBezTo>
                        <a:cubicBezTo>
                          <a:pt x="45" y="3"/>
                          <a:pt x="46" y="5"/>
                          <a:pt x="45" y="8"/>
                        </a:cubicBezTo>
                        <a:cubicBezTo>
                          <a:pt x="45" y="10"/>
                          <a:pt x="43" y="11"/>
                          <a:pt x="42" y="12"/>
                        </a:cubicBezTo>
                        <a:cubicBezTo>
                          <a:pt x="39" y="16"/>
                          <a:pt x="41" y="22"/>
                          <a:pt x="41" y="27"/>
                        </a:cubicBezTo>
                        <a:cubicBezTo>
                          <a:pt x="41" y="32"/>
                          <a:pt x="39" y="37"/>
                          <a:pt x="36" y="40"/>
                        </a:cubicBezTo>
                        <a:cubicBezTo>
                          <a:pt x="34" y="43"/>
                          <a:pt x="31" y="46"/>
                          <a:pt x="29" y="49"/>
                        </a:cubicBezTo>
                        <a:cubicBezTo>
                          <a:pt x="28" y="51"/>
                          <a:pt x="27" y="54"/>
                          <a:pt x="26" y="56"/>
                        </a:cubicBezTo>
                        <a:cubicBezTo>
                          <a:pt x="23" y="61"/>
                          <a:pt x="16" y="63"/>
                          <a:pt x="11" y="61"/>
                        </a:cubicBezTo>
                        <a:cubicBezTo>
                          <a:pt x="9" y="60"/>
                          <a:pt x="1" y="58"/>
                          <a:pt x="1" y="57"/>
                        </a:cubicBezTo>
                        <a:cubicBezTo>
                          <a:pt x="0" y="55"/>
                          <a:pt x="2" y="49"/>
                          <a:pt x="3" y="48"/>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7" name="Freeform 61">
                    <a:extLst>
                      <a:ext uri="{FF2B5EF4-FFF2-40B4-BE49-F238E27FC236}">
                        <a16:creationId xmlns:a16="http://schemas.microsoft.com/office/drawing/2014/main" id="{D0BB0448-EF8C-4ECC-AB5B-D5A9ADDD4047}"/>
                      </a:ext>
                    </a:extLst>
                  </p:cNvPr>
                  <p:cNvSpPr>
                    <a:spLocks/>
                  </p:cNvSpPr>
                  <p:nvPr/>
                </p:nvSpPr>
                <p:spPr bwMode="auto">
                  <a:xfrm>
                    <a:off x="10688118" y="5485229"/>
                    <a:ext cx="824401" cy="677022"/>
                  </a:xfrm>
                  <a:custGeom>
                    <a:avLst/>
                    <a:gdLst>
                      <a:gd name="T0" fmla="*/ 190 w 190"/>
                      <a:gd name="T1" fmla="*/ 0 h 153"/>
                      <a:gd name="T2" fmla="*/ 87 w 190"/>
                      <a:gd name="T3" fmla="*/ 96 h 153"/>
                      <a:gd name="T4" fmla="*/ 35 w 190"/>
                      <a:gd name="T5" fmla="*/ 123 h 153"/>
                      <a:gd name="T6" fmla="*/ 0 w 190"/>
                      <a:gd name="T7" fmla="*/ 124 h 153"/>
                      <a:gd name="T8" fmla="*/ 23 w 190"/>
                      <a:gd name="T9" fmla="*/ 135 h 153"/>
                      <a:gd name="T10" fmla="*/ 112 w 190"/>
                      <a:gd name="T11" fmla="*/ 150 h 153"/>
                      <a:gd name="T12" fmla="*/ 159 w 190"/>
                      <a:gd name="T13" fmla="*/ 153 h 153"/>
                      <a:gd name="T14" fmla="*/ 173 w 190"/>
                      <a:gd name="T15" fmla="*/ 146 h 153"/>
                      <a:gd name="T16" fmla="*/ 190 w 190"/>
                      <a:gd name="T17" fmla="*/ 8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3">
                        <a:moveTo>
                          <a:pt x="190" y="0"/>
                        </a:moveTo>
                        <a:cubicBezTo>
                          <a:pt x="87" y="96"/>
                          <a:pt x="87" y="96"/>
                          <a:pt x="87" y="96"/>
                        </a:cubicBezTo>
                        <a:cubicBezTo>
                          <a:pt x="35" y="123"/>
                          <a:pt x="35" y="123"/>
                          <a:pt x="35" y="123"/>
                        </a:cubicBezTo>
                        <a:cubicBezTo>
                          <a:pt x="23" y="122"/>
                          <a:pt x="12" y="123"/>
                          <a:pt x="0" y="124"/>
                        </a:cubicBezTo>
                        <a:cubicBezTo>
                          <a:pt x="23" y="135"/>
                          <a:pt x="23" y="135"/>
                          <a:pt x="23" y="135"/>
                        </a:cubicBezTo>
                        <a:cubicBezTo>
                          <a:pt x="112" y="150"/>
                          <a:pt x="112" y="150"/>
                          <a:pt x="112" y="150"/>
                        </a:cubicBezTo>
                        <a:cubicBezTo>
                          <a:pt x="159" y="153"/>
                          <a:pt x="159" y="153"/>
                          <a:pt x="159" y="153"/>
                        </a:cubicBezTo>
                        <a:cubicBezTo>
                          <a:pt x="173" y="146"/>
                          <a:pt x="173" y="146"/>
                          <a:pt x="173" y="146"/>
                        </a:cubicBezTo>
                        <a:cubicBezTo>
                          <a:pt x="190" y="84"/>
                          <a:pt x="190" y="84"/>
                          <a:pt x="190" y="8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8" name="Freeform 62">
                    <a:extLst>
                      <a:ext uri="{FF2B5EF4-FFF2-40B4-BE49-F238E27FC236}">
                        <a16:creationId xmlns:a16="http://schemas.microsoft.com/office/drawing/2014/main" id="{A6B5715B-DAB5-42E4-B1E8-152F6BBC3442}"/>
                      </a:ext>
                    </a:extLst>
                  </p:cNvPr>
                  <p:cNvSpPr>
                    <a:spLocks/>
                  </p:cNvSpPr>
                  <p:nvPr/>
                </p:nvSpPr>
                <p:spPr bwMode="auto">
                  <a:xfrm>
                    <a:off x="10663144" y="6042225"/>
                    <a:ext cx="869296" cy="146282"/>
                  </a:xfrm>
                  <a:custGeom>
                    <a:avLst/>
                    <a:gdLst>
                      <a:gd name="T0" fmla="*/ 0 w 424"/>
                      <a:gd name="T1" fmla="*/ 0 h 78"/>
                      <a:gd name="T2" fmla="*/ 66 w 424"/>
                      <a:gd name="T3" fmla="*/ 36 h 78"/>
                      <a:gd name="T4" fmla="*/ 377 w 424"/>
                      <a:gd name="T5" fmla="*/ 78 h 78"/>
                      <a:gd name="T6" fmla="*/ 413 w 424"/>
                      <a:gd name="T7" fmla="*/ 71 h 78"/>
                      <a:gd name="T8" fmla="*/ 424 w 424"/>
                      <a:gd name="T9" fmla="*/ 38 h 78"/>
                    </a:gdLst>
                    <a:ahLst/>
                    <a:cxnLst>
                      <a:cxn ang="0">
                        <a:pos x="T0" y="T1"/>
                      </a:cxn>
                      <a:cxn ang="0">
                        <a:pos x="T2" y="T3"/>
                      </a:cxn>
                      <a:cxn ang="0">
                        <a:pos x="T4" y="T5"/>
                      </a:cxn>
                      <a:cxn ang="0">
                        <a:pos x="T6" y="T7"/>
                      </a:cxn>
                      <a:cxn ang="0">
                        <a:pos x="T8" y="T9"/>
                      </a:cxn>
                    </a:cxnLst>
                    <a:rect l="0" t="0" r="r" b="b"/>
                    <a:pathLst>
                      <a:path w="424" h="78">
                        <a:moveTo>
                          <a:pt x="0" y="0"/>
                        </a:moveTo>
                        <a:lnTo>
                          <a:pt x="66" y="36"/>
                        </a:lnTo>
                        <a:lnTo>
                          <a:pt x="377" y="78"/>
                        </a:lnTo>
                        <a:lnTo>
                          <a:pt x="413" y="71"/>
                        </a:lnTo>
                        <a:lnTo>
                          <a:pt x="424" y="38"/>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19" name="Freeform 63">
                    <a:extLst>
                      <a:ext uri="{FF2B5EF4-FFF2-40B4-BE49-F238E27FC236}">
                        <a16:creationId xmlns:a16="http://schemas.microsoft.com/office/drawing/2014/main" id="{0AA12A71-9953-4F82-A563-E7E49623C974}"/>
                      </a:ext>
                    </a:extLst>
                  </p:cNvPr>
                  <p:cNvSpPr>
                    <a:spLocks/>
                  </p:cNvSpPr>
                  <p:nvPr/>
                </p:nvSpPr>
                <p:spPr bwMode="auto">
                  <a:xfrm>
                    <a:off x="10492619" y="3692909"/>
                    <a:ext cx="697548" cy="2336187"/>
                  </a:xfrm>
                  <a:custGeom>
                    <a:avLst/>
                    <a:gdLst>
                      <a:gd name="T0" fmla="*/ 139 w 370"/>
                      <a:gd name="T1" fmla="*/ 1219 h 1219"/>
                      <a:gd name="T2" fmla="*/ 189 w 370"/>
                      <a:gd name="T3" fmla="*/ 1210 h 1219"/>
                      <a:gd name="T4" fmla="*/ 200 w 370"/>
                      <a:gd name="T5" fmla="*/ 1153 h 1219"/>
                      <a:gd name="T6" fmla="*/ 196 w 370"/>
                      <a:gd name="T7" fmla="*/ 1068 h 1219"/>
                      <a:gd name="T8" fmla="*/ 238 w 370"/>
                      <a:gd name="T9" fmla="*/ 1023 h 1219"/>
                      <a:gd name="T10" fmla="*/ 257 w 370"/>
                      <a:gd name="T11" fmla="*/ 917 h 1219"/>
                      <a:gd name="T12" fmla="*/ 285 w 370"/>
                      <a:gd name="T13" fmla="*/ 903 h 1219"/>
                      <a:gd name="T14" fmla="*/ 365 w 370"/>
                      <a:gd name="T15" fmla="*/ 795 h 1219"/>
                      <a:gd name="T16" fmla="*/ 370 w 370"/>
                      <a:gd name="T17" fmla="*/ 780 h 1219"/>
                      <a:gd name="T18" fmla="*/ 370 w 370"/>
                      <a:gd name="T19" fmla="*/ 769 h 1219"/>
                      <a:gd name="T20" fmla="*/ 146 w 370"/>
                      <a:gd name="T21" fmla="*/ 403 h 1219"/>
                      <a:gd name="T22" fmla="*/ 109 w 370"/>
                      <a:gd name="T23" fmla="*/ 389 h 1219"/>
                      <a:gd name="T24" fmla="*/ 92 w 370"/>
                      <a:gd name="T25" fmla="*/ 361 h 1219"/>
                      <a:gd name="T26" fmla="*/ 104 w 370"/>
                      <a:gd name="T27" fmla="*/ 306 h 1219"/>
                      <a:gd name="T28" fmla="*/ 97 w 370"/>
                      <a:gd name="T29" fmla="*/ 221 h 1219"/>
                      <a:gd name="T30" fmla="*/ 54 w 370"/>
                      <a:gd name="T31" fmla="*/ 144 h 1219"/>
                      <a:gd name="T32" fmla="*/ 57 w 370"/>
                      <a:gd name="T33" fmla="*/ 113 h 1219"/>
                      <a:gd name="T34" fmla="*/ 0 w 370"/>
                      <a:gd name="T35" fmla="*/ 0 h 1219"/>
                      <a:gd name="connsiteX0" fmla="*/ 4002 w 10245"/>
                      <a:gd name="connsiteY0" fmla="*/ 10219 h 10219"/>
                      <a:gd name="connsiteX1" fmla="*/ 5353 w 10245"/>
                      <a:gd name="connsiteY1" fmla="*/ 10145 h 10219"/>
                      <a:gd name="connsiteX2" fmla="*/ 5650 w 10245"/>
                      <a:gd name="connsiteY2" fmla="*/ 9678 h 10219"/>
                      <a:gd name="connsiteX3" fmla="*/ 5542 w 10245"/>
                      <a:gd name="connsiteY3" fmla="*/ 8980 h 10219"/>
                      <a:gd name="connsiteX4" fmla="*/ 6677 w 10245"/>
                      <a:gd name="connsiteY4" fmla="*/ 8611 h 10219"/>
                      <a:gd name="connsiteX5" fmla="*/ 7191 w 10245"/>
                      <a:gd name="connsiteY5" fmla="*/ 7742 h 10219"/>
                      <a:gd name="connsiteX6" fmla="*/ 7948 w 10245"/>
                      <a:gd name="connsiteY6" fmla="*/ 7627 h 10219"/>
                      <a:gd name="connsiteX7" fmla="*/ 10110 w 10245"/>
                      <a:gd name="connsiteY7" fmla="*/ 6741 h 10219"/>
                      <a:gd name="connsiteX8" fmla="*/ 10245 w 10245"/>
                      <a:gd name="connsiteY8" fmla="*/ 6618 h 10219"/>
                      <a:gd name="connsiteX9" fmla="*/ 10245 w 10245"/>
                      <a:gd name="connsiteY9" fmla="*/ 6527 h 10219"/>
                      <a:gd name="connsiteX10" fmla="*/ 4191 w 10245"/>
                      <a:gd name="connsiteY10" fmla="*/ 3525 h 10219"/>
                      <a:gd name="connsiteX11" fmla="*/ 3191 w 10245"/>
                      <a:gd name="connsiteY11" fmla="*/ 3410 h 10219"/>
                      <a:gd name="connsiteX12" fmla="*/ 2731 w 10245"/>
                      <a:gd name="connsiteY12" fmla="*/ 3180 h 10219"/>
                      <a:gd name="connsiteX13" fmla="*/ 3056 w 10245"/>
                      <a:gd name="connsiteY13" fmla="*/ 2729 h 10219"/>
                      <a:gd name="connsiteX14" fmla="*/ 2867 w 10245"/>
                      <a:gd name="connsiteY14" fmla="*/ 2032 h 10219"/>
                      <a:gd name="connsiteX15" fmla="*/ 1704 w 10245"/>
                      <a:gd name="connsiteY15" fmla="*/ 1400 h 10219"/>
                      <a:gd name="connsiteX16" fmla="*/ 1786 w 10245"/>
                      <a:gd name="connsiteY16" fmla="*/ 1146 h 10219"/>
                      <a:gd name="connsiteX17" fmla="*/ 0 w 10245"/>
                      <a:gd name="connsiteY17" fmla="*/ 0 h 1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45" h="10219">
                        <a:moveTo>
                          <a:pt x="4002" y="10219"/>
                        </a:moveTo>
                        <a:lnTo>
                          <a:pt x="5353" y="10145"/>
                        </a:lnTo>
                        <a:lnTo>
                          <a:pt x="5650" y="9678"/>
                        </a:lnTo>
                        <a:lnTo>
                          <a:pt x="5542" y="8980"/>
                        </a:lnTo>
                        <a:lnTo>
                          <a:pt x="6677" y="8611"/>
                        </a:lnTo>
                        <a:lnTo>
                          <a:pt x="7191" y="7742"/>
                        </a:lnTo>
                        <a:lnTo>
                          <a:pt x="7948" y="7627"/>
                        </a:lnTo>
                        <a:lnTo>
                          <a:pt x="10110" y="6741"/>
                        </a:lnTo>
                        <a:lnTo>
                          <a:pt x="10245" y="6618"/>
                        </a:lnTo>
                        <a:lnTo>
                          <a:pt x="10245" y="6527"/>
                        </a:lnTo>
                        <a:lnTo>
                          <a:pt x="4191" y="3525"/>
                        </a:lnTo>
                        <a:lnTo>
                          <a:pt x="3191" y="3410"/>
                        </a:lnTo>
                        <a:lnTo>
                          <a:pt x="2731" y="3180"/>
                        </a:lnTo>
                        <a:lnTo>
                          <a:pt x="3056" y="2729"/>
                        </a:lnTo>
                        <a:lnTo>
                          <a:pt x="2867" y="2032"/>
                        </a:lnTo>
                        <a:lnTo>
                          <a:pt x="1704" y="1400"/>
                        </a:lnTo>
                        <a:cubicBezTo>
                          <a:pt x="1731" y="1315"/>
                          <a:pt x="1759" y="1231"/>
                          <a:pt x="1786" y="1146"/>
                        </a:cubicBezTo>
                        <a:cubicBezTo>
                          <a:pt x="1272" y="837"/>
                          <a:pt x="514" y="309"/>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0" name="Freeform 64">
                    <a:extLst>
                      <a:ext uri="{FF2B5EF4-FFF2-40B4-BE49-F238E27FC236}">
                        <a16:creationId xmlns:a16="http://schemas.microsoft.com/office/drawing/2014/main" id="{B02B970B-8C5F-4FC4-92B6-2C3129A03DD0}"/>
                      </a:ext>
                    </a:extLst>
                  </p:cNvPr>
                  <p:cNvSpPr>
                    <a:spLocks/>
                  </p:cNvSpPr>
                  <p:nvPr/>
                </p:nvSpPr>
                <p:spPr bwMode="auto">
                  <a:xfrm>
                    <a:off x="10557145" y="4043040"/>
                    <a:ext cx="1045222" cy="361954"/>
                  </a:xfrm>
                  <a:custGeom>
                    <a:avLst/>
                    <a:gdLst>
                      <a:gd name="T0" fmla="*/ 0 w 241"/>
                      <a:gd name="T1" fmla="*/ 82 h 82"/>
                      <a:gd name="T2" fmla="*/ 13 w 241"/>
                      <a:gd name="T3" fmla="*/ 69 h 82"/>
                      <a:gd name="T4" fmla="*/ 38 w 241"/>
                      <a:gd name="T5" fmla="*/ 61 h 82"/>
                      <a:gd name="T6" fmla="*/ 65 w 241"/>
                      <a:gd name="T7" fmla="*/ 63 h 82"/>
                      <a:gd name="T8" fmla="*/ 71 w 241"/>
                      <a:gd name="T9" fmla="*/ 61 h 82"/>
                      <a:gd name="T10" fmla="*/ 76 w 241"/>
                      <a:gd name="T11" fmla="*/ 58 h 82"/>
                      <a:gd name="T12" fmla="*/ 87 w 241"/>
                      <a:gd name="T13" fmla="*/ 55 h 82"/>
                      <a:gd name="T14" fmla="*/ 142 w 241"/>
                      <a:gd name="T15" fmla="*/ 47 h 82"/>
                      <a:gd name="T16" fmla="*/ 155 w 241"/>
                      <a:gd name="T17" fmla="*/ 47 h 82"/>
                      <a:gd name="T18" fmla="*/ 186 w 241"/>
                      <a:gd name="T19" fmla="*/ 29 h 82"/>
                      <a:gd name="T20" fmla="*/ 208 w 241"/>
                      <a:gd name="T21" fmla="*/ 10 h 82"/>
                      <a:gd name="T22" fmla="*/ 214 w 241"/>
                      <a:gd name="T23" fmla="*/ 6 h 82"/>
                      <a:gd name="T24" fmla="*/ 219 w 241"/>
                      <a:gd name="T25" fmla="*/ 6 h 82"/>
                      <a:gd name="T26" fmla="*/ 227 w 241"/>
                      <a:gd name="T27" fmla="*/ 2 h 82"/>
                      <a:gd name="T28" fmla="*/ 241 w 241"/>
                      <a:gd name="T2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82">
                        <a:moveTo>
                          <a:pt x="0" y="82"/>
                        </a:moveTo>
                        <a:cubicBezTo>
                          <a:pt x="7" y="82"/>
                          <a:pt x="9" y="74"/>
                          <a:pt x="13" y="69"/>
                        </a:cubicBezTo>
                        <a:cubicBezTo>
                          <a:pt x="19" y="62"/>
                          <a:pt x="29" y="60"/>
                          <a:pt x="38" y="61"/>
                        </a:cubicBezTo>
                        <a:cubicBezTo>
                          <a:pt x="47" y="62"/>
                          <a:pt x="56" y="64"/>
                          <a:pt x="65" y="63"/>
                        </a:cubicBezTo>
                        <a:cubicBezTo>
                          <a:pt x="67" y="62"/>
                          <a:pt x="69" y="62"/>
                          <a:pt x="71" y="61"/>
                        </a:cubicBezTo>
                        <a:cubicBezTo>
                          <a:pt x="73" y="60"/>
                          <a:pt x="75" y="59"/>
                          <a:pt x="76" y="58"/>
                        </a:cubicBezTo>
                        <a:cubicBezTo>
                          <a:pt x="80" y="57"/>
                          <a:pt x="83" y="56"/>
                          <a:pt x="87" y="55"/>
                        </a:cubicBezTo>
                        <a:cubicBezTo>
                          <a:pt x="105" y="51"/>
                          <a:pt x="124" y="47"/>
                          <a:pt x="142" y="47"/>
                        </a:cubicBezTo>
                        <a:cubicBezTo>
                          <a:pt x="146" y="47"/>
                          <a:pt x="151" y="48"/>
                          <a:pt x="155" y="47"/>
                        </a:cubicBezTo>
                        <a:cubicBezTo>
                          <a:pt x="167" y="45"/>
                          <a:pt x="177" y="37"/>
                          <a:pt x="186" y="29"/>
                        </a:cubicBezTo>
                        <a:cubicBezTo>
                          <a:pt x="193" y="23"/>
                          <a:pt x="201" y="16"/>
                          <a:pt x="208" y="10"/>
                        </a:cubicBezTo>
                        <a:cubicBezTo>
                          <a:pt x="210" y="8"/>
                          <a:pt x="212" y="7"/>
                          <a:pt x="214" y="6"/>
                        </a:cubicBezTo>
                        <a:cubicBezTo>
                          <a:pt x="216" y="6"/>
                          <a:pt x="217" y="6"/>
                          <a:pt x="219" y="6"/>
                        </a:cubicBezTo>
                        <a:cubicBezTo>
                          <a:pt x="222" y="5"/>
                          <a:pt x="224" y="2"/>
                          <a:pt x="227" y="2"/>
                        </a:cubicBezTo>
                        <a:cubicBezTo>
                          <a:pt x="233" y="0"/>
                          <a:pt x="235" y="8"/>
                          <a:pt x="241" y="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1" name="Freeform 65">
                    <a:extLst>
                      <a:ext uri="{FF2B5EF4-FFF2-40B4-BE49-F238E27FC236}">
                        <a16:creationId xmlns:a16="http://schemas.microsoft.com/office/drawing/2014/main" id="{8A4FC863-8A37-483F-9985-C03BA5A1B7D0}"/>
                      </a:ext>
                    </a:extLst>
                  </p:cNvPr>
                  <p:cNvSpPr>
                    <a:spLocks/>
                  </p:cNvSpPr>
                  <p:nvPr/>
                </p:nvSpPr>
                <p:spPr bwMode="auto">
                  <a:xfrm>
                    <a:off x="6020689" y="2321225"/>
                    <a:ext cx="1145004" cy="1252674"/>
                  </a:xfrm>
                  <a:custGeom>
                    <a:avLst/>
                    <a:gdLst>
                      <a:gd name="T0" fmla="*/ 145 w 253"/>
                      <a:gd name="T1" fmla="*/ 11 h 295"/>
                      <a:gd name="T2" fmla="*/ 150 w 253"/>
                      <a:gd name="T3" fmla="*/ 3 h 295"/>
                      <a:gd name="T4" fmla="*/ 179 w 253"/>
                      <a:gd name="T5" fmla="*/ 9 h 295"/>
                      <a:gd name="T6" fmla="*/ 187 w 253"/>
                      <a:gd name="T7" fmla="*/ 17 h 295"/>
                      <a:gd name="T8" fmla="*/ 196 w 253"/>
                      <a:gd name="T9" fmla="*/ 28 h 295"/>
                      <a:gd name="T10" fmla="*/ 190 w 253"/>
                      <a:gd name="T11" fmla="*/ 34 h 295"/>
                      <a:gd name="T12" fmla="*/ 224 w 253"/>
                      <a:gd name="T13" fmla="*/ 46 h 295"/>
                      <a:gd name="T14" fmla="*/ 232 w 253"/>
                      <a:gd name="T15" fmla="*/ 45 h 295"/>
                      <a:gd name="T16" fmla="*/ 234 w 253"/>
                      <a:gd name="T17" fmla="*/ 52 h 295"/>
                      <a:gd name="T18" fmla="*/ 231 w 253"/>
                      <a:gd name="T19" fmla="*/ 68 h 295"/>
                      <a:gd name="T20" fmla="*/ 237 w 253"/>
                      <a:gd name="T21" fmla="*/ 77 h 295"/>
                      <a:gd name="T22" fmla="*/ 237 w 253"/>
                      <a:gd name="T23" fmla="*/ 90 h 295"/>
                      <a:gd name="T24" fmla="*/ 241 w 253"/>
                      <a:gd name="T25" fmla="*/ 95 h 295"/>
                      <a:gd name="T26" fmla="*/ 253 w 253"/>
                      <a:gd name="T27" fmla="*/ 122 h 295"/>
                      <a:gd name="T28" fmla="*/ 245 w 253"/>
                      <a:gd name="T29" fmla="*/ 130 h 295"/>
                      <a:gd name="T30" fmla="*/ 241 w 253"/>
                      <a:gd name="T31" fmla="*/ 129 h 295"/>
                      <a:gd name="T32" fmla="*/ 236 w 253"/>
                      <a:gd name="T33" fmla="*/ 135 h 295"/>
                      <a:gd name="T34" fmla="*/ 215 w 253"/>
                      <a:gd name="T35" fmla="*/ 138 h 295"/>
                      <a:gd name="T36" fmla="*/ 212 w 253"/>
                      <a:gd name="T37" fmla="*/ 134 h 295"/>
                      <a:gd name="T38" fmla="*/ 205 w 253"/>
                      <a:gd name="T39" fmla="*/ 132 h 295"/>
                      <a:gd name="T40" fmla="*/ 200 w 253"/>
                      <a:gd name="T41" fmla="*/ 128 h 295"/>
                      <a:gd name="T42" fmla="*/ 192 w 253"/>
                      <a:gd name="T43" fmla="*/ 128 h 295"/>
                      <a:gd name="T44" fmla="*/ 190 w 253"/>
                      <a:gd name="T45" fmla="*/ 136 h 295"/>
                      <a:gd name="T46" fmla="*/ 183 w 253"/>
                      <a:gd name="T47" fmla="*/ 139 h 295"/>
                      <a:gd name="T48" fmla="*/ 176 w 253"/>
                      <a:gd name="T49" fmla="*/ 136 h 295"/>
                      <a:gd name="T50" fmla="*/ 164 w 253"/>
                      <a:gd name="T51" fmla="*/ 138 h 295"/>
                      <a:gd name="T52" fmla="*/ 157 w 253"/>
                      <a:gd name="T53" fmla="*/ 140 h 295"/>
                      <a:gd name="T54" fmla="*/ 137 w 253"/>
                      <a:gd name="T55" fmla="*/ 147 h 295"/>
                      <a:gd name="T56" fmla="*/ 137 w 253"/>
                      <a:gd name="T57" fmla="*/ 152 h 295"/>
                      <a:gd name="T58" fmla="*/ 120 w 253"/>
                      <a:gd name="T59" fmla="*/ 165 h 295"/>
                      <a:gd name="T60" fmla="*/ 115 w 253"/>
                      <a:gd name="T61" fmla="*/ 166 h 295"/>
                      <a:gd name="T62" fmla="*/ 108 w 253"/>
                      <a:gd name="T63" fmla="*/ 169 h 295"/>
                      <a:gd name="T64" fmla="*/ 98 w 253"/>
                      <a:gd name="T65" fmla="*/ 186 h 295"/>
                      <a:gd name="T66" fmla="*/ 108 w 253"/>
                      <a:gd name="T67" fmla="*/ 185 h 295"/>
                      <a:gd name="T68" fmla="*/ 111 w 253"/>
                      <a:gd name="T69" fmla="*/ 204 h 295"/>
                      <a:gd name="T70" fmla="*/ 134 w 253"/>
                      <a:gd name="T71" fmla="*/ 224 h 295"/>
                      <a:gd name="T72" fmla="*/ 137 w 253"/>
                      <a:gd name="T73" fmla="*/ 235 h 295"/>
                      <a:gd name="T74" fmla="*/ 139 w 253"/>
                      <a:gd name="T75" fmla="*/ 295 h 295"/>
                      <a:gd name="T76" fmla="*/ 67 w 253"/>
                      <a:gd name="T77" fmla="*/ 274 h 295"/>
                      <a:gd name="T78" fmla="*/ 80 w 253"/>
                      <a:gd name="T79" fmla="*/ 259 h 295"/>
                      <a:gd name="T80" fmla="*/ 67 w 253"/>
                      <a:gd name="T81" fmla="*/ 246 h 295"/>
                      <a:gd name="T82" fmla="*/ 37 w 253"/>
                      <a:gd name="T83" fmla="*/ 219 h 295"/>
                      <a:gd name="T84" fmla="*/ 32 w 253"/>
                      <a:gd name="T85" fmla="*/ 212 h 295"/>
                      <a:gd name="T86" fmla="*/ 27 w 253"/>
                      <a:gd name="T87" fmla="*/ 209 h 295"/>
                      <a:gd name="T88" fmla="*/ 26 w 253"/>
                      <a:gd name="T89" fmla="*/ 202 h 295"/>
                      <a:gd name="T90" fmla="*/ 16 w 253"/>
                      <a:gd name="T91" fmla="*/ 197 h 295"/>
                      <a:gd name="T92" fmla="*/ 16 w 253"/>
                      <a:gd name="T93" fmla="*/ 207 h 295"/>
                      <a:gd name="T94" fmla="*/ 5 w 253"/>
                      <a:gd name="T95" fmla="*/ 207 h 295"/>
                      <a:gd name="T96" fmla="*/ 1 w 253"/>
                      <a:gd name="T97" fmla="*/ 218 h 295"/>
                      <a:gd name="connsiteX0" fmla="*/ 6171 w 10440"/>
                      <a:gd name="connsiteY0" fmla="*/ 317 h 9944"/>
                      <a:gd name="connsiteX1" fmla="*/ 6369 w 10440"/>
                      <a:gd name="connsiteY1" fmla="*/ 46 h 9944"/>
                      <a:gd name="connsiteX2" fmla="*/ 7515 w 10440"/>
                      <a:gd name="connsiteY2" fmla="*/ 249 h 9944"/>
                      <a:gd name="connsiteX3" fmla="*/ 7831 w 10440"/>
                      <a:gd name="connsiteY3" fmla="*/ 520 h 9944"/>
                      <a:gd name="connsiteX4" fmla="*/ 8187 w 10440"/>
                      <a:gd name="connsiteY4" fmla="*/ 893 h 9944"/>
                      <a:gd name="connsiteX5" fmla="*/ 7950 w 10440"/>
                      <a:gd name="connsiteY5" fmla="*/ 1097 h 9944"/>
                      <a:gd name="connsiteX6" fmla="*/ 9294 w 10440"/>
                      <a:gd name="connsiteY6" fmla="*/ 1503 h 9944"/>
                      <a:gd name="connsiteX7" fmla="*/ 9610 w 10440"/>
                      <a:gd name="connsiteY7" fmla="*/ 1469 h 9944"/>
                      <a:gd name="connsiteX8" fmla="*/ 9689 w 10440"/>
                      <a:gd name="connsiteY8" fmla="*/ 1707 h 9944"/>
                      <a:gd name="connsiteX9" fmla="*/ 9570 w 10440"/>
                      <a:gd name="connsiteY9" fmla="*/ 2249 h 9944"/>
                      <a:gd name="connsiteX10" fmla="*/ 9808 w 10440"/>
                      <a:gd name="connsiteY10" fmla="*/ 2554 h 9944"/>
                      <a:gd name="connsiteX11" fmla="*/ 9808 w 10440"/>
                      <a:gd name="connsiteY11" fmla="*/ 2995 h 9944"/>
                      <a:gd name="connsiteX12" fmla="*/ 9966 w 10440"/>
                      <a:gd name="connsiteY12" fmla="*/ 3164 h 9944"/>
                      <a:gd name="connsiteX13" fmla="*/ 10440 w 10440"/>
                      <a:gd name="connsiteY13" fmla="*/ 4080 h 9944"/>
                      <a:gd name="connsiteX14" fmla="*/ 10124 w 10440"/>
                      <a:gd name="connsiteY14" fmla="*/ 4351 h 9944"/>
                      <a:gd name="connsiteX15" fmla="*/ 9966 w 10440"/>
                      <a:gd name="connsiteY15" fmla="*/ 4317 h 9944"/>
                      <a:gd name="connsiteX16" fmla="*/ 9768 w 10440"/>
                      <a:gd name="connsiteY16" fmla="*/ 4520 h 9944"/>
                      <a:gd name="connsiteX17" fmla="*/ 8938 w 10440"/>
                      <a:gd name="connsiteY17" fmla="*/ 4622 h 9944"/>
                      <a:gd name="connsiteX18" fmla="*/ 8819 w 10440"/>
                      <a:gd name="connsiteY18" fmla="*/ 4486 h 9944"/>
                      <a:gd name="connsiteX19" fmla="*/ 8543 w 10440"/>
                      <a:gd name="connsiteY19" fmla="*/ 4419 h 9944"/>
                      <a:gd name="connsiteX20" fmla="*/ 8345 w 10440"/>
                      <a:gd name="connsiteY20" fmla="*/ 4283 h 9944"/>
                      <a:gd name="connsiteX21" fmla="*/ 8029 w 10440"/>
                      <a:gd name="connsiteY21" fmla="*/ 4283 h 9944"/>
                      <a:gd name="connsiteX22" fmla="*/ 7950 w 10440"/>
                      <a:gd name="connsiteY22" fmla="*/ 4554 h 9944"/>
                      <a:gd name="connsiteX23" fmla="*/ 7673 w 10440"/>
                      <a:gd name="connsiteY23" fmla="*/ 4656 h 9944"/>
                      <a:gd name="connsiteX24" fmla="*/ 7397 w 10440"/>
                      <a:gd name="connsiteY24" fmla="*/ 4554 h 9944"/>
                      <a:gd name="connsiteX25" fmla="*/ 6922 w 10440"/>
                      <a:gd name="connsiteY25" fmla="*/ 4622 h 9944"/>
                      <a:gd name="connsiteX26" fmla="*/ 6646 w 10440"/>
                      <a:gd name="connsiteY26" fmla="*/ 4690 h 9944"/>
                      <a:gd name="connsiteX27" fmla="*/ 5855 w 10440"/>
                      <a:gd name="connsiteY27" fmla="*/ 4927 h 9944"/>
                      <a:gd name="connsiteX28" fmla="*/ 5855 w 10440"/>
                      <a:gd name="connsiteY28" fmla="*/ 5097 h 9944"/>
                      <a:gd name="connsiteX29" fmla="*/ 5183 w 10440"/>
                      <a:gd name="connsiteY29" fmla="*/ 5537 h 9944"/>
                      <a:gd name="connsiteX30" fmla="*/ 4985 w 10440"/>
                      <a:gd name="connsiteY30" fmla="*/ 5571 h 9944"/>
                      <a:gd name="connsiteX31" fmla="*/ 4709 w 10440"/>
                      <a:gd name="connsiteY31" fmla="*/ 5673 h 9944"/>
                      <a:gd name="connsiteX32" fmla="*/ 4314 w 10440"/>
                      <a:gd name="connsiteY32" fmla="*/ 6249 h 9944"/>
                      <a:gd name="connsiteX33" fmla="*/ 4709 w 10440"/>
                      <a:gd name="connsiteY33" fmla="*/ 6215 h 9944"/>
                      <a:gd name="connsiteX34" fmla="*/ 4827 w 10440"/>
                      <a:gd name="connsiteY34" fmla="*/ 6859 h 9944"/>
                      <a:gd name="connsiteX35" fmla="*/ 5736 w 10440"/>
                      <a:gd name="connsiteY35" fmla="*/ 7537 h 9944"/>
                      <a:gd name="connsiteX36" fmla="*/ 5855 w 10440"/>
                      <a:gd name="connsiteY36" fmla="*/ 7910 h 9944"/>
                      <a:gd name="connsiteX37" fmla="*/ 5934 w 10440"/>
                      <a:gd name="connsiteY37" fmla="*/ 9944 h 9944"/>
                      <a:gd name="connsiteX38" fmla="*/ 3088 w 10440"/>
                      <a:gd name="connsiteY38" fmla="*/ 9232 h 9944"/>
                      <a:gd name="connsiteX39" fmla="*/ 3602 w 10440"/>
                      <a:gd name="connsiteY39" fmla="*/ 8724 h 9944"/>
                      <a:gd name="connsiteX40" fmla="*/ 3088 w 10440"/>
                      <a:gd name="connsiteY40" fmla="*/ 8283 h 9944"/>
                      <a:gd name="connsiteX41" fmla="*/ 1902 w 10440"/>
                      <a:gd name="connsiteY41" fmla="*/ 7368 h 9944"/>
                      <a:gd name="connsiteX42" fmla="*/ 1705 w 10440"/>
                      <a:gd name="connsiteY42" fmla="*/ 7130 h 9944"/>
                      <a:gd name="connsiteX43" fmla="*/ 1507 w 10440"/>
                      <a:gd name="connsiteY43" fmla="*/ 7029 h 9944"/>
                      <a:gd name="connsiteX44" fmla="*/ 1468 w 10440"/>
                      <a:gd name="connsiteY44" fmla="*/ 6791 h 9944"/>
                      <a:gd name="connsiteX45" fmla="*/ 1072 w 10440"/>
                      <a:gd name="connsiteY45" fmla="*/ 6622 h 9944"/>
                      <a:gd name="connsiteX46" fmla="*/ 1072 w 10440"/>
                      <a:gd name="connsiteY46" fmla="*/ 6961 h 9944"/>
                      <a:gd name="connsiteX47" fmla="*/ 638 w 10440"/>
                      <a:gd name="connsiteY47" fmla="*/ 6961 h 9944"/>
                      <a:gd name="connsiteX48" fmla="*/ 2 w 10440"/>
                      <a:gd name="connsiteY48" fmla="*/ 7042 h 9944"/>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1027 w 10000"/>
                      <a:gd name="connsiteY46" fmla="*/ 7000 h 10000"/>
                      <a:gd name="connsiteX47" fmla="*/ 528 w 10000"/>
                      <a:gd name="connsiteY47" fmla="*/ 6817 h 10000"/>
                      <a:gd name="connsiteX48" fmla="*/ 2 w 10000"/>
                      <a:gd name="connsiteY48" fmla="*/ 7082 h 10000"/>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902 w 10000"/>
                      <a:gd name="connsiteY46" fmla="*/ 6688 h 10000"/>
                      <a:gd name="connsiteX47" fmla="*/ 528 w 10000"/>
                      <a:gd name="connsiteY47" fmla="*/ 6817 h 10000"/>
                      <a:gd name="connsiteX48" fmla="*/ 2 w 10000"/>
                      <a:gd name="connsiteY48" fmla="*/ 7082 h 10000"/>
                      <a:gd name="connsiteX0" fmla="*/ 5911 w 10000"/>
                      <a:gd name="connsiteY0" fmla="*/ 319 h 9651"/>
                      <a:gd name="connsiteX1" fmla="*/ 6101 w 10000"/>
                      <a:gd name="connsiteY1" fmla="*/ 46 h 9651"/>
                      <a:gd name="connsiteX2" fmla="*/ 7198 w 10000"/>
                      <a:gd name="connsiteY2" fmla="*/ 250 h 9651"/>
                      <a:gd name="connsiteX3" fmla="*/ 7501 w 10000"/>
                      <a:gd name="connsiteY3" fmla="*/ 523 h 9651"/>
                      <a:gd name="connsiteX4" fmla="*/ 7842 w 10000"/>
                      <a:gd name="connsiteY4" fmla="*/ 898 h 9651"/>
                      <a:gd name="connsiteX5" fmla="*/ 7615 w 10000"/>
                      <a:gd name="connsiteY5" fmla="*/ 1103 h 9651"/>
                      <a:gd name="connsiteX6" fmla="*/ 8902 w 10000"/>
                      <a:gd name="connsiteY6" fmla="*/ 1511 h 9651"/>
                      <a:gd name="connsiteX7" fmla="*/ 9205 w 10000"/>
                      <a:gd name="connsiteY7" fmla="*/ 1477 h 9651"/>
                      <a:gd name="connsiteX8" fmla="*/ 9281 w 10000"/>
                      <a:gd name="connsiteY8" fmla="*/ 1717 h 9651"/>
                      <a:gd name="connsiteX9" fmla="*/ 9167 w 10000"/>
                      <a:gd name="connsiteY9" fmla="*/ 2262 h 9651"/>
                      <a:gd name="connsiteX10" fmla="*/ 9395 w 10000"/>
                      <a:gd name="connsiteY10" fmla="*/ 2568 h 9651"/>
                      <a:gd name="connsiteX11" fmla="*/ 9395 w 10000"/>
                      <a:gd name="connsiteY11" fmla="*/ 3012 h 9651"/>
                      <a:gd name="connsiteX12" fmla="*/ 9546 w 10000"/>
                      <a:gd name="connsiteY12" fmla="*/ 3182 h 9651"/>
                      <a:gd name="connsiteX13" fmla="*/ 10000 w 10000"/>
                      <a:gd name="connsiteY13" fmla="*/ 4103 h 9651"/>
                      <a:gd name="connsiteX14" fmla="*/ 9697 w 10000"/>
                      <a:gd name="connsiteY14" fmla="*/ 4376 h 9651"/>
                      <a:gd name="connsiteX15" fmla="*/ 9546 w 10000"/>
                      <a:gd name="connsiteY15" fmla="*/ 4341 h 9651"/>
                      <a:gd name="connsiteX16" fmla="*/ 9356 w 10000"/>
                      <a:gd name="connsiteY16" fmla="*/ 4545 h 9651"/>
                      <a:gd name="connsiteX17" fmla="*/ 8561 w 10000"/>
                      <a:gd name="connsiteY17" fmla="*/ 4648 h 9651"/>
                      <a:gd name="connsiteX18" fmla="*/ 8447 w 10000"/>
                      <a:gd name="connsiteY18" fmla="*/ 4511 h 9651"/>
                      <a:gd name="connsiteX19" fmla="*/ 8183 w 10000"/>
                      <a:gd name="connsiteY19" fmla="*/ 4444 h 9651"/>
                      <a:gd name="connsiteX20" fmla="*/ 7993 w 10000"/>
                      <a:gd name="connsiteY20" fmla="*/ 4307 h 9651"/>
                      <a:gd name="connsiteX21" fmla="*/ 7691 w 10000"/>
                      <a:gd name="connsiteY21" fmla="*/ 4307 h 9651"/>
                      <a:gd name="connsiteX22" fmla="*/ 7615 w 10000"/>
                      <a:gd name="connsiteY22" fmla="*/ 4580 h 9651"/>
                      <a:gd name="connsiteX23" fmla="*/ 7350 w 10000"/>
                      <a:gd name="connsiteY23" fmla="*/ 4682 h 9651"/>
                      <a:gd name="connsiteX24" fmla="*/ 7085 w 10000"/>
                      <a:gd name="connsiteY24" fmla="*/ 4580 h 9651"/>
                      <a:gd name="connsiteX25" fmla="*/ 6630 w 10000"/>
                      <a:gd name="connsiteY25" fmla="*/ 4648 h 9651"/>
                      <a:gd name="connsiteX26" fmla="*/ 6366 w 10000"/>
                      <a:gd name="connsiteY26" fmla="*/ 4716 h 9651"/>
                      <a:gd name="connsiteX27" fmla="*/ 5608 w 10000"/>
                      <a:gd name="connsiteY27" fmla="*/ 4955 h 9651"/>
                      <a:gd name="connsiteX28" fmla="*/ 5608 w 10000"/>
                      <a:gd name="connsiteY28" fmla="*/ 5126 h 9651"/>
                      <a:gd name="connsiteX29" fmla="*/ 4965 w 10000"/>
                      <a:gd name="connsiteY29" fmla="*/ 5568 h 9651"/>
                      <a:gd name="connsiteX30" fmla="*/ 4775 w 10000"/>
                      <a:gd name="connsiteY30" fmla="*/ 5602 h 9651"/>
                      <a:gd name="connsiteX31" fmla="*/ 4511 w 10000"/>
                      <a:gd name="connsiteY31" fmla="*/ 5705 h 9651"/>
                      <a:gd name="connsiteX32" fmla="*/ 4132 w 10000"/>
                      <a:gd name="connsiteY32" fmla="*/ 6284 h 9651"/>
                      <a:gd name="connsiteX33" fmla="*/ 4511 w 10000"/>
                      <a:gd name="connsiteY33" fmla="*/ 6250 h 9651"/>
                      <a:gd name="connsiteX34" fmla="*/ 4624 w 10000"/>
                      <a:gd name="connsiteY34" fmla="*/ 6898 h 9651"/>
                      <a:gd name="connsiteX35" fmla="*/ 5494 w 10000"/>
                      <a:gd name="connsiteY35" fmla="*/ 7579 h 9651"/>
                      <a:gd name="connsiteX36" fmla="*/ 5608 w 10000"/>
                      <a:gd name="connsiteY36" fmla="*/ 7955 h 9651"/>
                      <a:gd name="connsiteX37" fmla="*/ 5726 w 10000"/>
                      <a:gd name="connsiteY37" fmla="*/ 9651 h 9651"/>
                      <a:gd name="connsiteX38" fmla="*/ 2958 w 10000"/>
                      <a:gd name="connsiteY38" fmla="*/ 9284 h 9651"/>
                      <a:gd name="connsiteX39" fmla="*/ 3450 w 10000"/>
                      <a:gd name="connsiteY39" fmla="*/ 8773 h 9651"/>
                      <a:gd name="connsiteX40" fmla="*/ 2958 w 10000"/>
                      <a:gd name="connsiteY40" fmla="*/ 8330 h 9651"/>
                      <a:gd name="connsiteX41" fmla="*/ 1822 w 10000"/>
                      <a:gd name="connsiteY41" fmla="*/ 7409 h 9651"/>
                      <a:gd name="connsiteX42" fmla="*/ 1633 w 10000"/>
                      <a:gd name="connsiteY42" fmla="*/ 7170 h 9651"/>
                      <a:gd name="connsiteX43" fmla="*/ 1443 w 10000"/>
                      <a:gd name="connsiteY43" fmla="*/ 7069 h 9651"/>
                      <a:gd name="connsiteX44" fmla="*/ 1406 w 10000"/>
                      <a:gd name="connsiteY44" fmla="*/ 6829 h 9651"/>
                      <a:gd name="connsiteX45" fmla="*/ 1027 w 10000"/>
                      <a:gd name="connsiteY45" fmla="*/ 6659 h 9651"/>
                      <a:gd name="connsiteX46" fmla="*/ 902 w 10000"/>
                      <a:gd name="connsiteY46" fmla="*/ 6688 h 9651"/>
                      <a:gd name="connsiteX47" fmla="*/ 528 w 10000"/>
                      <a:gd name="connsiteY47" fmla="*/ 6817 h 9651"/>
                      <a:gd name="connsiteX48" fmla="*/ 2 w 10000"/>
                      <a:gd name="connsiteY48" fmla="*/ 7082 h 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000" h="9651">
                        <a:moveTo>
                          <a:pt x="5911" y="319"/>
                        </a:moveTo>
                        <a:cubicBezTo>
                          <a:pt x="5987" y="216"/>
                          <a:pt x="6062" y="148"/>
                          <a:pt x="6101" y="46"/>
                        </a:cubicBezTo>
                        <a:cubicBezTo>
                          <a:pt x="6479" y="-56"/>
                          <a:pt x="6933" y="12"/>
                          <a:pt x="7198" y="250"/>
                        </a:cubicBezTo>
                        <a:cubicBezTo>
                          <a:pt x="7312" y="319"/>
                          <a:pt x="7425" y="421"/>
                          <a:pt x="7501" y="523"/>
                        </a:cubicBezTo>
                        <a:cubicBezTo>
                          <a:pt x="7615" y="660"/>
                          <a:pt x="7728" y="762"/>
                          <a:pt x="7842" y="898"/>
                        </a:cubicBezTo>
                        <a:cubicBezTo>
                          <a:pt x="7728" y="898"/>
                          <a:pt x="7615" y="1001"/>
                          <a:pt x="7615" y="1103"/>
                        </a:cubicBezTo>
                        <a:cubicBezTo>
                          <a:pt x="8069" y="1171"/>
                          <a:pt x="8447" y="1648"/>
                          <a:pt x="8902" y="1511"/>
                        </a:cubicBezTo>
                        <a:cubicBezTo>
                          <a:pt x="8978" y="1477"/>
                          <a:pt x="9091" y="1444"/>
                          <a:pt x="9205" y="1477"/>
                        </a:cubicBezTo>
                        <a:cubicBezTo>
                          <a:pt x="9281" y="1546"/>
                          <a:pt x="9281" y="1614"/>
                          <a:pt x="9281" y="1717"/>
                        </a:cubicBezTo>
                        <a:cubicBezTo>
                          <a:pt x="9281" y="1887"/>
                          <a:pt x="9242" y="2092"/>
                          <a:pt x="9167" y="2262"/>
                        </a:cubicBezTo>
                        <a:cubicBezTo>
                          <a:pt x="9319" y="2227"/>
                          <a:pt x="9432" y="2433"/>
                          <a:pt x="9395" y="2568"/>
                        </a:cubicBezTo>
                        <a:cubicBezTo>
                          <a:pt x="9395" y="2739"/>
                          <a:pt x="9319" y="2875"/>
                          <a:pt x="9395" y="3012"/>
                        </a:cubicBezTo>
                        <a:cubicBezTo>
                          <a:pt x="9395" y="3080"/>
                          <a:pt x="9470" y="3148"/>
                          <a:pt x="9546" y="3182"/>
                        </a:cubicBezTo>
                        <a:cubicBezTo>
                          <a:pt x="9773" y="3421"/>
                          <a:pt x="9962" y="3762"/>
                          <a:pt x="10000" y="4103"/>
                        </a:cubicBezTo>
                        <a:cubicBezTo>
                          <a:pt x="9849" y="4035"/>
                          <a:pt x="9849" y="4341"/>
                          <a:pt x="9697" y="4376"/>
                        </a:cubicBezTo>
                        <a:cubicBezTo>
                          <a:pt x="9659" y="4376"/>
                          <a:pt x="9622" y="4341"/>
                          <a:pt x="9546" y="4341"/>
                        </a:cubicBezTo>
                        <a:cubicBezTo>
                          <a:pt x="9432" y="4341"/>
                          <a:pt x="9395" y="4477"/>
                          <a:pt x="9356" y="4545"/>
                        </a:cubicBezTo>
                        <a:cubicBezTo>
                          <a:pt x="9242" y="4852"/>
                          <a:pt x="8751" y="4886"/>
                          <a:pt x="8561" y="4648"/>
                        </a:cubicBezTo>
                        <a:cubicBezTo>
                          <a:pt x="8523" y="4580"/>
                          <a:pt x="8486" y="4545"/>
                          <a:pt x="8447" y="4511"/>
                        </a:cubicBezTo>
                        <a:cubicBezTo>
                          <a:pt x="8372" y="4444"/>
                          <a:pt x="8259" y="4477"/>
                          <a:pt x="8183" y="4444"/>
                        </a:cubicBezTo>
                        <a:cubicBezTo>
                          <a:pt x="8069" y="4444"/>
                          <a:pt x="7956" y="4376"/>
                          <a:pt x="7993" y="4307"/>
                        </a:cubicBezTo>
                        <a:cubicBezTo>
                          <a:pt x="7918" y="4239"/>
                          <a:pt x="7766" y="4239"/>
                          <a:pt x="7691" y="4307"/>
                        </a:cubicBezTo>
                        <a:cubicBezTo>
                          <a:pt x="7577" y="4376"/>
                          <a:pt x="7539" y="4511"/>
                          <a:pt x="7615" y="4580"/>
                        </a:cubicBezTo>
                        <a:cubicBezTo>
                          <a:pt x="7577" y="4682"/>
                          <a:pt x="7464" y="4716"/>
                          <a:pt x="7350" y="4682"/>
                        </a:cubicBezTo>
                        <a:cubicBezTo>
                          <a:pt x="7274" y="4682"/>
                          <a:pt x="7161" y="4614"/>
                          <a:pt x="7085" y="4580"/>
                        </a:cubicBezTo>
                        <a:cubicBezTo>
                          <a:pt x="6933" y="4545"/>
                          <a:pt x="6782" y="4580"/>
                          <a:pt x="6630" y="4648"/>
                        </a:cubicBezTo>
                        <a:cubicBezTo>
                          <a:pt x="6555" y="4682"/>
                          <a:pt x="6479" y="4682"/>
                          <a:pt x="6366" y="4716"/>
                        </a:cubicBezTo>
                        <a:cubicBezTo>
                          <a:pt x="6138" y="4785"/>
                          <a:pt x="5874" y="4886"/>
                          <a:pt x="5608" y="4955"/>
                        </a:cubicBezTo>
                        <a:lnTo>
                          <a:pt x="5608" y="5126"/>
                        </a:lnTo>
                        <a:cubicBezTo>
                          <a:pt x="5343" y="5057"/>
                          <a:pt x="5230" y="5500"/>
                          <a:pt x="4965" y="5568"/>
                        </a:cubicBezTo>
                        <a:cubicBezTo>
                          <a:pt x="4927" y="5602"/>
                          <a:pt x="4852" y="5602"/>
                          <a:pt x="4775" y="5602"/>
                        </a:cubicBezTo>
                        <a:cubicBezTo>
                          <a:pt x="4699" y="5637"/>
                          <a:pt x="4624" y="5671"/>
                          <a:pt x="4511" y="5705"/>
                        </a:cubicBezTo>
                        <a:cubicBezTo>
                          <a:pt x="4284" y="5808"/>
                          <a:pt x="4018" y="6046"/>
                          <a:pt x="4132" y="6284"/>
                        </a:cubicBezTo>
                        <a:cubicBezTo>
                          <a:pt x="4245" y="6250"/>
                          <a:pt x="4397" y="6250"/>
                          <a:pt x="4511" y="6250"/>
                        </a:cubicBezTo>
                        <a:cubicBezTo>
                          <a:pt x="4435" y="6455"/>
                          <a:pt x="4472" y="6728"/>
                          <a:pt x="4624" y="6898"/>
                        </a:cubicBezTo>
                        <a:cubicBezTo>
                          <a:pt x="4852" y="7170"/>
                          <a:pt x="5306" y="7273"/>
                          <a:pt x="5494" y="7579"/>
                        </a:cubicBezTo>
                        <a:cubicBezTo>
                          <a:pt x="5570" y="7682"/>
                          <a:pt x="5570" y="7819"/>
                          <a:pt x="5608" y="7955"/>
                        </a:cubicBezTo>
                        <a:cubicBezTo>
                          <a:pt x="5647" y="8636"/>
                          <a:pt x="5726" y="8969"/>
                          <a:pt x="5726" y="9651"/>
                        </a:cubicBezTo>
                        <a:lnTo>
                          <a:pt x="2958" y="9284"/>
                        </a:lnTo>
                        <a:cubicBezTo>
                          <a:pt x="3185" y="9148"/>
                          <a:pt x="3450" y="9011"/>
                          <a:pt x="3450" y="8773"/>
                        </a:cubicBezTo>
                        <a:cubicBezTo>
                          <a:pt x="3413" y="8568"/>
                          <a:pt x="3185" y="8432"/>
                          <a:pt x="2958" y="8330"/>
                        </a:cubicBezTo>
                        <a:cubicBezTo>
                          <a:pt x="2504" y="8091"/>
                          <a:pt x="2011" y="7852"/>
                          <a:pt x="1822" y="7409"/>
                        </a:cubicBezTo>
                        <a:cubicBezTo>
                          <a:pt x="1784" y="7307"/>
                          <a:pt x="1746" y="7204"/>
                          <a:pt x="1633" y="7170"/>
                        </a:cubicBezTo>
                        <a:cubicBezTo>
                          <a:pt x="1595" y="7137"/>
                          <a:pt x="1482" y="7103"/>
                          <a:pt x="1443" y="7069"/>
                        </a:cubicBezTo>
                        <a:cubicBezTo>
                          <a:pt x="1406" y="7000"/>
                          <a:pt x="1406" y="6932"/>
                          <a:pt x="1406" y="6829"/>
                        </a:cubicBezTo>
                        <a:cubicBezTo>
                          <a:pt x="1368" y="6693"/>
                          <a:pt x="1111" y="6683"/>
                          <a:pt x="1027" y="6659"/>
                        </a:cubicBezTo>
                        <a:cubicBezTo>
                          <a:pt x="943" y="6636"/>
                          <a:pt x="944" y="6678"/>
                          <a:pt x="902" y="6688"/>
                        </a:cubicBezTo>
                        <a:cubicBezTo>
                          <a:pt x="789" y="6620"/>
                          <a:pt x="641" y="6715"/>
                          <a:pt x="528" y="6817"/>
                        </a:cubicBezTo>
                        <a:cubicBezTo>
                          <a:pt x="377" y="6886"/>
                          <a:pt x="-36" y="6945"/>
                          <a:pt x="2" y="70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2" name="Freeform 66">
                    <a:extLst>
                      <a:ext uri="{FF2B5EF4-FFF2-40B4-BE49-F238E27FC236}">
                        <a16:creationId xmlns:a16="http://schemas.microsoft.com/office/drawing/2014/main" id="{44E4BEFE-1F85-4DA9-9E28-65BF02273435}"/>
                      </a:ext>
                    </a:extLst>
                  </p:cNvPr>
                  <p:cNvSpPr>
                    <a:spLocks/>
                  </p:cNvSpPr>
                  <p:nvPr/>
                </p:nvSpPr>
                <p:spPr bwMode="auto">
                  <a:xfrm>
                    <a:off x="6171996" y="3011566"/>
                    <a:ext cx="18402" cy="181915"/>
                  </a:xfrm>
                  <a:custGeom>
                    <a:avLst/>
                    <a:gdLst>
                      <a:gd name="T0" fmla="*/ 0 w 4"/>
                      <a:gd name="T1" fmla="*/ 0 h 41"/>
                      <a:gd name="T2" fmla="*/ 2 w 4"/>
                      <a:gd name="T3" fmla="*/ 27 h 41"/>
                      <a:gd name="T4" fmla="*/ 3 w 4"/>
                      <a:gd name="T5" fmla="*/ 32 h 41"/>
                      <a:gd name="T6" fmla="*/ 0 w 4"/>
                      <a:gd name="T7" fmla="*/ 41 h 41"/>
                    </a:gdLst>
                    <a:ahLst/>
                    <a:cxnLst>
                      <a:cxn ang="0">
                        <a:pos x="T0" y="T1"/>
                      </a:cxn>
                      <a:cxn ang="0">
                        <a:pos x="T2" y="T3"/>
                      </a:cxn>
                      <a:cxn ang="0">
                        <a:pos x="T4" y="T5"/>
                      </a:cxn>
                      <a:cxn ang="0">
                        <a:pos x="T6" y="T7"/>
                      </a:cxn>
                    </a:cxnLst>
                    <a:rect l="0" t="0" r="r" b="b"/>
                    <a:pathLst>
                      <a:path w="4" h="41">
                        <a:moveTo>
                          <a:pt x="0" y="0"/>
                        </a:moveTo>
                        <a:cubicBezTo>
                          <a:pt x="1" y="9"/>
                          <a:pt x="1" y="18"/>
                          <a:pt x="2" y="27"/>
                        </a:cubicBezTo>
                        <a:cubicBezTo>
                          <a:pt x="2" y="29"/>
                          <a:pt x="2" y="31"/>
                          <a:pt x="3" y="32"/>
                        </a:cubicBezTo>
                        <a:cubicBezTo>
                          <a:pt x="4" y="34"/>
                          <a:pt x="2" y="40"/>
                          <a:pt x="0" y="41"/>
                        </a:cubicBezTo>
                      </a:path>
                    </a:pathLst>
                  </a:custGeom>
                  <a:solidFill>
                    <a:srgbClr val="ABABAB"/>
                  </a:solidFill>
                  <a:ln w="15875" cap="rnd">
                    <a:solidFill>
                      <a:schemeClr val="accent2"/>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sp>
                <p:nvSpPr>
                  <p:cNvPr id="123" name="Freeform 67">
                    <a:extLst>
                      <a:ext uri="{FF2B5EF4-FFF2-40B4-BE49-F238E27FC236}">
                        <a16:creationId xmlns:a16="http://schemas.microsoft.com/office/drawing/2014/main" id="{3239E6BC-D150-40A6-9B35-D0B44EA942DD}"/>
                      </a:ext>
                    </a:extLst>
                  </p:cNvPr>
                  <p:cNvSpPr>
                    <a:spLocks/>
                  </p:cNvSpPr>
                  <p:nvPr/>
                </p:nvSpPr>
                <p:spPr bwMode="auto">
                  <a:xfrm>
                    <a:off x="6184877" y="3047199"/>
                    <a:ext cx="143534" cy="142531"/>
                  </a:xfrm>
                  <a:custGeom>
                    <a:avLst/>
                    <a:gdLst>
                      <a:gd name="T0" fmla="*/ 0 w 33"/>
                      <a:gd name="T1" fmla="*/ 28 h 32"/>
                      <a:gd name="T2" fmla="*/ 6 w 33"/>
                      <a:gd name="T3" fmla="*/ 29 h 32"/>
                      <a:gd name="T4" fmla="*/ 10 w 33"/>
                      <a:gd name="T5" fmla="*/ 31 h 32"/>
                      <a:gd name="T6" fmla="*/ 18 w 33"/>
                      <a:gd name="T7" fmla="*/ 29 h 32"/>
                      <a:gd name="T8" fmla="*/ 25 w 33"/>
                      <a:gd name="T9" fmla="*/ 25 h 32"/>
                      <a:gd name="T10" fmla="*/ 28 w 33"/>
                      <a:gd name="T11" fmla="*/ 23 h 32"/>
                      <a:gd name="T12" fmla="*/ 29 w 33"/>
                      <a:gd name="T13" fmla="*/ 19 h 32"/>
                      <a:gd name="T14" fmla="*/ 32 w 33"/>
                      <a:gd name="T15" fmla="*/ 13 h 32"/>
                      <a:gd name="T16" fmla="*/ 28 w 33"/>
                      <a:gd name="T17" fmla="*/ 6 h 32"/>
                      <a:gd name="T18" fmla="*/ 21 w 33"/>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0" y="28"/>
                        </a:moveTo>
                        <a:cubicBezTo>
                          <a:pt x="2" y="28"/>
                          <a:pt x="4" y="28"/>
                          <a:pt x="6" y="29"/>
                        </a:cubicBezTo>
                        <a:cubicBezTo>
                          <a:pt x="7" y="30"/>
                          <a:pt x="8" y="31"/>
                          <a:pt x="10" y="31"/>
                        </a:cubicBezTo>
                        <a:cubicBezTo>
                          <a:pt x="13" y="32"/>
                          <a:pt x="15" y="31"/>
                          <a:pt x="18" y="29"/>
                        </a:cubicBezTo>
                        <a:cubicBezTo>
                          <a:pt x="20" y="28"/>
                          <a:pt x="23" y="27"/>
                          <a:pt x="25" y="25"/>
                        </a:cubicBezTo>
                        <a:cubicBezTo>
                          <a:pt x="26" y="25"/>
                          <a:pt x="27" y="24"/>
                          <a:pt x="28" y="23"/>
                        </a:cubicBezTo>
                        <a:cubicBezTo>
                          <a:pt x="29" y="22"/>
                          <a:pt x="28" y="20"/>
                          <a:pt x="29" y="19"/>
                        </a:cubicBezTo>
                        <a:cubicBezTo>
                          <a:pt x="29" y="17"/>
                          <a:pt x="32" y="15"/>
                          <a:pt x="32" y="13"/>
                        </a:cubicBezTo>
                        <a:cubicBezTo>
                          <a:pt x="33" y="10"/>
                          <a:pt x="30" y="7"/>
                          <a:pt x="28" y="6"/>
                        </a:cubicBezTo>
                        <a:cubicBezTo>
                          <a:pt x="26" y="4"/>
                          <a:pt x="23" y="2"/>
                          <a:pt x="21"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4" name="Freeform 68">
                    <a:extLst>
                      <a:ext uri="{FF2B5EF4-FFF2-40B4-BE49-F238E27FC236}">
                        <a16:creationId xmlns:a16="http://schemas.microsoft.com/office/drawing/2014/main" id="{554694D5-059A-4546-A27F-B59C3C7D535A}"/>
                      </a:ext>
                    </a:extLst>
                  </p:cNvPr>
                  <p:cNvSpPr>
                    <a:spLocks/>
                  </p:cNvSpPr>
                  <p:nvPr/>
                </p:nvSpPr>
                <p:spPr bwMode="auto">
                  <a:xfrm>
                    <a:off x="6293448" y="2900917"/>
                    <a:ext cx="134333" cy="165036"/>
                  </a:xfrm>
                  <a:custGeom>
                    <a:avLst/>
                    <a:gdLst>
                      <a:gd name="T0" fmla="*/ 9 w 31"/>
                      <a:gd name="T1" fmla="*/ 0 h 37"/>
                      <a:gd name="T2" fmla="*/ 11 w 31"/>
                      <a:gd name="T3" fmla="*/ 7 h 37"/>
                      <a:gd name="T4" fmla="*/ 18 w 31"/>
                      <a:gd name="T5" fmla="*/ 11 h 37"/>
                      <a:gd name="T6" fmla="*/ 31 w 31"/>
                      <a:gd name="T7" fmla="*/ 30 h 37"/>
                      <a:gd name="T8" fmla="*/ 16 w 31"/>
                      <a:gd name="T9" fmla="*/ 30 h 37"/>
                      <a:gd name="T10" fmla="*/ 12 w 31"/>
                      <a:gd name="T11" fmla="*/ 31 h 37"/>
                      <a:gd name="T12" fmla="*/ 7 w 31"/>
                      <a:gd name="T13" fmla="*/ 33 h 37"/>
                      <a:gd name="T14" fmla="*/ 0 w 31"/>
                      <a:gd name="T15" fmla="*/ 3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7">
                        <a:moveTo>
                          <a:pt x="9" y="0"/>
                        </a:moveTo>
                        <a:cubicBezTo>
                          <a:pt x="8" y="2"/>
                          <a:pt x="9" y="5"/>
                          <a:pt x="11" y="7"/>
                        </a:cubicBezTo>
                        <a:cubicBezTo>
                          <a:pt x="13" y="9"/>
                          <a:pt x="16" y="10"/>
                          <a:pt x="18" y="11"/>
                        </a:cubicBezTo>
                        <a:cubicBezTo>
                          <a:pt x="26" y="14"/>
                          <a:pt x="31" y="22"/>
                          <a:pt x="31" y="30"/>
                        </a:cubicBezTo>
                        <a:cubicBezTo>
                          <a:pt x="26" y="30"/>
                          <a:pt x="21" y="30"/>
                          <a:pt x="16" y="30"/>
                        </a:cubicBezTo>
                        <a:cubicBezTo>
                          <a:pt x="14" y="30"/>
                          <a:pt x="13" y="30"/>
                          <a:pt x="12" y="31"/>
                        </a:cubicBezTo>
                        <a:cubicBezTo>
                          <a:pt x="10" y="31"/>
                          <a:pt x="9" y="33"/>
                          <a:pt x="7" y="33"/>
                        </a:cubicBezTo>
                        <a:cubicBezTo>
                          <a:pt x="5" y="34"/>
                          <a:pt x="1" y="37"/>
                          <a:pt x="0" y="3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69">
                    <a:extLst>
                      <a:ext uri="{FF2B5EF4-FFF2-40B4-BE49-F238E27FC236}">
                        <a16:creationId xmlns:a16="http://schemas.microsoft.com/office/drawing/2014/main" id="{655A2A29-C3CA-49E2-BC14-E7BD1CE79584}"/>
                      </a:ext>
                    </a:extLst>
                  </p:cNvPr>
                  <p:cNvSpPr>
                    <a:spLocks/>
                  </p:cNvSpPr>
                  <p:nvPr/>
                </p:nvSpPr>
                <p:spPr bwMode="auto">
                  <a:xfrm>
                    <a:off x="6324731" y="3118465"/>
                    <a:ext cx="207940" cy="84393"/>
                  </a:xfrm>
                  <a:custGeom>
                    <a:avLst/>
                    <a:gdLst>
                      <a:gd name="T0" fmla="*/ 0 w 48"/>
                      <a:gd name="T1" fmla="*/ 1 h 19"/>
                      <a:gd name="T2" fmla="*/ 6 w 48"/>
                      <a:gd name="T3" fmla="*/ 2 h 19"/>
                      <a:gd name="T4" fmla="*/ 6 w 48"/>
                      <a:gd name="T5" fmla="*/ 4 h 19"/>
                      <a:gd name="T6" fmla="*/ 13 w 48"/>
                      <a:gd name="T7" fmla="*/ 10 h 19"/>
                      <a:gd name="T8" fmla="*/ 22 w 48"/>
                      <a:gd name="T9" fmla="*/ 11 h 19"/>
                      <a:gd name="T10" fmla="*/ 26 w 48"/>
                      <a:gd name="T11" fmla="*/ 14 h 19"/>
                      <a:gd name="T12" fmla="*/ 48 w 48"/>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48" h="19">
                        <a:moveTo>
                          <a:pt x="0" y="1"/>
                        </a:moveTo>
                        <a:cubicBezTo>
                          <a:pt x="2" y="1"/>
                          <a:pt x="5" y="0"/>
                          <a:pt x="6" y="2"/>
                        </a:cubicBezTo>
                        <a:cubicBezTo>
                          <a:pt x="7" y="3"/>
                          <a:pt x="6" y="4"/>
                          <a:pt x="6" y="4"/>
                        </a:cubicBezTo>
                        <a:cubicBezTo>
                          <a:pt x="6" y="8"/>
                          <a:pt x="10" y="9"/>
                          <a:pt x="13" y="10"/>
                        </a:cubicBezTo>
                        <a:cubicBezTo>
                          <a:pt x="16" y="10"/>
                          <a:pt x="19" y="9"/>
                          <a:pt x="22" y="11"/>
                        </a:cubicBezTo>
                        <a:cubicBezTo>
                          <a:pt x="23" y="12"/>
                          <a:pt x="24" y="13"/>
                          <a:pt x="26" y="14"/>
                        </a:cubicBezTo>
                        <a:cubicBezTo>
                          <a:pt x="32" y="19"/>
                          <a:pt x="40" y="18"/>
                          <a:pt x="48" y="1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6" name="Freeform 70">
                    <a:extLst>
                      <a:ext uri="{FF2B5EF4-FFF2-40B4-BE49-F238E27FC236}">
                        <a16:creationId xmlns:a16="http://schemas.microsoft.com/office/drawing/2014/main" id="{B1BA2B5D-BAEC-45F2-A572-E46EC427413E}"/>
                      </a:ext>
                    </a:extLst>
                  </p:cNvPr>
                  <p:cNvSpPr>
                    <a:spLocks/>
                  </p:cNvSpPr>
                  <p:nvPr/>
                </p:nvSpPr>
                <p:spPr bwMode="auto">
                  <a:xfrm>
                    <a:off x="6427781" y="3037822"/>
                    <a:ext cx="312831" cy="178164"/>
                  </a:xfrm>
                  <a:custGeom>
                    <a:avLst/>
                    <a:gdLst>
                      <a:gd name="T0" fmla="*/ 1 w 72"/>
                      <a:gd name="T1" fmla="*/ 0 h 40"/>
                      <a:gd name="T2" fmla="*/ 2 w 72"/>
                      <a:gd name="T3" fmla="*/ 5 h 40"/>
                      <a:gd name="T4" fmla="*/ 7 w 72"/>
                      <a:gd name="T5" fmla="*/ 7 h 40"/>
                      <a:gd name="T6" fmla="*/ 16 w 72"/>
                      <a:gd name="T7" fmla="*/ 11 h 40"/>
                      <a:gd name="T8" fmla="*/ 23 w 72"/>
                      <a:gd name="T9" fmla="*/ 12 h 40"/>
                      <a:gd name="T10" fmla="*/ 61 w 72"/>
                      <a:gd name="T11" fmla="*/ 27 h 40"/>
                      <a:gd name="T12" fmla="*/ 72 w 7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2" h="40">
                        <a:moveTo>
                          <a:pt x="1" y="0"/>
                        </a:moveTo>
                        <a:cubicBezTo>
                          <a:pt x="0" y="2"/>
                          <a:pt x="1" y="4"/>
                          <a:pt x="2" y="5"/>
                        </a:cubicBezTo>
                        <a:cubicBezTo>
                          <a:pt x="4" y="6"/>
                          <a:pt x="6" y="6"/>
                          <a:pt x="7" y="7"/>
                        </a:cubicBezTo>
                        <a:cubicBezTo>
                          <a:pt x="11" y="7"/>
                          <a:pt x="13" y="9"/>
                          <a:pt x="16" y="11"/>
                        </a:cubicBezTo>
                        <a:cubicBezTo>
                          <a:pt x="17" y="13"/>
                          <a:pt x="20" y="13"/>
                          <a:pt x="23" y="12"/>
                        </a:cubicBezTo>
                        <a:cubicBezTo>
                          <a:pt x="37" y="9"/>
                          <a:pt x="53" y="15"/>
                          <a:pt x="61" y="27"/>
                        </a:cubicBezTo>
                        <a:cubicBezTo>
                          <a:pt x="64" y="32"/>
                          <a:pt x="67" y="38"/>
                          <a:pt x="72" y="4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71">
                    <a:extLst>
                      <a:ext uri="{FF2B5EF4-FFF2-40B4-BE49-F238E27FC236}">
                        <a16:creationId xmlns:a16="http://schemas.microsoft.com/office/drawing/2014/main" id="{2DD7EF97-EE0C-4DBD-B9B9-6A79CFE44314}"/>
                      </a:ext>
                    </a:extLst>
                  </p:cNvPr>
                  <p:cNvSpPr>
                    <a:spLocks/>
                  </p:cNvSpPr>
                  <p:nvPr/>
                </p:nvSpPr>
                <p:spPr bwMode="auto">
                  <a:xfrm>
                    <a:off x="6354174" y="3047199"/>
                    <a:ext cx="66246" cy="75016"/>
                  </a:xfrm>
                  <a:custGeom>
                    <a:avLst/>
                    <a:gdLst>
                      <a:gd name="T0" fmla="*/ 0 w 15"/>
                      <a:gd name="T1" fmla="*/ 17 h 17"/>
                      <a:gd name="T2" fmla="*/ 6 w 15"/>
                      <a:gd name="T3" fmla="*/ 16 h 17"/>
                      <a:gd name="T4" fmla="*/ 12 w 15"/>
                      <a:gd name="T5" fmla="*/ 8 h 17"/>
                      <a:gd name="T6" fmla="*/ 15 w 15"/>
                      <a:gd name="T7" fmla="*/ 0 h 17"/>
                    </a:gdLst>
                    <a:ahLst/>
                    <a:cxnLst>
                      <a:cxn ang="0">
                        <a:pos x="T0" y="T1"/>
                      </a:cxn>
                      <a:cxn ang="0">
                        <a:pos x="T2" y="T3"/>
                      </a:cxn>
                      <a:cxn ang="0">
                        <a:pos x="T4" y="T5"/>
                      </a:cxn>
                      <a:cxn ang="0">
                        <a:pos x="T6" y="T7"/>
                      </a:cxn>
                    </a:cxnLst>
                    <a:rect l="0" t="0" r="r" b="b"/>
                    <a:pathLst>
                      <a:path w="15" h="17">
                        <a:moveTo>
                          <a:pt x="0" y="17"/>
                        </a:moveTo>
                        <a:cubicBezTo>
                          <a:pt x="2" y="17"/>
                          <a:pt x="4" y="17"/>
                          <a:pt x="6" y="16"/>
                        </a:cubicBezTo>
                        <a:cubicBezTo>
                          <a:pt x="8" y="14"/>
                          <a:pt x="10" y="11"/>
                          <a:pt x="12" y="8"/>
                        </a:cubicBezTo>
                        <a:cubicBezTo>
                          <a:pt x="14" y="6"/>
                          <a:pt x="15" y="3"/>
                          <a:pt x="15" y="0"/>
                        </a:cubicBezTo>
                      </a:path>
                    </a:pathLst>
                  </a:custGeom>
                  <a:noFill/>
                  <a:ln w="15875" cap="flat">
                    <a:solidFill>
                      <a:srgbClr val="A5A5A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8" name="Freeform 72">
                    <a:extLst>
                      <a:ext uri="{FF2B5EF4-FFF2-40B4-BE49-F238E27FC236}">
                        <a16:creationId xmlns:a16="http://schemas.microsoft.com/office/drawing/2014/main" id="{979C343A-14D9-44B2-B104-05663D02B7A6}"/>
                      </a:ext>
                    </a:extLst>
                  </p:cNvPr>
                  <p:cNvSpPr>
                    <a:spLocks/>
                  </p:cNvSpPr>
                  <p:nvPr/>
                </p:nvSpPr>
                <p:spPr bwMode="auto">
                  <a:xfrm>
                    <a:off x="6341292" y="2822150"/>
                    <a:ext cx="242904" cy="176288"/>
                  </a:xfrm>
                  <a:custGeom>
                    <a:avLst/>
                    <a:gdLst>
                      <a:gd name="T0" fmla="*/ 0 w 56"/>
                      <a:gd name="T1" fmla="*/ 16 h 40"/>
                      <a:gd name="T2" fmla="*/ 7 w 56"/>
                      <a:gd name="T3" fmla="*/ 8 h 40"/>
                      <a:gd name="T4" fmla="*/ 15 w 56"/>
                      <a:gd name="T5" fmla="*/ 0 h 40"/>
                      <a:gd name="T6" fmla="*/ 22 w 56"/>
                      <a:gd name="T7" fmla="*/ 4 h 40"/>
                      <a:gd name="T8" fmla="*/ 37 w 56"/>
                      <a:gd name="T9" fmla="*/ 3 h 40"/>
                      <a:gd name="T10" fmla="*/ 52 w 56"/>
                      <a:gd name="T11" fmla="*/ 7 h 40"/>
                      <a:gd name="T12" fmla="*/ 55 w 56"/>
                      <a:gd name="T13" fmla="*/ 9 h 40"/>
                      <a:gd name="T14" fmla="*/ 55 w 56"/>
                      <a:gd name="T15" fmla="*/ 11 h 40"/>
                      <a:gd name="T16" fmla="*/ 49 w 56"/>
                      <a:gd name="T17" fmla="*/ 30 h 40"/>
                      <a:gd name="T18" fmla="*/ 45 w 56"/>
                      <a:gd name="T19" fmla="*/ 33 h 40"/>
                      <a:gd name="T20" fmla="*/ 34 w 56"/>
                      <a:gd name="T21" fmla="*/ 34 h 40"/>
                      <a:gd name="T22" fmla="*/ 21 w 5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40">
                        <a:moveTo>
                          <a:pt x="0" y="16"/>
                        </a:moveTo>
                        <a:cubicBezTo>
                          <a:pt x="4" y="15"/>
                          <a:pt x="6" y="11"/>
                          <a:pt x="7" y="8"/>
                        </a:cubicBezTo>
                        <a:cubicBezTo>
                          <a:pt x="9" y="4"/>
                          <a:pt x="11" y="0"/>
                          <a:pt x="15" y="0"/>
                        </a:cubicBezTo>
                        <a:cubicBezTo>
                          <a:pt x="17" y="0"/>
                          <a:pt x="20" y="2"/>
                          <a:pt x="22" y="4"/>
                        </a:cubicBezTo>
                        <a:cubicBezTo>
                          <a:pt x="27" y="6"/>
                          <a:pt x="32" y="4"/>
                          <a:pt x="37" y="3"/>
                        </a:cubicBezTo>
                        <a:cubicBezTo>
                          <a:pt x="43" y="3"/>
                          <a:pt x="48" y="4"/>
                          <a:pt x="52" y="7"/>
                        </a:cubicBezTo>
                        <a:cubicBezTo>
                          <a:pt x="53" y="7"/>
                          <a:pt x="54" y="8"/>
                          <a:pt x="55" y="9"/>
                        </a:cubicBezTo>
                        <a:cubicBezTo>
                          <a:pt x="55" y="9"/>
                          <a:pt x="55" y="10"/>
                          <a:pt x="55" y="11"/>
                        </a:cubicBezTo>
                        <a:cubicBezTo>
                          <a:pt x="56" y="18"/>
                          <a:pt x="53" y="25"/>
                          <a:pt x="49" y="30"/>
                        </a:cubicBezTo>
                        <a:cubicBezTo>
                          <a:pt x="48" y="31"/>
                          <a:pt x="47" y="32"/>
                          <a:pt x="45" y="33"/>
                        </a:cubicBezTo>
                        <a:cubicBezTo>
                          <a:pt x="42" y="35"/>
                          <a:pt x="38" y="33"/>
                          <a:pt x="34" y="34"/>
                        </a:cubicBezTo>
                        <a:cubicBezTo>
                          <a:pt x="29" y="34"/>
                          <a:pt x="25" y="37"/>
                          <a:pt x="21" y="4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29" name="Freeform 73">
                    <a:extLst>
                      <a:ext uri="{FF2B5EF4-FFF2-40B4-BE49-F238E27FC236}">
                        <a16:creationId xmlns:a16="http://schemas.microsoft.com/office/drawing/2014/main" id="{E890D306-1063-48F3-ADE4-2454BBF0A980}"/>
                      </a:ext>
                    </a:extLst>
                  </p:cNvPr>
                  <p:cNvSpPr>
                    <a:spLocks/>
                  </p:cNvSpPr>
                  <p:nvPr/>
                </p:nvSpPr>
                <p:spPr bwMode="auto">
                  <a:xfrm>
                    <a:off x="10349352" y="2854283"/>
                    <a:ext cx="1210838" cy="540117"/>
                  </a:xfrm>
                  <a:custGeom>
                    <a:avLst/>
                    <a:gdLst>
                      <a:gd name="T0" fmla="*/ 658 w 658"/>
                      <a:gd name="T1" fmla="*/ 0 h 288"/>
                      <a:gd name="T2" fmla="*/ 505 w 658"/>
                      <a:gd name="T3" fmla="*/ 38 h 288"/>
                      <a:gd name="T4" fmla="*/ 354 w 658"/>
                      <a:gd name="T5" fmla="*/ 118 h 288"/>
                      <a:gd name="T6" fmla="*/ 227 w 658"/>
                      <a:gd name="T7" fmla="*/ 198 h 288"/>
                      <a:gd name="T8" fmla="*/ 0 w 658"/>
                      <a:gd name="T9" fmla="*/ 288 h 288"/>
                    </a:gdLst>
                    <a:ahLst/>
                    <a:cxnLst>
                      <a:cxn ang="0">
                        <a:pos x="T0" y="T1"/>
                      </a:cxn>
                      <a:cxn ang="0">
                        <a:pos x="T2" y="T3"/>
                      </a:cxn>
                      <a:cxn ang="0">
                        <a:pos x="T4" y="T5"/>
                      </a:cxn>
                      <a:cxn ang="0">
                        <a:pos x="T6" y="T7"/>
                      </a:cxn>
                      <a:cxn ang="0">
                        <a:pos x="T8" y="T9"/>
                      </a:cxn>
                    </a:cxnLst>
                    <a:rect l="0" t="0" r="r" b="b"/>
                    <a:pathLst>
                      <a:path w="658" h="288">
                        <a:moveTo>
                          <a:pt x="658" y="0"/>
                        </a:moveTo>
                        <a:lnTo>
                          <a:pt x="505" y="38"/>
                        </a:lnTo>
                        <a:lnTo>
                          <a:pt x="354" y="118"/>
                        </a:lnTo>
                        <a:lnTo>
                          <a:pt x="227" y="198"/>
                        </a:lnTo>
                        <a:lnTo>
                          <a:pt x="0" y="288"/>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74">
                    <a:extLst>
                      <a:ext uri="{FF2B5EF4-FFF2-40B4-BE49-F238E27FC236}">
                        <a16:creationId xmlns:a16="http://schemas.microsoft.com/office/drawing/2014/main" id="{E1EB80A6-DB43-4179-AD51-75C6A236BF68}"/>
                      </a:ext>
                    </a:extLst>
                  </p:cNvPr>
                  <p:cNvSpPr>
                    <a:spLocks/>
                  </p:cNvSpPr>
                  <p:nvPr/>
                </p:nvSpPr>
                <p:spPr bwMode="auto">
                  <a:xfrm>
                    <a:off x="10202746" y="3220887"/>
                    <a:ext cx="1348852" cy="288813"/>
                  </a:xfrm>
                  <a:custGeom>
                    <a:avLst/>
                    <a:gdLst>
                      <a:gd name="T0" fmla="*/ 733 w 733"/>
                      <a:gd name="T1" fmla="*/ 0 h 154"/>
                      <a:gd name="T2" fmla="*/ 118 w 733"/>
                      <a:gd name="T3" fmla="*/ 147 h 154"/>
                      <a:gd name="T4" fmla="*/ 0 w 733"/>
                      <a:gd name="T5" fmla="*/ 154 h 154"/>
                    </a:gdLst>
                    <a:ahLst/>
                    <a:cxnLst>
                      <a:cxn ang="0">
                        <a:pos x="T0" y="T1"/>
                      </a:cxn>
                      <a:cxn ang="0">
                        <a:pos x="T2" y="T3"/>
                      </a:cxn>
                      <a:cxn ang="0">
                        <a:pos x="T4" y="T5"/>
                      </a:cxn>
                    </a:cxnLst>
                    <a:rect l="0" t="0" r="r" b="b"/>
                    <a:pathLst>
                      <a:path w="733" h="154">
                        <a:moveTo>
                          <a:pt x="733" y="0"/>
                        </a:moveTo>
                        <a:lnTo>
                          <a:pt x="118" y="147"/>
                        </a:lnTo>
                        <a:lnTo>
                          <a:pt x="0" y="154"/>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75">
                    <a:extLst>
                      <a:ext uri="{FF2B5EF4-FFF2-40B4-BE49-F238E27FC236}">
                        <a16:creationId xmlns:a16="http://schemas.microsoft.com/office/drawing/2014/main" id="{D01F612F-281E-45AD-B3B5-E0BB2012F5C6}"/>
                      </a:ext>
                    </a:extLst>
                  </p:cNvPr>
                  <p:cNvSpPr>
                    <a:spLocks/>
                  </p:cNvSpPr>
                  <p:nvPr/>
                </p:nvSpPr>
                <p:spPr bwMode="auto">
                  <a:xfrm>
                    <a:off x="9458308" y="3724221"/>
                    <a:ext cx="2144060" cy="446032"/>
                  </a:xfrm>
                  <a:custGeom>
                    <a:avLst/>
                    <a:gdLst>
                      <a:gd name="T0" fmla="*/ 1105 w 1105"/>
                      <a:gd name="T1" fmla="*/ 0 h 248"/>
                      <a:gd name="T2" fmla="*/ 620 w 1105"/>
                      <a:gd name="T3" fmla="*/ 106 h 248"/>
                      <a:gd name="T4" fmla="*/ 127 w 1105"/>
                      <a:gd name="T5" fmla="*/ 248 h 248"/>
                      <a:gd name="T6" fmla="*/ 0 w 1105"/>
                      <a:gd name="T7" fmla="*/ 203 h 248"/>
                      <a:gd name="connsiteX0" fmla="*/ 10181 w 10181"/>
                      <a:gd name="connsiteY0" fmla="*/ 0 h 10000"/>
                      <a:gd name="connsiteX1" fmla="*/ 5792 w 10181"/>
                      <a:gd name="connsiteY1" fmla="*/ 4274 h 10000"/>
                      <a:gd name="connsiteX2" fmla="*/ 1330 w 10181"/>
                      <a:gd name="connsiteY2" fmla="*/ 10000 h 10000"/>
                      <a:gd name="connsiteX3" fmla="*/ 0 w 10181"/>
                      <a:gd name="connsiteY3" fmla="*/ 6751 h 10000"/>
                      <a:gd name="connsiteX0" fmla="*/ 10181 w 10181"/>
                      <a:gd name="connsiteY0" fmla="*/ 0 h 9590"/>
                      <a:gd name="connsiteX1" fmla="*/ 5792 w 10181"/>
                      <a:gd name="connsiteY1" fmla="*/ 4274 h 9590"/>
                      <a:gd name="connsiteX2" fmla="*/ 1307 w 10181"/>
                      <a:gd name="connsiteY2" fmla="*/ 9590 h 9590"/>
                      <a:gd name="connsiteX3" fmla="*/ 0 w 10181"/>
                      <a:gd name="connsiteY3" fmla="*/ 6751 h 9590"/>
                    </a:gdLst>
                    <a:ahLst/>
                    <a:cxnLst>
                      <a:cxn ang="0">
                        <a:pos x="connsiteX0" y="connsiteY0"/>
                      </a:cxn>
                      <a:cxn ang="0">
                        <a:pos x="connsiteX1" y="connsiteY1"/>
                      </a:cxn>
                      <a:cxn ang="0">
                        <a:pos x="connsiteX2" y="connsiteY2"/>
                      </a:cxn>
                      <a:cxn ang="0">
                        <a:pos x="connsiteX3" y="connsiteY3"/>
                      </a:cxn>
                    </a:cxnLst>
                    <a:rect l="l" t="t" r="r" b="b"/>
                    <a:pathLst>
                      <a:path w="10181" h="9590">
                        <a:moveTo>
                          <a:pt x="10181" y="0"/>
                        </a:moveTo>
                        <a:lnTo>
                          <a:pt x="5792" y="4274"/>
                        </a:lnTo>
                        <a:lnTo>
                          <a:pt x="1307" y="9590"/>
                        </a:lnTo>
                        <a:cubicBezTo>
                          <a:pt x="924" y="8985"/>
                          <a:pt x="383" y="7356"/>
                          <a:pt x="0" y="675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76">
                    <a:extLst>
                      <a:ext uri="{FF2B5EF4-FFF2-40B4-BE49-F238E27FC236}">
                        <a16:creationId xmlns:a16="http://schemas.microsoft.com/office/drawing/2014/main" id="{0D109A46-1B79-4E55-9615-37EEFF76815C}"/>
                      </a:ext>
                    </a:extLst>
                  </p:cNvPr>
                  <p:cNvSpPr>
                    <a:spLocks/>
                  </p:cNvSpPr>
                  <p:nvPr/>
                </p:nvSpPr>
                <p:spPr bwMode="auto">
                  <a:xfrm>
                    <a:off x="2795266" y="3720470"/>
                    <a:ext cx="33123" cy="110649"/>
                  </a:xfrm>
                  <a:custGeom>
                    <a:avLst/>
                    <a:gdLst>
                      <a:gd name="T0" fmla="*/ 0 w 8"/>
                      <a:gd name="T1" fmla="*/ 0 h 25"/>
                      <a:gd name="T2" fmla="*/ 2 w 8"/>
                      <a:gd name="T3" fmla="*/ 4 h 25"/>
                      <a:gd name="T4" fmla="*/ 3 w 8"/>
                      <a:gd name="T5" fmla="*/ 5 h 25"/>
                      <a:gd name="T6" fmla="*/ 2 w 8"/>
                      <a:gd name="T7" fmla="*/ 8 h 25"/>
                      <a:gd name="T8" fmla="*/ 1 w 8"/>
                      <a:gd name="T9" fmla="*/ 13 h 25"/>
                      <a:gd name="T10" fmla="*/ 1 w 8"/>
                      <a:gd name="T11" fmla="*/ 16 h 25"/>
                      <a:gd name="T12" fmla="*/ 2 w 8"/>
                      <a:gd name="T13" fmla="*/ 17 h 25"/>
                      <a:gd name="T14" fmla="*/ 8 w 8"/>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5">
                        <a:moveTo>
                          <a:pt x="0" y="0"/>
                        </a:moveTo>
                        <a:cubicBezTo>
                          <a:pt x="1" y="1"/>
                          <a:pt x="1" y="2"/>
                          <a:pt x="2" y="4"/>
                        </a:cubicBezTo>
                        <a:cubicBezTo>
                          <a:pt x="2" y="4"/>
                          <a:pt x="3" y="5"/>
                          <a:pt x="3" y="5"/>
                        </a:cubicBezTo>
                        <a:cubicBezTo>
                          <a:pt x="3" y="6"/>
                          <a:pt x="3" y="7"/>
                          <a:pt x="2" y="8"/>
                        </a:cubicBezTo>
                        <a:cubicBezTo>
                          <a:pt x="2" y="10"/>
                          <a:pt x="1" y="12"/>
                          <a:pt x="1" y="13"/>
                        </a:cubicBezTo>
                        <a:cubicBezTo>
                          <a:pt x="1" y="14"/>
                          <a:pt x="0" y="15"/>
                          <a:pt x="1" y="16"/>
                        </a:cubicBezTo>
                        <a:cubicBezTo>
                          <a:pt x="1" y="16"/>
                          <a:pt x="1" y="17"/>
                          <a:pt x="2" y="17"/>
                        </a:cubicBezTo>
                        <a:cubicBezTo>
                          <a:pt x="4" y="20"/>
                          <a:pt x="6" y="22"/>
                          <a:pt x="8"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77">
                    <a:extLst>
                      <a:ext uri="{FF2B5EF4-FFF2-40B4-BE49-F238E27FC236}">
                        <a16:creationId xmlns:a16="http://schemas.microsoft.com/office/drawing/2014/main" id="{F3A082EB-CA2C-4F31-9FD3-8CB26C166203}"/>
                      </a:ext>
                    </a:extLst>
                  </p:cNvPr>
                  <p:cNvSpPr>
                    <a:spLocks/>
                  </p:cNvSpPr>
                  <p:nvPr/>
                </p:nvSpPr>
                <p:spPr bwMode="auto">
                  <a:xfrm>
                    <a:off x="470952" y="3613393"/>
                    <a:ext cx="1611013" cy="1107788"/>
                  </a:xfrm>
                  <a:custGeom>
                    <a:avLst/>
                    <a:gdLst>
                      <a:gd name="T0" fmla="*/ 0 w 354"/>
                      <a:gd name="T1" fmla="*/ 253 h 253"/>
                      <a:gd name="T2" fmla="*/ 73 w 354"/>
                      <a:gd name="T3" fmla="*/ 117 h 253"/>
                      <a:gd name="T4" fmla="*/ 104 w 354"/>
                      <a:gd name="T5" fmla="*/ 121 h 253"/>
                      <a:gd name="T6" fmla="*/ 354 w 354"/>
                      <a:gd name="T7" fmla="*/ 0 h 253"/>
                      <a:gd name="connsiteX0" fmla="*/ 0 w 10000"/>
                      <a:gd name="connsiteY0" fmla="*/ 10000 h 10000"/>
                      <a:gd name="connsiteX1" fmla="*/ 2062 w 10000"/>
                      <a:gd name="connsiteY1" fmla="*/ 4625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109"/>
                      <a:gd name="connsiteY0" fmla="*/ 9809 h 9809"/>
                      <a:gd name="connsiteX1" fmla="*/ 2481 w 10109"/>
                      <a:gd name="connsiteY1" fmla="*/ 4476 h 9809"/>
                      <a:gd name="connsiteX2" fmla="*/ 3125 w 10109"/>
                      <a:gd name="connsiteY2" fmla="*/ 4549 h 9809"/>
                      <a:gd name="connsiteX3" fmla="*/ 10109 w 10109"/>
                      <a:gd name="connsiteY3" fmla="*/ 0 h 9809"/>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Lst>
                    <a:ahLst/>
                    <a:cxnLst>
                      <a:cxn ang="0">
                        <a:pos x="connsiteX0" y="connsiteY0"/>
                      </a:cxn>
                      <a:cxn ang="0">
                        <a:pos x="connsiteX1" y="connsiteY1"/>
                      </a:cxn>
                      <a:cxn ang="0">
                        <a:pos x="connsiteX2" y="connsiteY2"/>
                      </a:cxn>
                      <a:cxn ang="0">
                        <a:pos x="connsiteX3" y="connsiteY3"/>
                      </a:cxn>
                    </a:cxnLst>
                    <a:rect l="l" t="t" r="r" b="b"/>
                    <a:pathLst>
                      <a:path w="10384" h="10087">
                        <a:moveTo>
                          <a:pt x="0" y="10087"/>
                        </a:moveTo>
                        <a:cubicBezTo>
                          <a:pt x="0" y="10087"/>
                          <a:pt x="1492" y="6289"/>
                          <a:pt x="2454" y="4650"/>
                        </a:cubicBezTo>
                        <a:cubicBezTo>
                          <a:pt x="2566" y="4246"/>
                          <a:pt x="2811" y="4886"/>
                          <a:pt x="3091" y="4725"/>
                        </a:cubicBezTo>
                        <a:cubicBezTo>
                          <a:pt x="5522" y="3150"/>
                          <a:pt x="7922" y="1271"/>
                          <a:pt x="10384"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78">
                    <a:extLst>
                      <a:ext uri="{FF2B5EF4-FFF2-40B4-BE49-F238E27FC236}">
                        <a16:creationId xmlns:a16="http://schemas.microsoft.com/office/drawing/2014/main" id="{679B13D6-0660-443D-9D47-088923A87162}"/>
                      </a:ext>
                    </a:extLst>
                  </p:cNvPr>
                  <p:cNvSpPr>
                    <a:spLocks/>
                  </p:cNvSpPr>
                  <p:nvPr/>
                </p:nvSpPr>
                <p:spPr bwMode="auto">
                  <a:xfrm>
                    <a:off x="5691709" y="2675869"/>
                    <a:ext cx="125132" cy="106898"/>
                  </a:xfrm>
                  <a:custGeom>
                    <a:avLst/>
                    <a:gdLst>
                      <a:gd name="T0" fmla="*/ 28 w 29"/>
                      <a:gd name="T1" fmla="*/ 24 h 24"/>
                      <a:gd name="T2" fmla="*/ 27 w 29"/>
                      <a:gd name="T3" fmla="*/ 19 h 24"/>
                      <a:gd name="T4" fmla="*/ 22 w 29"/>
                      <a:gd name="T5" fmla="*/ 18 h 24"/>
                      <a:gd name="T6" fmla="*/ 11 w 29"/>
                      <a:gd name="T7" fmla="*/ 17 h 24"/>
                      <a:gd name="T8" fmla="*/ 10 w 29"/>
                      <a:gd name="T9" fmla="*/ 16 h 24"/>
                      <a:gd name="T10" fmla="*/ 10 w 29"/>
                      <a:gd name="T11" fmla="*/ 15 h 24"/>
                      <a:gd name="T12" fmla="*/ 9 w 29"/>
                      <a:gd name="T13" fmla="*/ 12 h 24"/>
                      <a:gd name="T14" fmla="*/ 10 w 29"/>
                      <a:gd name="T15" fmla="*/ 7 h 24"/>
                      <a:gd name="T16" fmla="*/ 8 w 29"/>
                      <a:gd name="T17" fmla="*/ 5 h 24"/>
                      <a:gd name="T18" fmla="*/ 0 w 29"/>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4">
                        <a:moveTo>
                          <a:pt x="28" y="24"/>
                        </a:moveTo>
                        <a:cubicBezTo>
                          <a:pt x="29" y="22"/>
                          <a:pt x="28" y="20"/>
                          <a:pt x="27" y="19"/>
                        </a:cubicBezTo>
                        <a:cubicBezTo>
                          <a:pt x="26" y="18"/>
                          <a:pt x="24" y="18"/>
                          <a:pt x="22" y="18"/>
                        </a:cubicBezTo>
                        <a:cubicBezTo>
                          <a:pt x="19" y="17"/>
                          <a:pt x="15" y="17"/>
                          <a:pt x="11" y="17"/>
                        </a:cubicBezTo>
                        <a:cubicBezTo>
                          <a:pt x="11" y="17"/>
                          <a:pt x="10" y="17"/>
                          <a:pt x="10" y="16"/>
                        </a:cubicBezTo>
                        <a:cubicBezTo>
                          <a:pt x="10" y="16"/>
                          <a:pt x="10" y="16"/>
                          <a:pt x="10" y="15"/>
                        </a:cubicBezTo>
                        <a:cubicBezTo>
                          <a:pt x="9" y="14"/>
                          <a:pt x="9" y="13"/>
                          <a:pt x="9" y="12"/>
                        </a:cubicBezTo>
                        <a:cubicBezTo>
                          <a:pt x="10" y="10"/>
                          <a:pt x="11" y="8"/>
                          <a:pt x="10" y="7"/>
                        </a:cubicBezTo>
                        <a:cubicBezTo>
                          <a:pt x="10" y="6"/>
                          <a:pt x="9" y="5"/>
                          <a:pt x="8" y="5"/>
                        </a:cubicBezTo>
                        <a:cubicBezTo>
                          <a:pt x="5" y="3"/>
                          <a:pt x="3" y="2"/>
                          <a:pt x="0" y="0"/>
                        </a:cubicBezTo>
                      </a:path>
                    </a:pathLst>
                  </a:custGeom>
                  <a:noFill/>
                  <a:ln w="15875" cap="rnd">
                    <a:solidFill>
                      <a:srgbClr val="EFE4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5" name="Freeform 79">
                    <a:extLst>
                      <a:ext uri="{FF2B5EF4-FFF2-40B4-BE49-F238E27FC236}">
                        <a16:creationId xmlns:a16="http://schemas.microsoft.com/office/drawing/2014/main" id="{A484DECB-0544-44EA-8642-9448F5E26D17}"/>
                      </a:ext>
                    </a:extLst>
                  </p:cNvPr>
                  <p:cNvSpPr>
                    <a:spLocks/>
                  </p:cNvSpPr>
                  <p:nvPr/>
                </p:nvSpPr>
                <p:spPr bwMode="auto">
                  <a:xfrm>
                    <a:off x="3345478" y="3193624"/>
                    <a:ext cx="2428241" cy="367449"/>
                  </a:xfrm>
                  <a:custGeom>
                    <a:avLst/>
                    <a:gdLst>
                      <a:gd name="T0" fmla="*/ 567 w 567"/>
                      <a:gd name="T1" fmla="*/ 23 h 89"/>
                      <a:gd name="T2" fmla="*/ 560 w 567"/>
                      <a:gd name="T3" fmla="*/ 10 h 89"/>
                      <a:gd name="T4" fmla="*/ 508 w 567"/>
                      <a:gd name="T5" fmla="*/ 3 h 89"/>
                      <a:gd name="T6" fmla="*/ 482 w 567"/>
                      <a:gd name="T7" fmla="*/ 5 h 89"/>
                      <a:gd name="T8" fmla="*/ 371 w 567"/>
                      <a:gd name="T9" fmla="*/ 9 h 89"/>
                      <a:gd name="T10" fmla="*/ 324 w 567"/>
                      <a:gd name="T11" fmla="*/ 21 h 89"/>
                      <a:gd name="T12" fmla="*/ 272 w 567"/>
                      <a:gd name="T13" fmla="*/ 41 h 89"/>
                      <a:gd name="T14" fmla="*/ 233 w 567"/>
                      <a:gd name="T15" fmla="*/ 54 h 89"/>
                      <a:gd name="T16" fmla="*/ 188 w 567"/>
                      <a:gd name="T17" fmla="*/ 66 h 89"/>
                      <a:gd name="T18" fmla="*/ 160 w 567"/>
                      <a:gd name="T19" fmla="*/ 69 h 89"/>
                      <a:gd name="T20" fmla="*/ 118 w 567"/>
                      <a:gd name="T21" fmla="*/ 77 h 89"/>
                      <a:gd name="T22" fmla="*/ 73 w 567"/>
                      <a:gd name="T23" fmla="*/ 77 h 89"/>
                      <a:gd name="T24" fmla="*/ 56 w 567"/>
                      <a:gd name="T25" fmla="*/ 84 h 89"/>
                      <a:gd name="T26" fmla="*/ 0 w 567"/>
                      <a:gd name="T27" fmla="*/ 85 h 89"/>
                      <a:gd name="connsiteX0" fmla="*/ 9877 w 9877"/>
                      <a:gd name="connsiteY0" fmla="*/ 787 h 9330"/>
                      <a:gd name="connsiteX1" fmla="*/ 8959 w 9877"/>
                      <a:gd name="connsiteY1" fmla="*/ 0 h 9330"/>
                      <a:gd name="connsiteX2" fmla="*/ 8501 w 9877"/>
                      <a:gd name="connsiteY2" fmla="*/ 225 h 9330"/>
                      <a:gd name="connsiteX3" fmla="*/ 6543 w 9877"/>
                      <a:gd name="connsiteY3" fmla="*/ 674 h 9330"/>
                      <a:gd name="connsiteX4" fmla="*/ 5714 w 9877"/>
                      <a:gd name="connsiteY4" fmla="*/ 2023 h 9330"/>
                      <a:gd name="connsiteX5" fmla="*/ 4797 w 9877"/>
                      <a:gd name="connsiteY5" fmla="*/ 4270 h 9330"/>
                      <a:gd name="connsiteX6" fmla="*/ 4109 w 9877"/>
                      <a:gd name="connsiteY6" fmla="*/ 5730 h 9330"/>
                      <a:gd name="connsiteX7" fmla="*/ 3316 w 9877"/>
                      <a:gd name="connsiteY7" fmla="*/ 7079 h 9330"/>
                      <a:gd name="connsiteX8" fmla="*/ 2822 w 9877"/>
                      <a:gd name="connsiteY8" fmla="*/ 7416 h 9330"/>
                      <a:gd name="connsiteX9" fmla="*/ 2081 w 9877"/>
                      <a:gd name="connsiteY9" fmla="*/ 8315 h 9330"/>
                      <a:gd name="connsiteX10" fmla="*/ 1287 w 9877"/>
                      <a:gd name="connsiteY10" fmla="*/ 8315 h 9330"/>
                      <a:gd name="connsiteX11" fmla="*/ 988 w 9877"/>
                      <a:gd name="connsiteY11" fmla="*/ 9101 h 9330"/>
                      <a:gd name="connsiteX12" fmla="*/ 0 w 9877"/>
                      <a:gd name="connsiteY12" fmla="*/ 9214 h 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77" h="9330">
                        <a:moveTo>
                          <a:pt x="9877" y="787"/>
                        </a:moveTo>
                        <a:cubicBezTo>
                          <a:pt x="9577" y="674"/>
                          <a:pt x="9277" y="112"/>
                          <a:pt x="8959" y="0"/>
                        </a:cubicBezTo>
                        <a:cubicBezTo>
                          <a:pt x="8801" y="0"/>
                          <a:pt x="8642" y="112"/>
                          <a:pt x="8501" y="225"/>
                        </a:cubicBezTo>
                        <a:cubicBezTo>
                          <a:pt x="7848" y="450"/>
                          <a:pt x="7178" y="-337"/>
                          <a:pt x="6543" y="674"/>
                        </a:cubicBezTo>
                        <a:cubicBezTo>
                          <a:pt x="6261" y="1124"/>
                          <a:pt x="5996" y="1910"/>
                          <a:pt x="5714" y="2023"/>
                        </a:cubicBezTo>
                        <a:cubicBezTo>
                          <a:pt x="5397" y="2023"/>
                          <a:pt x="5097" y="3596"/>
                          <a:pt x="4797" y="4270"/>
                        </a:cubicBezTo>
                        <a:cubicBezTo>
                          <a:pt x="4568" y="4719"/>
                          <a:pt x="4339" y="5281"/>
                          <a:pt x="4109" y="5730"/>
                        </a:cubicBezTo>
                        <a:cubicBezTo>
                          <a:pt x="3862" y="6292"/>
                          <a:pt x="3580" y="6854"/>
                          <a:pt x="3316" y="7079"/>
                        </a:cubicBezTo>
                        <a:cubicBezTo>
                          <a:pt x="3157" y="7191"/>
                          <a:pt x="2981" y="7191"/>
                          <a:pt x="2822" y="7416"/>
                        </a:cubicBezTo>
                        <a:cubicBezTo>
                          <a:pt x="2575" y="7641"/>
                          <a:pt x="2328" y="8202"/>
                          <a:pt x="2081" y="8315"/>
                        </a:cubicBezTo>
                        <a:cubicBezTo>
                          <a:pt x="1817" y="8427"/>
                          <a:pt x="1534" y="7865"/>
                          <a:pt x="1287" y="8315"/>
                        </a:cubicBezTo>
                        <a:cubicBezTo>
                          <a:pt x="1182" y="8539"/>
                          <a:pt x="1093" y="8876"/>
                          <a:pt x="988" y="9101"/>
                        </a:cubicBezTo>
                        <a:cubicBezTo>
                          <a:pt x="670" y="9663"/>
                          <a:pt x="335" y="8989"/>
                          <a:pt x="0" y="9214"/>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6" name="Freeform 80">
                    <a:extLst>
                      <a:ext uri="{FF2B5EF4-FFF2-40B4-BE49-F238E27FC236}">
                        <a16:creationId xmlns:a16="http://schemas.microsoft.com/office/drawing/2014/main" id="{D4FA170B-09FB-4AC6-BBD7-534D19046096}"/>
                      </a:ext>
                    </a:extLst>
                  </p:cNvPr>
                  <p:cNvSpPr>
                    <a:spLocks/>
                  </p:cNvSpPr>
                  <p:nvPr/>
                </p:nvSpPr>
                <p:spPr bwMode="auto">
                  <a:xfrm>
                    <a:off x="3514776" y="3135343"/>
                    <a:ext cx="393799" cy="301941"/>
                  </a:xfrm>
                  <a:custGeom>
                    <a:avLst/>
                    <a:gdLst>
                      <a:gd name="T0" fmla="*/ 62 w 91"/>
                      <a:gd name="T1" fmla="*/ 1 h 68"/>
                      <a:gd name="T2" fmla="*/ 63 w 91"/>
                      <a:gd name="T3" fmla="*/ 0 h 68"/>
                      <a:gd name="T4" fmla="*/ 69 w 91"/>
                      <a:gd name="T5" fmla="*/ 2 h 68"/>
                      <a:gd name="T6" fmla="*/ 74 w 91"/>
                      <a:gd name="T7" fmla="*/ 3 h 68"/>
                      <a:gd name="T8" fmla="*/ 79 w 91"/>
                      <a:gd name="T9" fmla="*/ 8 h 68"/>
                      <a:gd name="T10" fmla="*/ 80 w 91"/>
                      <a:gd name="T11" fmla="*/ 10 h 68"/>
                      <a:gd name="T12" fmla="*/ 79 w 91"/>
                      <a:gd name="T13" fmla="*/ 13 h 68"/>
                      <a:gd name="T14" fmla="*/ 76 w 91"/>
                      <a:gd name="T15" fmla="*/ 33 h 68"/>
                      <a:gd name="T16" fmla="*/ 86 w 91"/>
                      <a:gd name="T17" fmla="*/ 44 h 68"/>
                      <a:gd name="T18" fmla="*/ 91 w 91"/>
                      <a:gd name="T19" fmla="*/ 47 h 68"/>
                      <a:gd name="T20" fmla="*/ 87 w 91"/>
                      <a:gd name="T21" fmla="*/ 50 h 68"/>
                      <a:gd name="T22" fmla="*/ 74 w 91"/>
                      <a:gd name="T23" fmla="*/ 54 h 68"/>
                      <a:gd name="T24" fmla="*/ 63 w 91"/>
                      <a:gd name="T25" fmla="*/ 58 h 68"/>
                      <a:gd name="T26" fmla="*/ 52 w 91"/>
                      <a:gd name="T27" fmla="*/ 64 h 68"/>
                      <a:gd name="T28" fmla="*/ 31 w 91"/>
                      <a:gd name="T29" fmla="*/ 68 h 68"/>
                      <a:gd name="T30" fmla="*/ 18 w 91"/>
                      <a:gd name="T31" fmla="*/ 62 h 68"/>
                      <a:gd name="T32" fmla="*/ 0 w 91"/>
                      <a:gd name="T33"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68">
                        <a:moveTo>
                          <a:pt x="62" y="1"/>
                        </a:moveTo>
                        <a:cubicBezTo>
                          <a:pt x="62" y="1"/>
                          <a:pt x="63" y="0"/>
                          <a:pt x="63" y="0"/>
                        </a:cubicBezTo>
                        <a:cubicBezTo>
                          <a:pt x="65" y="1"/>
                          <a:pt x="67" y="1"/>
                          <a:pt x="69" y="2"/>
                        </a:cubicBezTo>
                        <a:cubicBezTo>
                          <a:pt x="71" y="2"/>
                          <a:pt x="73" y="2"/>
                          <a:pt x="74" y="3"/>
                        </a:cubicBezTo>
                        <a:cubicBezTo>
                          <a:pt x="76" y="4"/>
                          <a:pt x="78" y="6"/>
                          <a:pt x="79" y="8"/>
                        </a:cubicBezTo>
                        <a:cubicBezTo>
                          <a:pt x="79" y="9"/>
                          <a:pt x="79" y="9"/>
                          <a:pt x="80" y="10"/>
                        </a:cubicBezTo>
                        <a:cubicBezTo>
                          <a:pt x="80" y="11"/>
                          <a:pt x="79" y="12"/>
                          <a:pt x="79" y="13"/>
                        </a:cubicBezTo>
                        <a:cubicBezTo>
                          <a:pt x="75" y="19"/>
                          <a:pt x="74" y="26"/>
                          <a:pt x="76" y="33"/>
                        </a:cubicBezTo>
                        <a:cubicBezTo>
                          <a:pt x="77" y="38"/>
                          <a:pt x="81" y="43"/>
                          <a:pt x="86" y="44"/>
                        </a:cubicBezTo>
                        <a:cubicBezTo>
                          <a:pt x="88" y="44"/>
                          <a:pt x="91" y="45"/>
                          <a:pt x="91" y="47"/>
                        </a:cubicBezTo>
                        <a:cubicBezTo>
                          <a:pt x="91" y="48"/>
                          <a:pt x="89" y="49"/>
                          <a:pt x="87" y="50"/>
                        </a:cubicBezTo>
                        <a:cubicBezTo>
                          <a:pt x="83" y="51"/>
                          <a:pt x="78" y="53"/>
                          <a:pt x="74" y="54"/>
                        </a:cubicBezTo>
                        <a:cubicBezTo>
                          <a:pt x="70" y="55"/>
                          <a:pt x="67" y="57"/>
                          <a:pt x="63" y="58"/>
                        </a:cubicBezTo>
                        <a:cubicBezTo>
                          <a:pt x="59" y="60"/>
                          <a:pt x="56" y="62"/>
                          <a:pt x="52" y="64"/>
                        </a:cubicBezTo>
                        <a:cubicBezTo>
                          <a:pt x="45" y="67"/>
                          <a:pt x="38" y="68"/>
                          <a:pt x="31" y="68"/>
                        </a:cubicBezTo>
                        <a:cubicBezTo>
                          <a:pt x="24" y="68"/>
                          <a:pt x="24" y="66"/>
                          <a:pt x="18" y="62"/>
                        </a:cubicBezTo>
                        <a:cubicBezTo>
                          <a:pt x="14" y="59"/>
                          <a:pt x="3" y="56"/>
                          <a:pt x="0" y="5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7" name="Freeform 81">
                    <a:extLst>
                      <a:ext uri="{FF2B5EF4-FFF2-40B4-BE49-F238E27FC236}">
                        <a16:creationId xmlns:a16="http://schemas.microsoft.com/office/drawing/2014/main" id="{ECB20CD7-ECBB-4FC6-89CE-C19FA8C1C6DF}"/>
                      </a:ext>
                    </a:extLst>
                  </p:cNvPr>
                  <p:cNvSpPr>
                    <a:spLocks/>
                  </p:cNvSpPr>
                  <p:nvPr/>
                </p:nvSpPr>
                <p:spPr bwMode="auto">
                  <a:xfrm>
                    <a:off x="3266352" y="3140970"/>
                    <a:ext cx="539173" cy="305691"/>
                  </a:xfrm>
                  <a:custGeom>
                    <a:avLst/>
                    <a:gdLst>
                      <a:gd name="T0" fmla="*/ 1 w 124"/>
                      <a:gd name="T1" fmla="*/ 49 h 69"/>
                      <a:gd name="T2" fmla="*/ 5 w 124"/>
                      <a:gd name="T3" fmla="*/ 55 h 69"/>
                      <a:gd name="T4" fmla="*/ 13 w 124"/>
                      <a:gd name="T5" fmla="*/ 56 h 69"/>
                      <a:gd name="T6" fmla="*/ 29 w 124"/>
                      <a:gd name="T7" fmla="*/ 69 h 69"/>
                      <a:gd name="T8" fmla="*/ 44 w 124"/>
                      <a:gd name="T9" fmla="*/ 64 h 69"/>
                      <a:gd name="T10" fmla="*/ 54 w 124"/>
                      <a:gd name="T11" fmla="*/ 60 h 69"/>
                      <a:gd name="T12" fmla="*/ 58 w 124"/>
                      <a:gd name="T13" fmla="*/ 49 h 69"/>
                      <a:gd name="T14" fmla="*/ 78 w 124"/>
                      <a:gd name="T15" fmla="*/ 42 h 69"/>
                      <a:gd name="T16" fmla="*/ 81 w 124"/>
                      <a:gd name="T17" fmla="*/ 35 h 69"/>
                      <a:gd name="T18" fmla="*/ 90 w 124"/>
                      <a:gd name="T19" fmla="*/ 26 h 69"/>
                      <a:gd name="T20" fmla="*/ 105 w 124"/>
                      <a:gd name="T21" fmla="*/ 16 h 69"/>
                      <a:gd name="T22" fmla="*/ 121 w 124"/>
                      <a:gd name="T23" fmla="*/ 4 h 69"/>
                      <a:gd name="T24" fmla="*/ 124 w 124"/>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69">
                        <a:moveTo>
                          <a:pt x="1" y="49"/>
                        </a:moveTo>
                        <a:cubicBezTo>
                          <a:pt x="0" y="52"/>
                          <a:pt x="2" y="54"/>
                          <a:pt x="5" y="55"/>
                        </a:cubicBezTo>
                        <a:cubicBezTo>
                          <a:pt x="7" y="56"/>
                          <a:pt x="10" y="56"/>
                          <a:pt x="13" y="56"/>
                        </a:cubicBezTo>
                        <a:cubicBezTo>
                          <a:pt x="20" y="57"/>
                          <a:pt x="27" y="62"/>
                          <a:pt x="29" y="69"/>
                        </a:cubicBezTo>
                        <a:cubicBezTo>
                          <a:pt x="34" y="67"/>
                          <a:pt x="39" y="65"/>
                          <a:pt x="44" y="64"/>
                        </a:cubicBezTo>
                        <a:cubicBezTo>
                          <a:pt x="48" y="63"/>
                          <a:pt x="52" y="63"/>
                          <a:pt x="54" y="60"/>
                        </a:cubicBezTo>
                        <a:cubicBezTo>
                          <a:pt x="56" y="57"/>
                          <a:pt x="56" y="52"/>
                          <a:pt x="58" y="49"/>
                        </a:cubicBezTo>
                        <a:cubicBezTo>
                          <a:pt x="63" y="44"/>
                          <a:pt x="74" y="48"/>
                          <a:pt x="78" y="42"/>
                        </a:cubicBezTo>
                        <a:cubicBezTo>
                          <a:pt x="79" y="40"/>
                          <a:pt x="80" y="37"/>
                          <a:pt x="81" y="35"/>
                        </a:cubicBezTo>
                        <a:cubicBezTo>
                          <a:pt x="83" y="31"/>
                          <a:pt x="86" y="29"/>
                          <a:pt x="90" y="26"/>
                        </a:cubicBezTo>
                        <a:cubicBezTo>
                          <a:pt x="95" y="23"/>
                          <a:pt x="100" y="19"/>
                          <a:pt x="105" y="16"/>
                        </a:cubicBezTo>
                        <a:cubicBezTo>
                          <a:pt x="111" y="13"/>
                          <a:pt x="117" y="10"/>
                          <a:pt x="121" y="4"/>
                        </a:cubicBezTo>
                        <a:cubicBezTo>
                          <a:pt x="122" y="3"/>
                          <a:pt x="122" y="1"/>
                          <a:pt x="124"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138" name="Freeform 82">
                    <a:extLst>
                      <a:ext uri="{FF2B5EF4-FFF2-40B4-BE49-F238E27FC236}">
                        <a16:creationId xmlns:a16="http://schemas.microsoft.com/office/drawing/2014/main" id="{6A001B86-3FDF-471E-BC31-457617F2A4C0}"/>
                      </a:ext>
                    </a:extLst>
                  </p:cNvPr>
                  <p:cNvSpPr>
                    <a:spLocks/>
                  </p:cNvSpPr>
                  <p:nvPr/>
                </p:nvSpPr>
                <p:spPr bwMode="auto">
                  <a:xfrm>
                    <a:off x="3271872" y="3073455"/>
                    <a:ext cx="524451" cy="279436"/>
                  </a:xfrm>
                  <a:custGeom>
                    <a:avLst/>
                    <a:gdLst>
                      <a:gd name="T0" fmla="*/ 0 w 121"/>
                      <a:gd name="T1" fmla="*/ 63 h 63"/>
                      <a:gd name="T2" fmla="*/ 13 w 121"/>
                      <a:gd name="T3" fmla="*/ 55 h 63"/>
                      <a:gd name="T4" fmla="*/ 16 w 121"/>
                      <a:gd name="T5" fmla="*/ 53 h 63"/>
                      <a:gd name="T6" fmla="*/ 15 w 121"/>
                      <a:gd name="T7" fmla="*/ 50 h 63"/>
                      <a:gd name="T8" fmla="*/ 15 w 121"/>
                      <a:gd name="T9" fmla="*/ 44 h 63"/>
                      <a:gd name="T10" fmla="*/ 15 w 121"/>
                      <a:gd name="T11" fmla="*/ 42 h 63"/>
                      <a:gd name="T12" fmla="*/ 17 w 121"/>
                      <a:gd name="T13" fmla="*/ 40 h 63"/>
                      <a:gd name="T14" fmla="*/ 27 w 121"/>
                      <a:gd name="T15" fmla="*/ 37 h 63"/>
                      <a:gd name="T16" fmla="*/ 30 w 121"/>
                      <a:gd name="T17" fmla="*/ 36 h 63"/>
                      <a:gd name="T18" fmla="*/ 31 w 121"/>
                      <a:gd name="T19" fmla="*/ 34 h 63"/>
                      <a:gd name="T20" fmla="*/ 42 w 121"/>
                      <a:gd name="T21" fmla="*/ 29 h 63"/>
                      <a:gd name="T22" fmla="*/ 46 w 121"/>
                      <a:gd name="T23" fmla="*/ 25 h 63"/>
                      <a:gd name="T24" fmla="*/ 57 w 121"/>
                      <a:gd name="T25" fmla="*/ 24 h 63"/>
                      <a:gd name="T26" fmla="*/ 67 w 121"/>
                      <a:gd name="T27" fmla="*/ 19 h 63"/>
                      <a:gd name="T28" fmla="*/ 77 w 121"/>
                      <a:gd name="T29" fmla="*/ 12 h 63"/>
                      <a:gd name="T30" fmla="*/ 91 w 121"/>
                      <a:gd name="T31" fmla="*/ 0 h 63"/>
                      <a:gd name="T32" fmla="*/ 102 w 121"/>
                      <a:gd name="T33" fmla="*/ 5 h 63"/>
                      <a:gd name="T34" fmla="*/ 121 w 121"/>
                      <a:gd name="T35"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3">
                        <a:moveTo>
                          <a:pt x="0" y="63"/>
                        </a:moveTo>
                        <a:cubicBezTo>
                          <a:pt x="3" y="62"/>
                          <a:pt x="10" y="57"/>
                          <a:pt x="13" y="55"/>
                        </a:cubicBezTo>
                        <a:cubicBezTo>
                          <a:pt x="14" y="55"/>
                          <a:pt x="15" y="54"/>
                          <a:pt x="16" y="53"/>
                        </a:cubicBezTo>
                        <a:cubicBezTo>
                          <a:pt x="16" y="52"/>
                          <a:pt x="16" y="51"/>
                          <a:pt x="15" y="50"/>
                        </a:cubicBezTo>
                        <a:cubicBezTo>
                          <a:pt x="15" y="48"/>
                          <a:pt x="15" y="46"/>
                          <a:pt x="15" y="44"/>
                        </a:cubicBezTo>
                        <a:cubicBezTo>
                          <a:pt x="15" y="43"/>
                          <a:pt x="15" y="43"/>
                          <a:pt x="15" y="42"/>
                        </a:cubicBezTo>
                        <a:cubicBezTo>
                          <a:pt x="16" y="41"/>
                          <a:pt x="16" y="41"/>
                          <a:pt x="17" y="40"/>
                        </a:cubicBezTo>
                        <a:cubicBezTo>
                          <a:pt x="20" y="39"/>
                          <a:pt x="23" y="37"/>
                          <a:pt x="27" y="37"/>
                        </a:cubicBezTo>
                        <a:cubicBezTo>
                          <a:pt x="28" y="37"/>
                          <a:pt x="29" y="36"/>
                          <a:pt x="30" y="36"/>
                        </a:cubicBezTo>
                        <a:cubicBezTo>
                          <a:pt x="30" y="35"/>
                          <a:pt x="31" y="34"/>
                          <a:pt x="31" y="34"/>
                        </a:cubicBezTo>
                        <a:cubicBezTo>
                          <a:pt x="34" y="30"/>
                          <a:pt x="39" y="32"/>
                          <a:pt x="42" y="29"/>
                        </a:cubicBezTo>
                        <a:cubicBezTo>
                          <a:pt x="44" y="28"/>
                          <a:pt x="45" y="26"/>
                          <a:pt x="46" y="25"/>
                        </a:cubicBezTo>
                        <a:cubicBezTo>
                          <a:pt x="49" y="23"/>
                          <a:pt x="53" y="24"/>
                          <a:pt x="57" y="24"/>
                        </a:cubicBezTo>
                        <a:cubicBezTo>
                          <a:pt x="61" y="23"/>
                          <a:pt x="64" y="21"/>
                          <a:pt x="67" y="19"/>
                        </a:cubicBezTo>
                        <a:cubicBezTo>
                          <a:pt x="71" y="17"/>
                          <a:pt x="74" y="15"/>
                          <a:pt x="77" y="12"/>
                        </a:cubicBezTo>
                        <a:cubicBezTo>
                          <a:pt x="81" y="8"/>
                          <a:pt x="85" y="1"/>
                          <a:pt x="91" y="0"/>
                        </a:cubicBezTo>
                        <a:cubicBezTo>
                          <a:pt x="95" y="0"/>
                          <a:pt x="99" y="3"/>
                          <a:pt x="102" y="5"/>
                        </a:cubicBezTo>
                        <a:cubicBezTo>
                          <a:pt x="107" y="8"/>
                          <a:pt x="115" y="14"/>
                          <a:pt x="121" y="1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139" name="Group 138">
                    <a:extLst>
                      <a:ext uri="{FF2B5EF4-FFF2-40B4-BE49-F238E27FC236}">
                        <a16:creationId xmlns:a16="http://schemas.microsoft.com/office/drawing/2014/main" id="{E6525B3E-E792-4D23-BF83-D18733B434FA}"/>
                      </a:ext>
                    </a:extLst>
                  </p:cNvPr>
                  <p:cNvGrpSpPr/>
                  <p:nvPr/>
                </p:nvGrpSpPr>
                <p:grpSpPr>
                  <a:xfrm>
                    <a:off x="5973079" y="2748470"/>
                    <a:ext cx="128016" cy="128016"/>
                    <a:chOff x="1520304" y="1939550"/>
                    <a:chExt cx="726812" cy="726812"/>
                  </a:xfrm>
                </p:grpSpPr>
                <p:sp>
                  <p:nvSpPr>
                    <p:cNvPr id="738" name="Oval 737">
                      <a:extLst>
                        <a:ext uri="{FF2B5EF4-FFF2-40B4-BE49-F238E27FC236}">
                          <a16:creationId xmlns:a16="http://schemas.microsoft.com/office/drawing/2014/main" id="{5DED5503-F321-4F7A-830F-1AF0702E17B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739" name="Group 738">
                      <a:extLst>
                        <a:ext uri="{FF2B5EF4-FFF2-40B4-BE49-F238E27FC236}">
                          <a16:creationId xmlns:a16="http://schemas.microsoft.com/office/drawing/2014/main" id="{ED7F3B8E-5A6B-4911-A8C1-336ADAF19E1A}"/>
                        </a:ext>
                      </a:extLst>
                    </p:cNvPr>
                    <p:cNvGrpSpPr/>
                    <p:nvPr/>
                  </p:nvGrpSpPr>
                  <p:grpSpPr>
                    <a:xfrm>
                      <a:off x="1627350" y="2071688"/>
                      <a:ext cx="512722" cy="462536"/>
                      <a:chOff x="1302898" y="1640683"/>
                      <a:chExt cx="1201027" cy="1083468"/>
                    </a:xfrm>
                  </p:grpSpPr>
                  <p:sp>
                    <p:nvSpPr>
                      <p:cNvPr id="740" name="Freeform 34">
                        <a:extLst>
                          <a:ext uri="{FF2B5EF4-FFF2-40B4-BE49-F238E27FC236}">
                            <a16:creationId xmlns:a16="http://schemas.microsoft.com/office/drawing/2014/main" id="{5ABC5DD3-000C-4066-A8C0-8FD91A8A307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41" name="Freeform 37">
                        <a:extLst>
                          <a:ext uri="{FF2B5EF4-FFF2-40B4-BE49-F238E27FC236}">
                            <a16:creationId xmlns:a16="http://schemas.microsoft.com/office/drawing/2014/main" id="{FA1B8617-4BFC-4742-B043-07C9BDA6765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42" name="Freeform 39">
                        <a:extLst>
                          <a:ext uri="{FF2B5EF4-FFF2-40B4-BE49-F238E27FC236}">
                            <a16:creationId xmlns:a16="http://schemas.microsoft.com/office/drawing/2014/main" id="{00D0349C-BA87-4093-88E1-2BD578A0AA8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43" name="Freeform 40">
                        <a:extLst>
                          <a:ext uri="{FF2B5EF4-FFF2-40B4-BE49-F238E27FC236}">
                            <a16:creationId xmlns:a16="http://schemas.microsoft.com/office/drawing/2014/main" id="{E56A642E-C05E-4FF0-AB75-09DF8AE6C5B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44" name="Freeform 5">
                        <a:extLst>
                          <a:ext uri="{FF2B5EF4-FFF2-40B4-BE49-F238E27FC236}">
                            <a16:creationId xmlns:a16="http://schemas.microsoft.com/office/drawing/2014/main" id="{4A349026-B7E4-48B2-806A-B1221D9C1EE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0" name="Group 139">
                    <a:extLst>
                      <a:ext uri="{FF2B5EF4-FFF2-40B4-BE49-F238E27FC236}">
                        <a16:creationId xmlns:a16="http://schemas.microsoft.com/office/drawing/2014/main" id="{4C355997-B7FD-446D-B20C-88DD17B8A4E9}"/>
                      </a:ext>
                    </a:extLst>
                  </p:cNvPr>
                  <p:cNvGrpSpPr/>
                  <p:nvPr/>
                </p:nvGrpSpPr>
                <p:grpSpPr>
                  <a:xfrm>
                    <a:off x="9868710" y="3418123"/>
                    <a:ext cx="128016" cy="128016"/>
                    <a:chOff x="1520304" y="1939550"/>
                    <a:chExt cx="726812" cy="726812"/>
                  </a:xfrm>
                </p:grpSpPr>
                <p:sp>
                  <p:nvSpPr>
                    <p:cNvPr id="731" name="Oval 730">
                      <a:extLst>
                        <a:ext uri="{FF2B5EF4-FFF2-40B4-BE49-F238E27FC236}">
                          <a16:creationId xmlns:a16="http://schemas.microsoft.com/office/drawing/2014/main" id="{A2B774C5-DF67-44D7-AF16-21BBF5CC2CB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732" name="Group 731">
                      <a:extLst>
                        <a:ext uri="{FF2B5EF4-FFF2-40B4-BE49-F238E27FC236}">
                          <a16:creationId xmlns:a16="http://schemas.microsoft.com/office/drawing/2014/main" id="{FAC8A1C4-61B3-4ABB-B931-FC6EB3D4E9EB}"/>
                        </a:ext>
                      </a:extLst>
                    </p:cNvPr>
                    <p:cNvGrpSpPr/>
                    <p:nvPr/>
                  </p:nvGrpSpPr>
                  <p:grpSpPr>
                    <a:xfrm>
                      <a:off x="1627350" y="2071688"/>
                      <a:ext cx="512722" cy="462536"/>
                      <a:chOff x="1302898" y="1640683"/>
                      <a:chExt cx="1201027" cy="1083468"/>
                    </a:xfrm>
                  </p:grpSpPr>
                  <p:sp>
                    <p:nvSpPr>
                      <p:cNvPr id="733" name="Freeform 34">
                        <a:extLst>
                          <a:ext uri="{FF2B5EF4-FFF2-40B4-BE49-F238E27FC236}">
                            <a16:creationId xmlns:a16="http://schemas.microsoft.com/office/drawing/2014/main" id="{6D24479E-2A8B-4497-B004-0FDBEA63805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34" name="Freeform 37">
                        <a:extLst>
                          <a:ext uri="{FF2B5EF4-FFF2-40B4-BE49-F238E27FC236}">
                            <a16:creationId xmlns:a16="http://schemas.microsoft.com/office/drawing/2014/main" id="{EB1B0B73-3FA2-4F4A-9158-C52F7E7589C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35" name="Freeform 39">
                        <a:extLst>
                          <a:ext uri="{FF2B5EF4-FFF2-40B4-BE49-F238E27FC236}">
                            <a16:creationId xmlns:a16="http://schemas.microsoft.com/office/drawing/2014/main" id="{F39288E3-6F52-4BC3-94F0-5D400E1433A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36" name="Freeform 40">
                        <a:extLst>
                          <a:ext uri="{FF2B5EF4-FFF2-40B4-BE49-F238E27FC236}">
                            <a16:creationId xmlns:a16="http://schemas.microsoft.com/office/drawing/2014/main" id="{88F6212B-688C-4D03-9522-A4A2EE553AE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37" name="Freeform 5">
                        <a:extLst>
                          <a:ext uri="{FF2B5EF4-FFF2-40B4-BE49-F238E27FC236}">
                            <a16:creationId xmlns:a16="http://schemas.microsoft.com/office/drawing/2014/main" id="{FFF558E3-B7B0-420F-A1F6-FFC0EF231C0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1" name="Group 140">
                    <a:extLst>
                      <a:ext uri="{FF2B5EF4-FFF2-40B4-BE49-F238E27FC236}">
                        <a16:creationId xmlns:a16="http://schemas.microsoft.com/office/drawing/2014/main" id="{2F9681BB-0424-48A4-BEC2-47EDDCBE424F}"/>
                      </a:ext>
                    </a:extLst>
                  </p:cNvPr>
                  <p:cNvGrpSpPr/>
                  <p:nvPr/>
                </p:nvGrpSpPr>
                <p:grpSpPr>
                  <a:xfrm>
                    <a:off x="9771289" y="3315135"/>
                    <a:ext cx="128016" cy="128016"/>
                    <a:chOff x="1520304" y="1939550"/>
                    <a:chExt cx="726812" cy="726812"/>
                  </a:xfrm>
                </p:grpSpPr>
                <p:sp>
                  <p:nvSpPr>
                    <p:cNvPr id="724" name="Oval 723">
                      <a:extLst>
                        <a:ext uri="{FF2B5EF4-FFF2-40B4-BE49-F238E27FC236}">
                          <a16:creationId xmlns:a16="http://schemas.microsoft.com/office/drawing/2014/main" id="{135D0DFA-570D-4FF8-A089-DFCFA91BAE6E}"/>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725" name="Group 724">
                      <a:extLst>
                        <a:ext uri="{FF2B5EF4-FFF2-40B4-BE49-F238E27FC236}">
                          <a16:creationId xmlns:a16="http://schemas.microsoft.com/office/drawing/2014/main" id="{668E3003-BE57-4D97-8DDE-2970876498FD}"/>
                        </a:ext>
                      </a:extLst>
                    </p:cNvPr>
                    <p:cNvGrpSpPr/>
                    <p:nvPr/>
                  </p:nvGrpSpPr>
                  <p:grpSpPr>
                    <a:xfrm>
                      <a:off x="1627350" y="2071688"/>
                      <a:ext cx="512722" cy="462536"/>
                      <a:chOff x="1302898" y="1640683"/>
                      <a:chExt cx="1201027" cy="1083468"/>
                    </a:xfrm>
                  </p:grpSpPr>
                  <p:sp>
                    <p:nvSpPr>
                      <p:cNvPr id="726" name="Freeform 34">
                        <a:extLst>
                          <a:ext uri="{FF2B5EF4-FFF2-40B4-BE49-F238E27FC236}">
                            <a16:creationId xmlns:a16="http://schemas.microsoft.com/office/drawing/2014/main" id="{13F1A196-EC97-4E08-B6E8-0F381DBD7C5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27" name="Freeform 37">
                        <a:extLst>
                          <a:ext uri="{FF2B5EF4-FFF2-40B4-BE49-F238E27FC236}">
                            <a16:creationId xmlns:a16="http://schemas.microsoft.com/office/drawing/2014/main" id="{67C56BD1-41DB-41DD-BAE0-355E68A0EC3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28" name="Freeform 39">
                        <a:extLst>
                          <a:ext uri="{FF2B5EF4-FFF2-40B4-BE49-F238E27FC236}">
                            <a16:creationId xmlns:a16="http://schemas.microsoft.com/office/drawing/2014/main" id="{EF27A1EC-B366-4C06-86B5-2988CA6C115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29" name="Freeform 40">
                        <a:extLst>
                          <a:ext uri="{FF2B5EF4-FFF2-40B4-BE49-F238E27FC236}">
                            <a16:creationId xmlns:a16="http://schemas.microsoft.com/office/drawing/2014/main" id="{ED5927F1-28E4-42C0-B830-D9C2DAF9D2F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30" name="Freeform 5">
                        <a:extLst>
                          <a:ext uri="{FF2B5EF4-FFF2-40B4-BE49-F238E27FC236}">
                            <a16:creationId xmlns:a16="http://schemas.microsoft.com/office/drawing/2014/main" id="{7231D731-2A50-45EE-8375-2219287D3A3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2" name="Group 141">
                    <a:extLst>
                      <a:ext uri="{FF2B5EF4-FFF2-40B4-BE49-F238E27FC236}">
                        <a16:creationId xmlns:a16="http://schemas.microsoft.com/office/drawing/2014/main" id="{42571542-DA89-4B75-8421-03E12DD78ED2}"/>
                      </a:ext>
                    </a:extLst>
                  </p:cNvPr>
                  <p:cNvGrpSpPr/>
                  <p:nvPr/>
                </p:nvGrpSpPr>
                <p:grpSpPr>
                  <a:xfrm>
                    <a:off x="3269362" y="3279968"/>
                    <a:ext cx="128016" cy="128016"/>
                    <a:chOff x="1520304" y="1939550"/>
                    <a:chExt cx="726812" cy="726812"/>
                  </a:xfrm>
                </p:grpSpPr>
                <p:sp>
                  <p:nvSpPr>
                    <p:cNvPr id="717" name="Oval 716">
                      <a:extLst>
                        <a:ext uri="{FF2B5EF4-FFF2-40B4-BE49-F238E27FC236}">
                          <a16:creationId xmlns:a16="http://schemas.microsoft.com/office/drawing/2014/main" id="{C08FFB03-FFC6-4321-BBB4-85D0D2DD1761}"/>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718" name="Group 717">
                      <a:extLst>
                        <a:ext uri="{FF2B5EF4-FFF2-40B4-BE49-F238E27FC236}">
                          <a16:creationId xmlns:a16="http://schemas.microsoft.com/office/drawing/2014/main" id="{83DF39B1-0C06-4905-ADA6-F83D2DDEECF0}"/>
                        </a:ext>
                      </a:extLst>
                    </p:cNvPr>
                    <p:cNvGrpSpPr/>
                    <p:nvPr/>
                  </p:nvGrpSpPr>
                  <p:grpSpPr>
                    <a:xfrm>
                      <a:off x="1627350" y="2071688"/>
                      <a:ext cx="512722" cy="462536"/>
                      <a:chOff x="1302898" y="1640683"/>
                      <a:chExt cx="1201027" cy="1083468"/>
                    </a:xfrm>
                  </p:grpSpPr>
                  <p:sp>
                    <p:nvSpPr>
                      <p:cNvPr id="719" name="Freeform 34">
                        <a:extLst>
                          <a:ext uri="{FF2B5EF4-FFF2-40B4-BE49-F238E27FC236}">
                            <a16:creationId xmlns:a16="http://schemas.microsoft.com/office/drawing/2014/main" id="{4D7FAF3F-9EDE-454D-A02C-ADE93AD7CE8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20" name="Freeform 37">
                        <a:extLst>
                          <a:ext uri="{FF2B5EF4-FFF2-40B4-BE49-F238E27FC236}">
                            <a16:creationId xmlns:a16="http://schemas.microsoft.com/office/drawing/2014/main" id="{6CD509BE-3878-4C99-9916-D853AAB0EF0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21" name="Freeform 39">
                        <a:extLst>
                          <a:ext uri="{FF2B5EF4-FFF2-40B4-BE49-F238E27FC236}">
                            <a16:creationId xmlns:a16="http://schemas.microsoft.com/office/drawing/2014/main" id="{DFF75D34-E050-46BB-AFBE-1E6B86BB501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22" name="Freeform 40">
                        <a:extLst>
                          <a:ext uri="{FF2B5EF4-FFF2-40B4-BE49-F238E27FC236}">
                            <a16:creationId xmlns:a16="http://schemas.microsoft.com/office/drawing/2014/main" id="{EFEA6CF0-8937-424E-94A8-903F54548DF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23" name="Freeform 5">
                        <a:extLst>
                          <a:ext uri="{FF2B5EF4-FFF2-40B4-BE49-F238E27FC236}">
                            <a16:creationId xmlns:a16="http://schemas.microsoft.com/office/drawing/2014/main" id="{DBB50B8D-BE76-4ED9-B5B0-0229661694D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3" name="Group 142">
                    <a:extLst>
                      <a:ext uri="{FF2B5EF4-FFF2-40B4-BE49-F238E27FC236}">
                        <a16:creationId xmlns:a16="http://schemas.microsoft.com/office/drawing/2014/main" id="{8AEE6CDB-D3DF-4B8C-9577-926811D51DBF}"/>
                      </a:ext>
                    </a:extLst>
                  </p:cNvPr>
                  <p:cNvGrpSpPr/>
                  <p:nvPr/>
                </p:nvGrpSpPr>
                <p:grpSpPr>
                  <a:xfrm>
                    <a:off x="3333060" y="3373249"/>
                    <a:ext cx="128016" cy="128016"/>
                    <a:chOff x="6617763" y="1494678"/>
                    <a:chExt cx="188006" cy="188004"/>
                  </a:xfrm>
                </p:grpSpPr>
                <p:sp>
                  <p:nvSpPr>
                    <p:cNvPr id="715" name="Oval 714">
                      <a:extLst>
                        <a:ext uri="{FF2B5EF4-FFF2-40B4-BE49-F238E27FC236}">
                          <a16:creationId xmlns:a16="http://schemas.microsoft.com/office/drawing/2014/main" id="{F2B65F4F-4777-4AF8-8928-E5267BF91BD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716" name="Freeform 10">
                      <a:extLst>
                        <a:ext uri="{FF2B5EF4-FFF2-40B4-BE49-F238E27FC236}">
                          <a16:creationId xmlns:a16="http://schemas.microsoft.com/office/drawing/2014/main" id="{47E76F5C-BFAA-4C45-A91A-CEFCC94C8B4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659C838B-4DB8-4E9C-A20C-E4F171F18D13}"/>
                      </a:ext>
                    </a:extLst>
                  </p:cNvPr>
                  <p:cNvGrpSpPr/>
                  <p:nvPr/>
                </p:nvGrpSpPr>
                <p:grpSpPr>
                  <a:xfrm>
                    <a:off x="2766086" y="3560656"/>
                    <a:ext cx="128016" cy="128016"/>
                    <a:chOff x="1520304" y="1939550"/>
                    <a:chExt cx="726812" cy="726812"/>
                  </a:xfrm>
                </p:grpSpPr>
                <p:sp>
                  <p:nvSpPr>
                    <p:cNvPr id="708" name="Oval 707">
                      <a:extLst>
                        <a:ext uri="{FF2B5EF4-FFF2-40B4-BE49-F238E27FC236}">
                          <a16:creationId xmlns:a16="http://schemas.microsoft.com/office/drawing/2014/main" id="{0D776C4E-7B2C-4F0C-A66E-5EF10114B4B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709" name="Group 708">
                      <a:extLst>
                        <a:ext uri="{FF2B5EF4-FFF2-40B4-BE49-F238E27FC236}">
                          <a16:creationId xmlns:a16="http://schemas.microsoft.com/office/drawing/2014/main" id="{76780135-1FE8-4D98-9F61-933D4361ED76}"/>
                        </a:ext>
                      </a:extLst>
                    </p:cNvPr>
                    <p:cNvGrpSpPr/>
                    <p:nvPr/>
                  </p:nvGrpSpPr>
                  <p:grpSpPr>
                    <a:xfrm>
                      <a:off x="1627350" y="2071688"/>
                      <a:ext cx="512722" cy="462536"/>
                      <a:chOff x="1302898" y="1640683"/>
                      <a:chExt cx="1201027" cy="1083468"/>
                    </a:xfrm>
                  </p:grpSpPr>
                  <p:sp>
                    <p:nvSpPr>
                      <p:cNvPr id="710" name="Freeform 34">
                        <a:extLst>
                          <a:ext uri="{FF2B5EF4-FFF2-40B4-BE49-F238E27FC236}">
                            <a16:creationId xmlns:a16="http://schemas.microsoft.com/office/drawing/2014/main" id="{87D90FC9-0984-467D-AE33-0258DE59611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11" name="Freeform 37">
                        <a:extLst>
                          <a:ext uri="{FF2B5EF4-FFF2-40B4-BE49-F238E27FC236}">
                            <a16:creationId xmlns:a16="http://schemas.microsoft.com/office/drawing/2014/main" id="{ADEF2715-932E-436D-B03A-C13425679FD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12" name="Freeform 39">
                        <a:extLst>
                          <a:ext uri="{FF2B5EF4-FFF2-40B4-BE49-F238E27FC236}">
                            <a16:creationId xmlns:a16="http://schemas.microsoft.com/office/drawing/2014/main" id="{2344620C-FA4D-4C82-B8DE-CA74C6E3421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13" name="Freeform 40">
                        <a:extLst>
                          <a:ext uri="{FF2B5EF4-FFF2-40B4-BE49-F238E27FC236}">
                            <a16:creationId xmlns:a16="http://schemas.microsoft.com/office/drawing/2014/main" id="{AFA64CAB-82DE-495A-8365-24F54FE8890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14" name="Freeform 5">
                        <a:extLst>
                          <a:ext uri="{FF2B5EF4-FFF2-40B4-BE49-F238E27FC236}">
                            <a16:creationId xmlns:a16="http://schemas.microsoft.com/office/drawing/2014/main" id="{976E52CB-EBE7-40EE-BE0C-F4E2F76D67C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5" name="Group 144">
                    <a:extLst>
                      <a:ext uri="{FF2B5EF4-FFF2-40B4-BE49-F238E27FC236}">
                        <a16:creationId xmlns:a16="http://schemas.microsoft.com/office/drawing/2014/main" id="{E82E0CEB-A8FF-4039-B14F-99C1F02B6C93}"/>
                      </a:ext>
                    </a:extLst>
                  </p:cNvPr>
                  <p:cNvGrpSpPr/>
                  <p:nvPr/>
                </p:nvGrpSpPr>
                <p:grpSpPr>
                  <a:xfrm>
                    <a:off x="2720799" y="3588285"/>
                    <a:ext cx="128016" cy="128016"/>
                    <a:chOff x="1520304" y="1939550"/>
                    <a:chExt cx="726812" cy="726812"/>
                  </a:xfrm>
                </p:grpSpPr>
                <p:sp>
                  <p:nvSpPr>
                    <p:cNvPr id="701" name="Oval 700">
                      <a:extLst>
                        <a:ext uri="{FF2B5EF4-FFF2-40B4-BE49-F238E27FC236}">
                          <a16:creationId xmlns:a16="http://schemas.microsoft.com/office/drawing/2014/main" id="{D5AC437E-1B2D-4007-83DB-2AAFC7E6DB74}"/>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702" name="Group 701">
                      <a:extLst>
                        <a:ext uri="{FF2B5EF4-FFF2-40B4-BE49-F238E27FC236}">
                          <a16:creationId xmlns:a16="http://schemas.microsoft.com/office/drawing/2014/main" id="{33E76E1D-42B2-4D74-92FB-5EC6DA4E98C9}"/>
                        </a:ext>
                      </a:extLst>
                    </p:cNvPr>
                    <p:cNvGrpSpPr/>
                    <p:nvPr/>
                  </p:nvGrpSpPr>
                  <p:grpSpPr>
                    <a:xfrm>
                      <a:off x="1627350" y="2071688"/>
                      <a:ext cx="512722" cy="462536"/>
                      <a:chOff x="1302898" y="1640683"/>
                      <a:chExt cx="1201027" cy="1083468"/>
                    </a:xfrm>
                  </p:grpSpPr>
                  <p:sp>
                    <p:nvSpPr>
                      <p:cNvPr id="703" name="Freeform 34">
                        <a:extLst>
                          <a:ext uri="{FF2B5EF4-FFF2-40B4-BE49-F238E27FC236}">
                            <a16:creationId xmlns:a16="http://schemas.microsoft.com/office/drawing/2014/main" id="{76A75C26-0BD7-400A-ACBE-B438660477C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04" name="Freeform 37">
                        <a:extLst>
                          <a:ext uri="{FF2B5EF4-FFF2-40B4-BE49-F238E27FC236}">
                            <a16:creationId xmlns:a16="http://schemas.microsoft.com/office/drawing/2014/main" id="{AA2C7E41-7BC7-46F3-B2B6-FB7B895F24B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05" name="Freeform 39">
                        <a:extLst>
                          <a:ext uri="{FF2B5EF4-FFF2-40B4-BE49-F238E27FC236}">
                            <a16:creationId xmlns:a16="http://schemas.microsoft.com/office/drawing/2014/main" id="{2927F2B1-C9DD-40CA-81AE-83B8F4EDD4E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06" name="Freeform 40">
                        <a:extLst>
                          <a:ext uri="{FF2B5EF4-FFF2-40B4-BE49-F238E27FC236}">
                            <a16:creationId xmlns:a16="http://schemas.microsoft.com/office/drawing/2014/main" id="{5005C337-BBBC-4A5A-B5D9-833A3780CDB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07" name="Freeform 5">
                        <a:extLst>
                          <a:ext uri="{FF2B5EF4-FFF2-40B4-BE49-F238E27FC236}">
                            <a16:creationId xmlns:a16="http://schemas.microsoft.com/office/drawing/2014/main" id="{6428B0BC-2A9F-4CBB-A689-D0A8865B7EA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670287A4-F3E1-4477-8522-E049738CD9AE}"/>
                      </a:ext>
                    </a:extLst>
                  </p:cNvPr>
                  <p:cNvGrpSpPr/>
                  <p:nvPr/>
                </p:nvGrpSpPr>
                <p:grpSpPr>
                  <a:xfrm>
                    <a:off x="3916060" y="5577983"/>
                    <a:ext cx="128016" cy="128016"/>
                    <a:chOff x="1520304" y="1939550"/>
                    <a:chExt cx="726812" cy="726812"/>
                  </a:xfrm>
                </p:grpSpPr>
                <p:sp>
                  <p:nvSpPr>
                    <p:cNvPr id="694" name="Oval 693">
                      <a:extLst>
                        <a:ext uri="{FF2B5EF4-FFF2-40B4-BE49-F238E27FC236}">
                          <a16:creationId xmlns:a16="http://schemas.microsoft.com/office/drawing/2014/main" id="{BF68BBE7-AD4C-4EB1-9253-D10EEECF977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95" name="Group 694">
                      <a:extLst>
                        <a:ext uri="{FF2B5EF4-FFF2-40B4-BE49-F238E27FC236}">
                          <a16:creationId xmlns:a16="http://schemas.microsoft.com/office/drawing/2014/main" id="{6AB4DCF0-5A45-479E-8FF6-F15F8A789CB1}"/>
                        </a:ext>
                      </a:extLst>
                    </p:cNvPr>
                    <p:cNvGrpSpPr/>
                    <p:nvPr/>
                  </p:nvGrpSpPr>
                  <p:grpSpPr>
                    <a:xfrm>
                      <a:off x="1627350" y="2071688"/>
                      <a:ext cx="512722" cy="462536"/>
                      <a:chOff x="1302898" y="1640683"/>
                      <a:chExt cx="1201027" cy="1083468"/>
                    </a:xfrm>
                  </p:grpSpPr>
                  <p:sp>
                    <p:nvSpPr>
                      <p:cNvPr id="696" name="Freeform 34">
                        <a:extLst>
                          <a:ext uri="{FF2B5EF4-FFF2-40B4-BE49-F238E27FC236}">
                            <a16:creationId xmlns:a16="http://schemas.microsoft.com/office/drawing/2014/main" id="{9D38861B-BD85-4DF5-A97D-2560FF14C17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97" name="Freeform 37">
                        <a:extLst>
                          <a:ext uri="{FF2B5EF4-FFF2-40B4-BE49-F238E27FC236}">
                            <a16:creationId xmlns:a16="http://schemas.microsoft.com/office/drawing/2014/main" id="{63041732-E869-4AC0-B3FE-9CB614A1828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98" name="Freeform 39">
                        <a:extLst>
                          <a:ext uri="{FF2B5EF4-FFF2-40B4-BE49-F238E27FC236}">
                            <a16:creationId xmlns:a16="http://schemas.microsoft.com/office/drawing/2014/main" id="{BBAF9AE4-F7E7-48B5-95CB-2E217855242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99" name="Freeform 40">
                        <a:extLst>
                          <a:ext uri="{FF2B5EF4-FFF2-40B4-BE49-F238E27FC236}">
                            <a16:creationId xmlns:a16="http://schemas.microsoft.com/office/drawing/2014/main" id="{387643B2-549F-4034-8474-EA82DA836632}"/>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700" name="Freeform 5">
                        <a:extLst>
                          <a:ext uri="{FF2B5EF4-FFF2-40B4-BE49-F238E27FC236}">
                            <a16:creationId xmlns:a16="http://schemas.microsoft.com/office/drawing/2014/main" id="{B71ECE24-59C2-4727-8596-527141AAE13C}"/>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7" name="Group 146">
                    <a:extLst>
                      <a:ext uri="{FF2B5EF4-FFF2-40B4-BE49-F238E27FC236}">
                        <a16:creationId xmlns:a16="http://schemas.microsoft.com/office/drawing/2014/main" id="{223F5EB1-E60D-4203-92C0-B3151CBDD93D}"/>
                      </a:ext>
                    </a:extLst>
                  </p:cNvPr>
                  <p:cNvGrpSpPr/>
                  <p:nvPr/>
                </p:nvGrpSpPr>
                <p:grpSpPr>
                  <a:xfrm>
                    <a:off x="3547079" y="5948616"/>
                    <a:ext cx="128016" cy="128016"/>
                    <a:chOff x="6617763" y="1494678"/>
                    <a:chExt cx="188006" cy="188004"/>
                  </a:xfrm>
                </p:grpSpPr>
                <p:sp>
                  <p:nvSpPr>
                    <p:cNvPr id="692" name="Oval 691">
                      <a:extLst>
                        <a:ext uri="{FF2B5EF4-FFF2-40B4-BE49-F238E27FC236}">
                          <a16:creationId xmlns:a16="http://schemas.microsoft.com/office/drawing/2014/main" id="{7EF53CC4-8BE1-485A-950B-244D37E59D3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693" name="Freeform 10">
                      <a:extLst>
                        <a:ext uri="{FF2B5EF4-FFF2-40B4-BE49-F238E27FC236}">
                          <a16:creationId xmlns:a16="http://schemas.microsoft.com/office/drawing/2014/main" id="{B8982B34-E51C-4A16-A593-8564A2499A4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48" name="Group 147">
                    <a:extLst>
                      <a:ext uri="{FF2B5EF4-FFF2-40B4-BE49-F238E27FC236}">
                        <a16:creationId xmlns:a16="http://schemas.microsoft.com/office/drawing/2014/main" id="{496760CC-B9E3-48D1-BAF8-893A907E242C}"/>
                      </a:ext>
                    </a:extLst>
                  </p:cNvPr>
                  <p:cNvGrpSpPr/>
                  <p:nvPr/>
                </p:nvGrpSpPr>
                <p:grpSpPr>
                  <a:xfrm>
                    <a:off x="4296463" y="5522724"/>
                    <a:ext cx="128016" cy="128016"/>
                    <a:chOff x="6617763" y="1494678"/>
                    <a:chExt cx="188006" cy="188004"/>
                  </a:xfrm>
                </p:grpSpPr>
                <p:sp>
                  <p:nvSpPr>
                    <p:cNvPr id="690" name="Oval 689">
                      <a:extLst>
                        <a:ext uri="{FF2B5EF4-FFF2-40B4-BE49-F238E27FC236}">
                          <a16:creationId xmlns:a16="http://schemas.microsoft.com/office/drawing/2014/main" id="{39ADC56E-25BC-4057-BDDE-26FB6728984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691" name="Freeform 10">
                      <a:extLst>
                        <a:ext uri="{FF2B5EF4-FFF2-40B4-BE49-F238E27FC236}">
                          <a16:creationId xmlns:a16="http://schemas.microsoft.com/office/drawing/2014/main" id="{E56C9D36-FCF4-4ABC-A0A4-412CB6B3CF5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49" name="Group 148">
                    <a:extLst>
                      <a:ext uri="{FF2B5EF4-FFF2-40B4-BE49-F238E27FC236}">
                        <a16:creationId xmlns:a16="http://schemas.microsoft.com/office/drawing/2014/main" id="{88183490-7DF7-4697-A0B4-FE0DCB95D1F6}"/>
                      </a:ext>
                    </a:extLst>
                  </p:cNvPr>
                  <p:cNvGrpSpPr/>
                  <p:nvPr/>
                </p:nvGrpSpPr>
                <p:grpSpPr>
                  <a:xfrm>
                    <a:off x="4425893" y="5507189"/>
                    <a:ext cx="128016" cy="128016"/>
                    <a:chOff x="6617763" y="1494678"/>
                    <a:chExt cx="188006" cy="188004"/>
                  </a:xfrm>
                </p:grpSpPr>
                <p:sp>
                  <p:nvSpPr>
                    <p:cNvPr id="688" name="Oval 687">
                      <a:extLst>
                        <a:ext uri="{FF2B5EF4-FFF2-40B4-BE49-F238E27FC236}">
                          <a16:creationId xmlns:a16="http://schemas.microsoft.com/office/drawing/2014/main" id="{71B3B791-E597-4353-950D-F13D47A9018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689" name="Freeform 10">
                      <a:extLst>
                        <a:ext uri="{FF2B5EF4-FFF2-40B4-BE49-F238E27FC236}">
                          <a16:creationId xmlns:a16="http://schemas.microsoft.com/office/drawing/2014/main" id="{E6C1A4F3-66B5-466E-8B58-5CF8E8AD379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50" name="Group 149">
                    <a:extLst>
                      <a:ext uri="{FF2B5EF4-FFF2-40B4-BE49-F238E27FC236}">
                        <a16:creationId xmlns:a16="http://schemas.microsoft.com/office/drawing/2014/main" id="{164708AE-1D1A-4CD7-88C3-E33E7A782CEA}"/>
                      </a:ext>
                    </a:extLst>
                  </p:cNvPr>
                  <p:cNvGrpSpPr/>
                  <p:nvPr/>
                </p:nvGrpSpPr>
                <p:grpSpPr>
                  <a:xfrm>
                    <a:off x="4552535" y="4890648"/>
                    <a:ext cx="128016" cy="128016"/>
                    <a:chOff x="6617763" y="1494678"/>
                    <a:chExt cx="188006" cy="188004"/>
                  </a:xfrm>
                </p:grpSpPr>
                <p:sp>
                  <p:nvSpPr>
                    <p:cNvPr id="686" name="Oval 685">
                      <a:extLst>
                        <a:ext uri="{FF2B5EF4-FFF2-40B4-BE49-F238E27FC236}">
                          <a16:creationId xmlns:a16="http://schemas.microsoft.com/office/drawing/2014/main" id="{E009A27D-C518-46EB-8EC1-162E5EB46A70}"/>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687" name="Freeform 10">
                      <a:extLst>
                        <a:ext uri="{FF2B5EF4-FFF2-40B4-BE49-F238E27FC236}">
                          <a16:creationId xmlns:a16="http://schemas.microsoft.com/office/drawing/2014/main" id="{FFB688FD-7702-402E-8247-EF5C270F5FC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51" name="Group 150">
                    <a:extLst>
                      <a:ext uri="{FF2B5EF4-FFF2-40B4-BE49-F238E27FC236}">
                        <a16:creationId xmlns:a16="http://schemas.microsoft.com/office/drawing/2014/main" id="{1C1030FD-7AAF-49EA-A3C9-01054E7697E1}"/>
                      </a:ext>
                    </a:extLst>
                  </p:cNvPr>
                  <p:cNvGrpSpPr/>
                  <p:nvPr/>
                </p:nvGrpSpPr>
                <p:grpSpPr>
                  <a:xfrm>
                    <a:off x="811374" y="4005550"/>
                    <a:ext cx="128016" cy="128016"/>
                    <a:chOff x="1520304" y="1939550"/>
                    <a:chExt cx="726812" cy="726812"/>
                  </a:xfrm>
                </p:grpSpPr>
                <p:sp>
                  <p:nvSpPr>
                    <p:cNvPr id="679" name="Oval 678">
                      <a:extLst>
                        <a:ext uri="{FF2B5EF4-FFF2-40B4-BE49-F238E27FC236}">
                          <a16:creationId xmlns:a16="http://schemas.microsoft.com/office/drawing/2014/main" id="{1AF420B1-96E8-4E4A-954E-5290255381D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80" name="Group 679">
                      <a:extLst>
                        <a:ext uri="{FF2B5EF4-FFF2-40B4-BE49-F238E27FC236}">
                          <a16:creationId xmlns:a16="http://schemas.microsoft.com/office/drawing/2014/main" id="{73FA40BA-4B5F-4726-B200-4CE1B7EA5556}"/>
                        </a:ext>
                      </a:extLst>
                    </p:cNvPr>
                    <p:cNvGrpSpPr/>
                    <p:nvPr/>
                  </p:nvGrpSpPr>
                  <p:grpSpPr>
                    <a:xfrm>
                      <a:off x="1627350" y="2071688"/>
                      <a:ext cx="512722" cy="462536"/>
                      <a:chOff x="1302898" y="1640683"/>
                      <a:chExt cx="1201027" cy="1083468"/>
                    </a:xfrm>
                  </p:grpSpPr>
                  <p:sp>
                    <p:nvSpPr>
                      <p:cNvPr id="681" name="Freeform 34">
                        <a:extLst>
                          <a:ext uri="{FF2B5EF4-FFF2-40B4-BE49-F238E27FC236}">
                            <a16:creationId xmlns:a16="http://schemas.microsoft.com/office/drawing/2014/main" id="{3554865B-133C-4F8B-9FB3-575D13D3D72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82" name="Freeform 37">
                        <a:extLst>
                          <a:ext uri="{FF2B5EF4-FFF2-40B4-BE49-F238E27FC236}">
                            <a16:creationId xmlns:a16="http://schemas.microsoft.com/office/drawing/2014/main" id="{5E326443-42A3-412F-90B1-F38DCAA9DE8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83" name="Freeform 39">
                        <a:extLst>
                          <a:ext uri="{FF2B5EF4-FFF2-40B4-BE49-F238E27FC236}">
                            <a16:creationId xmlns:a16="http://schemas.microsoft.com/office/drawing/2014/main" id="{F9373E3D-0FAF-4DBC-805B-CCF38877320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84" name="Freeform 40">
                        <a:extLst>
                          <a:ext uri="{FF2B5EF4-FFF2-40B4-BE49-F238E27FC236}">
                            <a16:creationId xmlns:a16="http://schemas.microsoft.com/office/drawing/2014/main" id="{76070A74-3BFF-4B50-AC79-0AFDDCF0044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85" name="Freeform 5">
                        <a:extLst>
                          <a:ext uri="{FF2B5EF4-FFF2-40B4-BE49-F238E27FC236}">
                            <a16:creationId xmlns:a16="http://schemas.microsoft.com/office/drawing/2014/main" id="{A349592C-2F1B-49B0-B3D1-A6F8856E2F3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2" name="Group 151">
                    <a:extLst>
                      <a:ext uri="{FF2B5EF4-FFF2-40B4-BE49-F238E27FC236}">
                        <a16:creationId xmlns:a16="http://schemas.microsoft.com/office/drawing/2014/main" id="{2DEBABF7-C644-42EC-9C30-2F33868C513D}"/>
                      </a:ext>
                    </a:extLst>
                  </p:cNvPr>
                  <p:cNvGrpSpPr/>
                  <p:nvPr/>
                </p:nvGrpSpPr>
                <p:grpSpPr>
                  <a:xfrm>
                    <a:off x="3226557" y="3874799"/>
                    <a:ext cx="128016" cy="128016"/>
                    <a:chOff x="1520304" y="1939550"/>
                    <a:chExt cx="726812" cy="726812"/>
                  </a:xfrm>
                </p:grpSpPr>
                <p:sp>
                  <p:nvSpPr>
                    <p:cNvPr id="672" name="Oval 671">
                      <a:extLst>
                        <a:ext uri="{FF2B5EF4-FFF2-40B4-BE49-F238E27FC236}">
                          <a16:creationId xmlns:a16="http://schemas.microsoft.com/office/drawing/2014/main" id="{EF36B68B-1E5B-44A6-BADF-1AA286E96EA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73" name="Group 672">
                      <a:extLst>
                        <a:ext uri="{FF2B5EF4-FFF2-40B4-BE49-F238E27FC236}">
                          <a16:creationId xmlns:a16="http://schemas.microsoft.com/office/drawing/2014/main" id="{2829D4FB-829E-4501-959C-D22DB54A9308}"/>
                        </a:ext>
                      </a:extLst>
                    </p:cNvPr>
                    <p:cNvGrpSpPr/>
                    <p:nvPr/>
                  </p:nvGrpSpPr>
                  <p:grpSpPr>
                    <a:xfrm>
                      <a:off x="1627350" y="2071688"/>
                      <a:ext cx="512722" cy="462536"/>
                      <a:chOff x="1302898" y="1640683"/>
                      <a:chExt cx="1201027" cy="1083468"/>
                    </a:xfrm>
                  </p:grpSpPr>
                  <p:sp>
                    <p:nvSpPr>
                      <p:cNvPr id="674" name="Freeform 34">
                        <a:extLst>
                          <a:ext uri="{FF2B5EF4-FFF2-40B4-BE49-F238E27FC236}">
                            <a16:creationId xmlns:a16="http://schemas.microsoft.com/office/drawing/2014/main" id="{5974BA45-F071-45F6-BAEA-E9ED12016BC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75" name="Freeform 37">
                        <a:extLst>
                          <a:ext uri="{FF2B5EF4-FFF2-40B4-BE49-F238E27FC236}">
                            <a16:creationId xmlns:a16="http://schemas.microsoft.com/office/drawing/2014/main" id="{5925E010-0AA2-4B60-9003-39C11683514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76" name="Freeform 39">
                        <a:extLst>
                          <a:ext uri="{FF2B5EF4-FFF2-40B4-BE49-F238E27FC236}">
                            <a16:creationId xmlns:a16="http://schemas.microsoft.com/office/drawing/2014/main" id="{A0D950FA-6114-42EE-9E0D-D854C4B056A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77" name="Freeform 40">
                        <a:extLst>
                          <a:ext uri="{FF2B5EF4-FFF2-40B4-BE49-F238E27FC236}">
                            <a16:creationId xmlns:a16="http://schemas.microsoft.com/office/drawing/2014/main" id="{71D7E5F4-59CA-41BB-B05D-C26E3A36485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78" name="Freeform 5">
                        <a:extLst>
                          <a:ext uri="{FF2B5EF4-FFF2-40B4-BE49-F238E27FC236}">
                            <a16:creationId xmlns:a16="http://schemas.microsoft.com/office/drawing/2014/main" id="{DF18D31A-7EC9-4F86-BEB4-8FB2543C642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3" name="Group 152">
                    <a:extLst>
                      <a:ext uri="{FF2B5EF4-FFF2-40B4-BE49-F238E27FC236}">
                        <a16:creationId xmlns:a16="http://schemas.microsoft.com/office/drawing/2014/main" id="{A8BEFDD8-C916-4A56-BF99-B274BE548D35}"/>
                      </a:ext>
                    </a:extLst>
                  </p:cNvPr>
                  <p:cNvGrpSpPr/>
                  <p:nvPr/>
                </p:nvGrpSpPr>
                <p:grpSpPr>
                  <a:xfrm>
                    <a:off x="2604858" y="4017573"/>
                    <a:ext cx="128016" cy="128016"/>
                    <a:chOff x="1520304" y="1939550"/>
                    <a:chExt cx="726812" cy="726812"/>
                  </a:xfrm>
                </p:grpSpPr>
                <p:sp>
                  <p:nvSpPr>
                    <p:cNvPr id="665" name="Oval 664">
                      <a:extLst>
                        <a:ext uri="{FF2B5EF4-FFF2-40B4-BE49-F238E27FC236}">
                          <a16:creationId xmlns:a16="http://schemas.microsoft.com/office/drawing/2014/main" id="{BECAA0E7-08A1-4EB7-9401-798D6C30FBD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66" name="Group 665">
                      <a:extLst>
                        <a:ext uri="{FF2B5EF4-FFF2-40B4-BE49-F238E27FC236}">
                          <a16:creationId xmlns:a16="http://schemas.microsoft.com/office/drawing/2014/main" id="{A8CC7ED6-C573-4787-ADE5-C750C9DD377C}"/>
                        </a:ext>
                      </a:extLst>
                    </p:cNvPr>
                    <p:cNvGrpSpPr/>
                    <p:nvPr/>
                  </p:nvGrpSpPr>
                  <p:grpSpPr>
                    <a:xfrm>
                      <a:off x="1627350" y="2071688"/>
                      <a:ext cx="512722" cy="462536"/>
                      <a:chOff x="1302898" y="1640683"/>
                      <a:chExt cx="1201027" cy="1083468"/>
                    </a:xfrm>
                  </p:grpSpPr>
                  <p:sp>
                    <p:nvSpPr>
                      <p:cNvPr id="667" name="Freeform 34">
                        <a:extLst>
                          <a:ext uri="{FF2B5EF4-FFF2-40B4-BE49-F238E27FC236}">
                            <a16:creationId xmlns:a16="http://schemas.microsoft.com/office/drawing/2014/main" id="{15E7C8ED-A86B-404D-9D5A-DFD15BAA735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68" name="Freeform 37">
                        <a:extLst>
                          <a:ext uri="{FF2B5EF4-FFF2-40B4-BE49-F238E27FC236}">
                            <a16:creationId xmlns:a16="http://schemas.microsoft.com/office/drawing/2014/main" id="{8A510458-423C-4FA6-9451-8996B21E08B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69" name="Freeform 39">
                        <a:extLst>
                          <a:ext uri="{FF2B5EF4-FFF2-40B4-BE49-F238E27FC236}">
                            <a16:creationId xmlns:a16="http://schemas.microsoft.com/office/drawing/2014/main" id="{1B6CE8E7-8B9A-4497-B909-647A14DD972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70" name="Freeform 40">
                        <a:extLst>
                          <a:ext uri="{FF2B5EF4-FFF2-40B4-BE49-F238E27FC236}">
                            <a16:creationId xmlns:a16="http://schemas.microsoft.com/office/drawing/2014/main" id="{7504F1AD-94A6-4080-B1CB-FA2F38CFCF42}"/>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71" name="Freeform 5">
                        <a:extLst>
                          <a:ext uri="{FF2B5EF4-FFF2-40B4-BE49-F238E27FC236}">
                            <a16:creationId xmlns:a16="http://schemas.microsoft.com/office/drawing/2014/main" id="{917AE7B0-EE9C-4FE7-967E-D7601EBE791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4" name="Group 153">
                    <a:extLst>
                      <a:ext uri="{FF2B5EF4-FFF2-40B4-BE49-F238E27FC236}">
                        <a16:creationId xmlns:a16="http://schemas.microsoft.com/office/drawing/2014/main" id="{1559A3A2-CD0F-4CE6-9F9D-813B47038D43}"/>
                      </a:ext>
                    </a:extLst>
                  </p:cNvPr>
                  <p:cNvGrpSpPr/>
                  <p:nvPr/>
                </p:nvGrpSpPr>
                <p:grpSpPr>
                  <a:xfrm>
                    <a:off x="2509072" y="3602738"/>
                    <a:ext cx="128016" cy="128016"/>
                    <a:chOff x="1520304" y="1939550"/>
                    <a:chExt cx="726812" cy="726812"/>
                  </a:xfrm>
                </p:grpSpPr>
                <p:sp>
                  <p:nvSpPr>
                    <p:cNvPr id="658" name="Oval 657">
                      <a:extLst>
                        <a:ext uri="{FF2B5EF4-FFF2-40B4-BE49-F238E27FC236}">
                          <a16:creationId xmlns:a16="http://schemas.microsoft.com/office/drawing/2014/main" id="{B90B8261-991B-45DA-B4C5-AD906F6A15B3}"/>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59" name="Group 658">
                      <a:extLst>
                        <a:ext uri="{FF2B5EF4-FFF2-40B4-BE49-F238E27FC236}">
                          <a16:creationId xmlns:a16="http://schemas.microsoft.com/office/drawing/2014/main" id="{F5A250C6-18A3-453C-ADF8-328CD482189A}"/>
                        </a:ext>
                      </a:extLst>
                    </p:cNvPr>
                    <p:cNvGrpSpPr/>
                    <p:nvPr/>
                  </p:nvGrpSpPr>
                  <p:grpSpPr>
                    <a:xfrm>
                      <a:off x="1627350" y="2071688"/>
                      <a:ext cx="512722" cy="462536"/>
                      <a:chOff x="1302898" y="1640683"/>
                      <a:chExt cx="1201027" cy="1083468"/>
                    </a:xfrm>
                  </p:grpSpPr>
                  <p:sp>
                    <p:nvSpPr>
                      <p:cNvPr id="660" name="Freeform 34">
                        <a:extLst>
                          <a:ext uri="{FF2B5EF4-FFF2-40B4-BE49-F238E27FC236}">
                            <a16:creationId xmlns:a16="http://schemas.microsoft.com/office/drawing/2014/main" id="{0EAE1484-3ECD-44C7-A207-0FB3D03A739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61" name="Freeform 37">
                        <a:extLst>
                          <a:ext uri="{FF2B5EF4-FFF2-40B4-BE49-F238E27FC236}">
                            <a16:creationId xmlns:a16="http://schemas.microsoft.com/office/drawing/2014/main" id="{B610B197-D194-4A12-9E28-572AF5EF9BE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62" name="Freeform 39">
                        <a:extLst>
                          <a:ext uri="{FF2B5EF4-FFF2-40B4-BE49-F238E27FC236}">
                            <a16:creationId xmlns:a16="http://schemas.microsoft.com/office/drawing/2014/main" id="{1AAEAED0-1202-48CD-90B1-09F279CF2AA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63" name="Freeform 40">
                        <a:extLst>
                          <a:ext uri="{FF2B5EF4-FFF2-40B4-BE49-F238E27FC236}">
                            <a16:creationId xmlns:a16="http://schemas.microsoft.com/office/drawing/2014/main" id="{22257315-E1D1-4BA8-8FA6-3107913C8B9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64" name="Freeform 5">
                        <a:extLst>
                          <a:ext uri="{FF2B5EF4-FFF2-40B4-BE49-F238E27FC236}">
                            <a16:creationId xmlns:a16="http://schemas.microsoft.com/office/drawing/2014/main" id="{B68F9061-F447-4F50-9A6A-3AE6FEE5CAD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3BBBC709-6E54-4ADD-982B-B4C992F57458}"/>
                      </a:ext>
                    </a:extLst>
                  </p:cNvPr>
                  <p:cNvGrpSpPr/>
                  <p:nvPr/>
                </p:nvGrpSpPr>
                <p:grpSpPr>
                  <a:xfrm>
                    <a:off x="2352690" y="3546397"/>
                    <a:ext cx="128016" cy="128016"/>
                    <a:chOff x="1520304" y="1939550"/>
                    <a:chExt cx="726812" cy="726812"/>
                  </a:xfrm>
                </p:grpSpPr>
                <p:sp>
                  <p:nvSpPr>
                    <p:cNvPr id="651" name="Oval 650">
                      <a:extLst>
                        <a:ext uri="{FF2B5EF4-FFF2-40B4-BE49-F238E27FC236}">
                          <a16:creationId xmlns:a16="http://schemas.microsoft.com/office/drawing/2014/main" id="{18D8D77B-43C0-46DB-8CA3-4F569341677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52" name="Group 651">
                      <a:extLst>
                        <a:ext uri="{FF2B5EF4-FFF2-40B4-BE49-F238E27FC236}">
                          <a16:creationId xmlns:a16="http://schemas.microsoft.com/office/drawing/2014/main" id="{3C80E4DB-D0E5-4C04-9E1E-11BEBDDD111C}"/>
                        </a:ext>
                      </a:extLst>
                    </p:cNvPr>
                    <p:cNvGrpSpPr/>
                    <p:nvPr/>
                  </p:nvGrpSpPr>
                  <p:grpSpPr>
                    <a:xfrm>
                      <a:off x="1627350" y="2071688"/>
                      <a:ext cx="512722" cy="462536"/>
                      <a:chOff x="1302898" y="1640683"/>
                      <a:chExt cx="1201027" cy="1083468"/>
                    </a:xfrm>
                  </p:grpSpPr>
                  <p:sp>
                    <p:nvSpPr>
                      <p:cNvPr id="653" name="Freeform 34">
                        <a:extLst>
                          <a:ext uri="{FF2B5EF4-FFF2-40B4-BE49-F238E27FC236}">
                            <a16:creationId xmlns:a16="http://schemas.microsoft.com/office/drawing/2014/main" id="{95202090-5053-4889-B6DC-C944FAF6CCC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54" name="Freeform 37">
                        <a:extLst>
                          <a:ext uri="{FF2B5EF4-FFF2-40B4-BE49-F238E27FC236}">
                            <a16:creationId xmlns:a16="http://schemas.microsoft.com/office/drawing/2014/main" id="{73610ECA-685C-419F-A325-3CBA763EA83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55" name="Freeform 39">
                        <a:extLst>
                          <a:ext uri="{FF2B5EF4-FFF2-40B4-BE49-F238E27FC236}">
                            <a16:creationId xmlns:a16="http://schemas.microsoft.com/office/drawing/2014/main" id="{06AC0F68-B5FE-4E9C-A7C1-711AE06F500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56" name="Freeform 40">
                        <a:extLst>
                          <a:ext uri="{FF2B5EF4-FFF2-40B4-BE49-F238E27FC236}">
                            <a16:creationId xmlns:a16="http://schemas.microsoft.com/office/drawing/2014/main" id="{06BFA05A-2F73-48BE-B31F-0CB02F69100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57" name="Freeform 5">
                        <a:extLst>
                          <a:ext uri="{FF2B5EF4-FFF2-40B4-BE49-F238E27FC236}">
                            <a16:creationId xmlns:a16="http://schemas.microsoft.com/office/drawing/2014/main" id="{500449F6-A2FE-4AF2-AA72-ACEA14DE72C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0C714B8-D008-4591-B284-1D72136B4EF7}"/>
                      </a:ext>
                    </a:extLst>
                  </p:cNvPr>
                  <p:cNvGrpSpPr/>
                  <p:nvPr/>
                </p:nvGrpSpPr>
                <p:grpSpPr>
                  <a:xfrm>
                    <a:off x="2201880" y="3414979"/>
                    <a:ext cx="128016" cy="128016"/>
                    <a:chOff x="1520304" y="1939550"/>
                    <a:chExt cx="726812" cy="726812"/>
                  </a:xfrm>
                </p:grpSpPr>
                <p:sp>
                  <p:nvSpPr>
                    <p:cNvPr id="644" name="Oval 643">
                      <a:extLst>
                        <a:ext uri="{FF2B5EF4-FFF2-40B4-BE49-F238E27FC236}">
                          <a16:creationId xmlns:a16="http://schemas.microsoft.com/office/drawing/2014/main" id="{E60043E3-FCB4-4AFF-918D-10715CE13C1A}"/>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45" name="Group 644">
                      <a:extLst>
                        <a:ext uri="{FF2B5EF4-FFF2-40B4-BE49-F238E27FC236}">
                          <a16:creationId xmlns:a16="http://schemas.microsoft.com/office/drawing/2014/main" id="{2A2FC698-6CDB-4BF6-8815-932F495FC8C5}"/>
                        </a:ext>
                      </a:extLst>
                    </p:cNvPr>
                    <p:cNvGrpSpPr/>
                    <p:nvPr/>
                  </p:nvGrpSpPr>
                  <p:grpSpPr>
                    <a:xfrm>
                      <a:off x="1627350" y="2071688"/>
                      <a:ext cx="512722" cy="462536"/>
                      <a:chOff x="1302898" y="1640683"/>
                      <a:chExt cx="1201027" cy="1083468"/>
                    </a:xfrm>
                  </p:grpSpPr>
                  <p:sp>
                    <p:nvSpPr>
                      <p:cNvPr id="646" name="Freeform 34">
                        <a:extLst>
                          <a:ext uri="{FF2B5EF4-FFF2-40B4-BE49-F238E27FC236}">
                            <a16:creationId xmlns:a16="http://schemas.microsoft.com/office/drawing/2014/main" id="{D93BD438-D39E-4861-9A28-1630D718ECE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47" name="Freeform 37">
                        <a:extLst>
                          <a:ext uri="{FF2B5EF4-FFF2-40B4-BE49-F238E27FC236}">
                            <a16:creationId xmlns:a16="http://schemas.microsoft.com/office/drawing/2014/main" id="{33F5B410-F530-4C32-965C-53A3F10D3A2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48" name="Freeform 39">
                        <a:extLst>
                          <a:ext uri="{FF2B5EF4-FFF2-40B4-BE49-F238E27FC236}">
                            <a16:creationId xmlns:a16="http://schemas.microsoft.com/office/drawing/2014/main" id="{899C61F0-F553-4A1F-93B8-4D0CAA1D4E9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49" name="Freeform 40">
                        <a:extLst>
                          <a:ext uri="{FF2B5EF4-FFF2-40B4-BE49-F238E27FC236}">
                            <a16:creationId xmlns:a16="http://schemas.microsoft.com/office/drawing/2014/main" id="{608DCCE6-83AA-45C8-B431-CD422F757DC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50" name="Freeform 5">
                        <a:extLst>
                          <a:ext uri="{FF2B5EF4-FFF2-40B4-BE49-F238E27FC236}">
                            <a16:creationId xmlns:a16="http://schemas.microsoft.com/office/drawing/2014/main" id="{178E613E-7FD5-4357-AFCF-E4AB6E3CA0A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7" name="Group 156">
                    <a:extLst>
                      <a:ext uri="{FF2B5EF4-FFF2-40B4-BE49-F238E27FC236}">
                        <a16:creationId xmlns:a16="http://schemas.microsoft.com/office/drawing/2014/main" id="{906D0B9C-1C1F-4E60-9B99-AFB8ED278752}"/>
                      </a:ext>
                    </a:extLst>
                  </p:cNvPr>
                  <p:cNvGrpSpPr/>
                  <p:nvPr/>
                </p:nvGrpSpPr>
                <p:grpSpPr>
                  <a:xfrm>
                    <a:off x="2104493" y="3534947"/>
                    <a:ext cx="128016" cy="128016"/>
                    <a:chOff x="1520304" y="1939550"/>
                    <a:chExt cx="726812" cy="726812"/>
                  </a:xfrm>
                </p:grpSpPr>
                <p:sp>
                  <p:nvSpPr>
                    <p:cNvPr id="637" name="Oval 636">
                      <a:extLst>
                        <a:ext uri="{FF2B5EF4-FFF2-40B4-BE49-F238E27FC236}">
                          <a16:creationId xmlns:a16="http://schemas.microsoft.com/office/drawing/2014/main" id="{EAB10CEB-B5F0-4102-91A7-1555EAAC827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38" name="Group 637">
                      <a:extLst>
                        <a:ext uri="{FF2B5EF4-FFF2-40B4-BE49-F238E27FC236}">
                          <a16:creationId xmlns:a16="http://schemas.microsoft.com/office/drawing/2014/main" id="{20C70727-3527-4D38-820F-D424FC52E0A5}"/>
                        </a:ext>
                      </a:extLst>
                    </p:cNvPr>
                    <p:cNvGrpSpPr/>
                    <p:nvPr/>
                  </p:nvGrpSpPr>
                  <p:grpSpPr>
                    <a:xfrm>
                      <a:off x="1627350" y="2071688"/>
                      <a:ext cx="512722" cy="462536"/>
                      <a:chOff x="1302898" y="1640683"/>
                      <a:chExt cx="1201027" cy="1083468"/>
                    </a:xfrm>
                  </p:grpSpPr>
                  <p:sp>
                    <p:nvSpPr>
                      <p:cNvPr id="639" name="Freeform 34">
                        <a:extLst>
                          <a:ext uri="{FF2B5EF4-FFF2-40B4-BE49-F238E27FC236}">
                            <a16:creationId xmlns:a16="http://schemas.microsoft.com/office/drawing/2014/main" id="{984DD387-36AF-4643-87E1-715D0494377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40" name="Freeform 37">
                        <a:extLst>
                          <a:ext uri="{FF2B5EF4-FFF2-40B4-BE49-F238E27FC236}">
                            <a16:creationId xmlns:a16="http://schemas.microsoft.com/office/drawing/2014/main" id="{40FDB8B2-8938-4654-BD90-A138175C8EC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41" name="Freeform 39">
                        <a:extLst>
                          <a:ext uri="{FF2B5EF4-FFF2-40B4-BE49-F238E27FC236}">
                            <a16:creationId xmlns:a16="http://schemas.microsoft.com/office/drawing/2014/main" id="{3DFE1ED3-D9E7-4602-9FB8-A0FAB8562E4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42" name="Freeform 40">
                        <a:extLst>
                          <a:ext uri="{FF2B5EF4-FFF2-40B4-BE49-F238E27FC236}">
                            <a16:creationId xmlns:a16="http://schemas.microsoft.com/office/drawing/2014/main" id="{7E11F8A2-2D94-411F-82D8-3259D83239C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43" name="Freeform 5">
                        <a:extLst>
                          <a:ext uri="{FF2B5EF4-FFF2-40B4-BE49-F238E27FC236}">
                            <a16:creationId xmlns:a16="http://schemas.microsoft.com/office/drawing/2014/main" id="{65D9EA2E-C285-447E-905F-92B843B5C11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8" name="Group 157">
                    <a:extLst>
                      <a:ext uri="{FF2B5EF4-FFF2-40B4-BE49-F238E27FC236}">
                        <a16:creationId xmlns:a16="http://schemas.microsoft.com/office/drawing/2014/main" id="{D95A7EFB-7315-43CC-9651-5EBAECAAC3F5}"/>
                      </a:ext>
                    </a:extLst>
                  </p:cNvPr>
                  <p:cNvGrpSpPr/>
                  <p:nvPr/>
                </p:nvGrpSpPr>
                <p:grpSpPr>
                  <a:xfrm>
                    <a:off x="2003442" y="3338194"/>
                    <a:ext cx="128016" cy="128016"/>
                    <a:chOff x="1520304" y="1939550"/>
                    <a:chExt cx="726812" cy="726812"/>
                  </a:xfrm>
                </p:grpSpPr>
                <p:sp>
                  <p:nvSpPr>
                    <p:cNvPr id="630" name="Oval 629">
                      <a:extLst>
                        <a:ext uri="{FF2B5EF4-FFF2-40B4-BE49-F238E27FC236}">
                          <a16:creationId xmlns:a16="http://schemas.microsoft.com/office/drawing/2014/main" id="{4D267B14-1CA4-4452-A0E7-DB0964863DB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31" name="Group 630">
                      <a:extLst>
                        <a:ext uri="{FF2B5EF4-FFF2-40B4-BE49-F238E27FC236}">
                          <a16:creationId xmlns:a16="http://schemas.microsoft.com/office/drawing/2014/main" id="{5D1D193B-6DD4-4C85-96E6-5EC4A22F55FD}"/>
                        </a:ext>
                      </a:extLst>
                    </p:cNvPr>
                    <p:cNvGrpSpPr/>
                    <p:nvPr/>
                  </p:nvGrpSpPr>
                  <p:grpSpPr>
                    <a:xfrm>
                      <a:off x="1627350" y="2071688"/>
                      <a:ext cx="512722" cy="462536"/>
                      <a:chOff x="1302898" y="1640683"/>
                      <a:chExt cx="1201027" cy="1083468"/>
                    </a:xfrm>
                  </p:grpSpPr>
                  <p:sp>
                    <p:nvSpPr>
                      <p:cNvPr id="632" name="Freeform 34">
                        <a:extLst>
                          <a:ext uri="{FF2B5EF4-FFF2-40B4-BE49-F238E27FC236}">
                            <a16:creationId xmlns:a16="http://schemas.microsoft.com/office/drawing/2014/main" id="{2C506D11-9B0F-4CF2-8346-FDE13A44B2E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33" name="Freeform 37">
                        <a:extLst>
                          <a:ext uri="{FF2B5EF4-FFF2-40B4-BE49-F238E27FC236}">
                            <a16:creationId xmlns:a16="http://schemas.microsoft.com/office/drawing/2014/main" id="{2426C977-AA4B-4DC1-84FF-77F738A725F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34" name="Freeform 39">
                        <a:extLst>
                          <a:ext uri="{FF2B5EF4-FFF2-40B4-BE49-F238E27FC236}">
                            <a16:creationId xmlns:a16="http://schemas.microsoft.com/office/drawing/2014/main" id="{47BCEEB0-BED0-4E0E-90FD-9D2D8870C9B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35" name="Freeform 40">
                        <a:extLst>
                          <a:ext uri="{FF2B5EF4-FFF2-40B4-BE49-F238E27FC236}">
                            <a16:creationId xmlns:a16="http://schemas.microsoft.com/office/drawing/2014/main" id="{F79D3ADD-06B1-4478-87BA-AF500C7D0F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36" name="Freeform 5">
                        <a:extLst>
                          <a:ext uri="{FF2B5EF4-FFF2-40B4-BE49-F238E27FC236}">
                            <a16:creationId xmlns:a16="http://schemas.microsoft.com/office/drawing/2014/main" id="{2DC9C490-1B9D-488A-8A0E-26B539AEB8A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9" name="Group 158">
                    <a:extLst>
                      <a:ext uri="{FF2B5EF4-FFF2-40B4-BE49-F238E27FC236}">
                        <a16:creationId xmlns:a16="http://schemas.microsoft.com/office/drawing/2014/main" id="{A140ACC3-A453-4BD9-A673-30F86F1FD03A}"/>
                      </a:ext>
                    </a:extLst>
                  </p:cNvPr>
                  <p:cNvGrpSpPr/>
                  <p:nvPr/>
                </p:nvGrpSpPr>
                <p:grpSpPr>
                  <a:xfrm>
                    <a:off x="2817464" y="3664985"/>
                    <a:ext cx="128016" cy="128016"/>
                    <a:chOff x="1520304" y="1939550"/>
                    <a:chExt cx="726812" cy="726812"/>
                  </a:xfrm>
                </p:grpSpPr>
                <p:sp>
                  <p:nvSpPr>
                    <p:cNvPr id="623" name="Oval 622">
                      <a:extLst>
                        <a:ext uri="{FF2B5EF4-FFF2-40B4-BE49-F238E27FC236}">
                          <a16:creationId xmlns:a16="http://schemas.microsoft.com/office/drawing/2014/main" id="{54EA66E7-110B-44D5-884C-ECA8AE7EE28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24" name="Group 623">
                      <a:extLst>
                        <a:ext uri="{FF2B5EF4-FFF2-40B4-BE49-F238E27FC236}">
                          <a16:creationId xmlns:a16="http://schemas.microsoft.com/office/drawing/2014/main" id="{D85789DB-FE4D-4677-A1FB-C99731FC3F94}"/>
                        </a:ext>
                      </a:extLst>
                    </p:cNvPr>
                    <p:cNvGrpSpPr/>
                    <p:nvPr/>
                  </p:nvGrpSpPr>
                  <p:grpSpPr>
                    <a:xfrm>
                      <a:off x="1627350" y="2071688"/>
                      <a:ext cx="512722" cy="462536"/>
                      <a:chOff x="1302898" y="1640683"/>
                      <a:chExt cx="1201027" cy="1083468"/>
                    </a:xfrm>
                  </p:grpSpPr>
                  <p:sp>
                    <p:nvSpPr>
                      <p:cNvPr id="625" name="Freeform 34">
                        <a:extLst>
                          <a:ext uri="{FF2B5EF4-FFF2-40B4-BE49-F238E27FC236}">
                            <a16:creationId xmlns:a16="http://schemas.microsoft.com/office/drawing/2014/main" id="{132872DD-F1E2-4968-8A77-B6070360F76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26" name="Freeform 37">
                        <a:extLst>
                          <a:ext uri="{FF2B5EF4-FFF2-40B4-BE49-F238E27FC236}">
                            <a16:creationId xmlns:a16="http://schemas.microsoft.com/office/drawing/2014/main" id="{81079EE2-30E9-4D55-ABA3-9E569531D02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27" name="Freeform 39">
                        <a:extLst>
                          <a:ext uri="{FF2B5EF4-FFF2-40B4-BE49-F238E27FC236}">
                            <a16:creationId xmlns:a16="http://schemas.microsoft.com/office/drawing/2014/main" id="{EDAE1460-F4F0-49D1-A6C2-D2864331803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28" name="Freeform 40">
                        <a:extLst>
                          <a:ext uri="{FF2B5EF4-FFF2-40B4-BE49-F238E27FC236}">
                            <a16:creationId xmlns:a16="http://schemas.microsoft.com/office/drawing/2014/main" id="{790D8D9C-E5EC-4BD6-B7DD-459DADAD98E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29" name="Freeform 5">
                        <a:extLst>
                          <a:ext uri="{FF2B5EF4-FFF2-40B4-BE49-F238E27FC236}">
                            <a16:creationId xmlns:a16="http://schemas.microsoft.com/office/drawing/2014/main" id="{D6956BCD-8F32-4B7D-B23B-4D74B226A21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0" name="Group 159">
                    <a:extLst>
                      <a:ext uri="{FF2B5EF4-FFF2-40B4-BE49-F238E27FC236}">
                        <a16:creationId xmlns:a16="http://schemas.microsoft.com/office/drawing/2014/main" id="{6CB3F229-BCCA-459F-8873-91C207FEBC31}"/>
                      </a:ext>
                    </a:extLst>
                  </p:cNvPr>
                  <p:cNvGrpSpPr/>
                  <p:nvPr/>
                </p:nvGrpSpPr>
                <p:grpSpPr>
                  <a:xfrm>
                    <a:off x="2732387" y="3720244"/>
                    <a:ext cx="128016" cy="128016"/>
                    <a:chOff x="6617763" y="1494678"/>
                    <a:chExt cx="188006" cy="188004"/>
                  </a:xfrm>
                </p:grpSpPr>
                <p:sp>
                  <p:nvSpPr>
                    <p:cNvPr id="621" name="Oval 620">
                      <a:extLst>
                        <a:ext uri="{FF2B5EF4-FFF2-40B4-BE49-F238E27FC236}">
                          <a16:creationId xmlns:a16="http://schemas.microsoft.com/office/drawing/2014/main" id="{43A141E3-E0FE-4349-B3C3-B07CB2584A3E}"/>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622" name="Freeform 10">
                      <a:extLst>
                        <a:ext uri="{FF2B5EF4-FFF2-40B4-BE49-F238E27FC236}">
                          <a16:creationId xmlns:a16="http://schemas.microsoft.com/office/drawing/2014/main" id="{DDEE667F-F9E1-4EA8-9BB9-40BD27AFD48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1" name="Group 160">
                    <a:extLst>
                      <a:ext uri="{FF2B5EF4-FFF2-40B4-BE49-F238E27FC236}">
                        <a16:creationId xmlns:a16="http://schemas.microsoft.com/office/drawing/2014/main" id="{0FE8E90F-3284-421F-8F95-373B7725842D}"/>
                      </a:ext>
                    </a:extLst>
                  </p:cNvPr>
                  <p:cNvGrpSpPr/>
                  <p:nvPr/>
                </p:nvGrpSpPr>
                <p:grpSpPr>
                  <a:xfrm>
                    <a:off x="2008100" y="3359241"/>
                    <a:ext cx="128016" cy="128016"/>
                    <a:chOff x="6617763" y="1494678"/>
                    <a:chExt cx="188006" cy="188004"/>
                  </a:xfrm>
                </p:grpSpPr>
                <p:sp>
                  <p:nvSpPr>
                    <p:cNvPr id="619" name="Oval 618">
                      <a:extLst>
                        <a:ext uri="{FF2B5EF4-FFF2-40B4-BE49-F238E27FC236}">
                          <a16:creationId xmlns:a16="http://schemas.microsoft.com/office/drawing/2014/main" id="{461E9F35-BC17-49EA-8D03-D00901FD2A29}"/>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620" name="Freeform 10">
                      <a:extLst>
                        <a:ext uri="{FF2B5EF4-FFF2-40B4-BE49-F238E27FC236}">
                          <a16:creationId xmlns:a16="http://schemas.microsoft.com/office/drawing/2014/main" id="{9BEBAC63-6727-463C-BF8D-C960BF6BC81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2" name="Group 161">
                    <a:extLst>
                      <a:ext uri="{FF2B5EF4-FFF2-40B4-BE49-F238E27FC236}">
                        <a16:creationId xmlns:a16="http://schemas.microsoft.com/office/drawing/2014/main" id="{8B6E4EE6-58AE-46A6-8593-E4FD765B09B1}"/>
                      </a:ext>
                    </a:extLst>
                  </p:cNvPr>
                  <p:cNvGrpSpPr/>
                  <p:nvPr/>
                </p:nvGrpSpPr>
                <p:grpSpPr>
                  <a:xfrm>
                    <a:off x="3098555" y="3597686"/>
                    <a:ext cx="128016" cy="128016"/>
                    <a:chOff x="1520304" y="1939550"/>
                    <a:chExt cx="726812" cy="726812"/>
                  </a:xfrm>
                </p:grpSpPr>
                <p:sp>
                  <p:nvSpPr>
                    <p:cNvPr id="612" name="Oval 611">
                      <a:extLst>
                        <a:ext uri="{FF2B5EF4-FFF2-40B4-BE49-F238E27FC236}">
                          <a16:creationId xmlns:a16="http://schemas.microsoft.com/office/drawing/2014/main" id="{01C896E3-98A3-405A-BF66-A4845D7B5C5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13" name="Group 612">
                      <a:extLst>
                        <a:ext uri="{FF2B5EF4-FFF2-40B4-BE49-F238E27FC236}">
                          <a16:creationId xmlns:a16="http://schemas.microsoft.com/office/drawing/2014/main" id="{E22DAE07-2E12-42D8-BAD2-9FEBEF0B6FA4}"/>
                        </a:ext>
                      </a:extLst>
                    </p:cNvPr>
                    <p:cNvGrpSpPr/>
                    <p:nvPr/>
                  </p:nvGrpSpPr>
                  <p:grpSpPr>
                    <a:xfrm>
                      <a:off x="1627350" y="2071688"/>
                      <a:ext cx="512722" cy="462536"/>
                      <a:chOff x="1302898" y="1640683"/>
                      <a:chExt cx="1201027" cy="1083468"/>
                    </a:xfrm>
                  </p:grpSpPr>
                  <p:sp>
                    <p:nvSpPr>
                      <p:cNvPr id="614" name="Freeform 34">
                        <a:extLst>
                          <a:ext uri="{FF2B5EF4-FFF2-40B4-BE49-F238E27FC236}">
                            <a16:creationId xmlns:a16="http://schemas.microsoft.com/office/drawing/2014/main" id="{3D33588E-E055-400F-9E44-3A337BDAFC16}"/>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15" name="Freeform 37">
                        <a:extLst>
                          <a:ext uri="{FF2B5EF4-FFF2-40B4-BE49-F238E27FC236}">
                            <a16:creationId xmlns:a16="http://schemas.microsoft.com/office/drawing/2014/main" id="{39F340D2-5424-42B4-9745-5044A75478E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16" name="Freeform 39">
                        <a:extLst>
                          <a:ext uri="{FF2B5EF4-FFF2-40B4-BE49-F238E27FC236}">
                            <a16:creationId xmlns:a16="http://schemas.microsoft.com/office/drawing/2014/main" id="{A7C34A84-32B5-44B5-BC67-8B9BC6CDDC6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17" name="Freeform 40">
                        <a:extLst>
                          <a:ext uri="{FF2B5EF4-FFF2-40B4-BE49-F238E27FC236}">
                            <a16:creationId xmlns:a16="http://schemas.microsoft.com/office/drawing/2014/main" id="{8E927B8E-D439-4479-86BA-CF34AFFEC06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18" name="Freeform 5">
                        <a:extLst>
                          <a:ext uri="{FF2B5EF4-FFF2-40B4-BE49-F238E27FC236}">
                            <a16:creationId xmlns:a16="http://schemas.microsoft.com/office/drawing/2014/main" id="{685F7FA1-DDE4-4848-8A02-A005FA3C3BD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3" name="Group 162">
                    <a:extLst>
                      <a:ext uri="{FF2B5EF4-FFF2-40B4-BE49-F238E27FC236}">
                        <a16:creationId xmlns:a16="http://schemas.microsoft.com/office/drawing/2014/main" id="{E64DA297-C92C-4B0D-BE61-B47E56E0EDBF}"/>
                      </a:ext>
                    </a:extLst>
                  </p:cNvPr>
                  <p:cNvGrpSpPr/>
                  <p:nvPr/>
                </p:nvGrpSpPr>
                <p:grpSpPr>
                  <a:xfrm>
                    <a:off x="2449931" y="3334672"/>
                    <a:ext cx="128016" cy="128016"/>
                    <a:chOff x="1520304" y="1939550"/>
                    <a:chExt cx="726812" cy="726812"/>
                  </a:xfrm>
                </p:grpSpPr>
                <p:sp>
                  <p:nvSpPr>
                    <p:cNvPr id="605" name="Oval 604">
                      <a:extLst>
                        <a:ext uri="{FF2B5EF4-FFF2-40B4-BE49-F238E27FC236}">
                          <a16:creationId xmlns:a16="http://schemas.microsoft.com/office/drawing/2014/main" id="{E115B94C-5BE1-4DA5-B171-2699779A075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606" name="Group 605">
                      <a:extLst>
                        <a:ext uri="{FF2B5EF4-FFF2-40B4-BE49-F238E27FC236}">
                          <a16:creationId xmlns:a16="http://schemas.microsoft.com/office/drawing/2014/main" id="{F4F90E81-AA9C-4C2C-8A52-1BC51062E3C9}"/>
                        </a:ext>
                      </a:extLst>
                    </p:cNvPr>
                    <p:cNvGrpSpPr/>
                    <p:nvPr/>
                  </p:nvGrpSpPr>
                  <p:grpSpPr>
                    <a:xfrm>
                      <a:off x="1627350" y="2071688"/>
                      <a:ext cx="512722" cy="462536"/>
                      <a:chOff x="1302898" y="1640683"/>
                      <a:chExt cx="1201027" cy="1083468"/>
                    </a:xfrm>
                  </p:grpSpPr>
                  <p:sp>
                    <p:nvSpPr>
                      <p:cNvPr id="607" name="Freeform 34">
                        <a:extLst>
                          <a:ext uri="{FF2B5EF4-FFF2-40B4-BE49-F238E27FC236}">
                            <a16:creationId xmlns:a16="http://schemas.microsoft.com/office/drawing/2014/main" id="{C4DF0852-8DB8-44A4-9AD7-B5076A20841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08" name="Freeform 37">
                        <a:extLst>
                          <a:ext uri="{FF2B5EF4-FFF2-40B4-BE49-F238E27FC236}">
                            <a16:creationId xmlns:a16="http://schemas.microsoft.com/office/drawing/2014/main" id="{160D0308-EB0E-4911-B1D0-5B747E61289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09" name="Freeform 39">
                        <a:extLst>
                          <a:ext uri="{FF2B5EF4-FFF2-40B4-BE49-F238E27FC236}">
                            <a16:creationId xmlns:a16="http://schemas.microsoft.com/office/drawing/2014/main" id="{5291A59D-2B2F-4629-9526-7C5B0145FDD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10" name="Freeform 40">
                        <a:extLst>
                          <a:ext uri="{FF2B5EF4-FFF2-40B4-BE49-F238E27FC236}">
                            <a16:creationId xmlns:a16="http://schemas.microsoft.com/office/drawing/2014/main" id="{4B699855-34CC-4C95-8998-5515E42C4F0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11" name="Freeform 5">
                        <a:extLst>
                          <a:ext uri="{FF2B5EF4-FFF2-40B4-BE49-F238E27FC236}">
                            <a16:creationId xmlns:a16="http://schemas.microsoft.com/office/drawing/2014/main" id="{D093A611-3A37-4CDF-A4AD-9497199D84B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4" name="Group 163">
                    <a:extLst>
                      <a:ext uri="{FF2B5EF4-FFF2-40B4-BE49-F238E27FC236}">
                        <a16:creationId xmlns:a16="http://schemas.microsoft.com/office/drawing/2014/main" id="{C5E995E7-F0E8-4671-8BC0-DE452984F0A5}"/>
                      </a:ext>
                    </a:extLst>
                  </p:cNvPr>
                  <p:cNvGrpSpPr/>
                  <p:nvPr/>
                </p:nvGrpSpPr>
                <p:grpSpPr>
                  <a:xfrm>
                    <a:off x="2452750" y="3300492"/>
                    <a:ext cx="128016" cy="128016"/>
                    <a:chOff x="6617763" y="1494678"/>
                    <a:chExt cx="188006" cy="188004"/>
                  </a:xfrm>
                </p:grpSpPr>
                <p:sp>
                  <p:nvSpPr>
                    <p:cNvPr id="603" name="Oval 602">
                      <a:extLst>
                        <a:ext uri="{FF2B5EF4-FFF2-40B4-BE49-F238E27FC236}">
                          <a16:creationId xmlns:a16="http://schemas.microsoft.com/office/drawing/2014/main" id="{DFE9CCC7-DDE4-4C9A-BDA3-D16C80C04EE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604" name="Freeform 10">
                      <a:extLst>
                        <a:ext uri="{FF2B5EF4-FFF2-40B4-BE49-F238E27FC236}">
                          <a16:creationId xmlns:a16="http://schemas.microsoft.com/office/drawing/2014/main" id="{BE01A981-DB5D-47FD-B345-CADD9E6C6A9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B41A40EF-3F11-402B-A194-82C2E9FEF9E1}"/>
                      </a:ext>
                    </a:extLst>
                  </p:cNvPr>
                  <p:cNvGrpSpPr/>
                  <p:nvPr/>
                </p:nvGrpSpPr>
                <p:grpSpPr>
                  <a:xfrm>
                    <a:off x="2818125" y="3258368"/>
                    <a:ext cx="128016" cy="128016"/>
                    <a:chOff x="6617763" y="1494678"/>
                    <a:chExt cx="188006" cy="188004"/>
                  </a:xfrm>
                </p:grpSpPr>
                <p:sp>
                  <p:nvSpPr>
                    <p:cNvPr id="601" name="Oval 600">
                      <a:extLst>
                        <a:ext uri="{FF2B5EF4-FFF2-40B4-BE49-F238E27FC236}">
                          <a16:creationId xmlns:a16="http://schemas.microsoft.com/office/drawing/2014/main" id="{927F5730-D222-4ED2-8DD1-D5A9364B8A1F}"/>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602" name="Freeform 10">
                      <a:extLst>
                        <a:ext uri="{FF2B5EF4-FFF2-40B4-BE49-F238E27FC236}">
                          <a16:creationId xmlns:a16="http://schemas.microsoft.com/office/drawing/2014/main" id="{1105B72E-D68A-4FFB-B62B-7EE764C5602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6" name="Group 165">
                    <a:extLst>
                      <a:ext uri="{FF2B5EF4-FFF2-40B4-BE49-F238E27FC236}">
                        <a16:creationId xmlns:a16="http://schemas.microsoft.com/office/drawing/2014/main" id="{411CECC9-6F30-4D6F-BFC8-79044F8C60BF}"/>
                      </a:ext>
                    </a:extLst>
                  </p:cNvPr>
                  <p:cNvGrpSpPr/>
                  <p:nvPr/>
                </p:nvGrpSpPr>
                <p:grpSpPr>
                  <a:xfrm>
                    <a:off x="3016135" y="3243436"/>
                    <a:ext cx="128016" cy="128016"/>
                    <a:chOff x="1520304" y="1939550"/>
                    <a:chExt cx="726812" cy="726812"/>
                  </a:xfrm>
                </p:grpSpPr>
                <p:sp>
                  <p:nvSpPr>
                    <p:cNvPr id="594" name="Oval 593">
                      <a:extLst>
                        <a:ext uri="{FF2B5EF4-FFF2-40B4-BE49-F238E27FC236}">
                          <a16:creationId xmlns:a16="http://schemas.microsoft.com/office/drawing/2014/main" id="{9A5981AB-46EE-4C23-A2DA-D25BC7A1AB4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95" name="Group 594">
                      <a:extLst>
                        <a:ext uri="{FF2B5EF4-FFF2-40B4-BE49-F238E27FC236}">
                          <a16:creationId xmlns:a16="http://schemas.microsoft.com/office/drawing/2014/main" id="{0FBEF536-B1DE-4BC1-92AB-0C75AD761878}"/>
                        </a:ext>
                      </a:extLst>
                    </p:cNvPr>
                    <p:cNvGrpSpPr/>
                    <p:nvPr/>
                  </p:nvGrpSpPr>
                  <p:grpSpPr>
                    <a:xfrm>
                      <a:off x="1627350" y="2071688"/>
                      <a:ext cx="512722" cy="462536"/>
                      <a:chOff x="1302898" y="1640683"/>
                      <a:chExt cx="1201027" cy="1083468"/>
                    </a:xfrm>
                  </p:grpSpPr>
                  <p:sp>
                    <p:nvSpPr>
                      <p:cNvPr id="596" name="Freeform 34">
                        <a:extLst>
                          <a:ext uri="{FF2B5EF4-FFF2-40B4-BE49-F238E27FC236}">
                            <a16:creationId xmlns:a16="http://schemas.microsoft.com/office/drawing/2014/main" id="{8DDA8B74-2E51-4DBE-B695-E2292DB6EBA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97" name="Freeform 37">
                        <a:extLst>
                          <a:ext uri="{FF2B5EF4-FFF2-40B4-BE49-F238E27FC236}">
                            <a16:creationId xmlns:a16="http://schemas.microsoft.com/office/drawing/2014/main" id="{E06FDB1C-28D3-40A8-AFB9-4C02F24C5AC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98" name="Freeform 39">
                        <a:extLst>
                          <a:ext uri="{FF2B5EF4-FFF2-40B4-BE49-F238E27FC236}">
                            <a16:creationId xmlns:a16="http://schemas.microsoft.com/office/drawing/2014/main" id="{F489FE62-FB08-4DD9-A21C-505DD232A44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99" name="Freeform 40">
                        <a:extLst>
                          <a:ext uri="{FF2B5EF4-FFF2-40B4-BE49-F238E27FC236}">
                            <a16:creationId xmlns:a16="http://schemas.microsoft.com/office/drawing/2014/main" id="{629C08F0-1EB4-4025-BB0B-70B47211E65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600" name="Freeform 5">
                        <a:extLst>
                          <a:ext uri="{FF2B5EF4-FFF2-40B4-BE49-F238E27FC236}">
                            <a16:creationId xmlns:a16="http://schemas.microsoft.com/office/drawing/2014/main" id="{F9045A37-DE54-4D26-B310-D4E8D40886A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7" name="Group 166">
                    <a:extLst>
                      <a:ext uri="{FF2B5EF4-FFF2-40B4-BE49-F238E27FC236}">
                        <a16:creationId xmlns:a16="http://schemas.microsoft.com/office/drawing/2014/main" id="{E5673F21-2381-4444-9D7E-8ADE2E194851}"/>
                      </a:ext>
                    </a:extLst>
                  </p:cNvPr>
                  <p:cNvGrpSpPr/>
                  <p:nvPr/>
                </p:nvGrpSpPr>
                <p:grpSpPr>
                  <a:xfrm>
                    <a:off x="3001301" y="3228636"/>
                    <a:ext cx="128016" cy="128016"/>
                    <a:chOff x="6617763" y="1494678"/>
                    <a:chExt cx="188006" cy="188004"/>
                  </a:xfrm>
                </p:grpSpPr>
                <p:sp>
                  <p:nvSpPr>
                    <p:cNvPr id="592" name="Oval 591">
                      <a:extLst>
                        <a:ext uri="{FF2B5EF4-FFF2-40B4-BE49-F238E27FC236}">
                          <a16:creationId xmlns:a16="http://schemas.microsoft.com/office/drawing/2014/main" id="{34882488-6B86-458C-B827-A0761BC07AE5}"/>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593" name="Freeform 10">
                      <a:extLst>
                        <a:ext uri="{FF2B5EF4-FFF2-40B4-BE49-F238E27FC236}">
                          <a16:creationId xmlns:a16="http://schemas.microsoft.com/office/drawing/2014/main" id="{CAB126AB-5162-4B18-8B56-50D67D0C61C3}"/>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3940343A-E080-49B3-8905-D0F75BADD419}"/>
                      </a:ext>
                    </a:extLst>
                  </p:cNvPr>
                  <p:cNvGrpSpPr/>
                  <p:nvPr/>
                </p:nvGrpSpPr>
                <p:grpSpPr>
                  <a:xfrm>
                    <a:off x="3526736" y="3231225"/>
                    <a:ext cx="128016" cy="128016"/>
                    <a:chOff x="1520304" y="1939550"/>
                    <a:chExt cx="726812" cy="726812"/>
                  </a:xfrm>
                </p:grpSpPr>
                <p:sp>
                  <p:nvSpPr>
                    <p:cNvPr id="585" name="Oval 584">
                      <a:extLst>
                        <a:ext uri="{FF2B5EF4-FFF2-40B4-BE49-F238E27FC236}">
                          <a16:creationId xmlns:a16="http://schemas.microsoft.com/office/drawing/2014/main" id="{46BF2CAB-71A8-412B-BE8C-1FB6A58BF68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86" name="Group 585">
                      <a:extLst>
                        <a:ext uri="{FF2B5EF4-FFF2-40B4-BE49-F238E27FC236}">
                          <a16:creationId xmlns:a16="http://schemas.microsoft.com/office/drawing/2014/main" id="{7C398E29-7565-426B-A561-490659F5B851}"/>
                        </a:ext>
                      </a:extLst>
                    </p:cNvPr>
                    <p:cNvGrpSpPr/>
                    <p:nvPr/>
                  </p:nvGrpSpPr>
                  <p:grpSpPr>
                    <a:xfrm>
                      <a:off x="1627350" y="2071688"/>
                      <a:ext cx="512722" cy="462536"/>
                      <a:chOff x="1302898" y="1640683"/>
                      <a:chExt cx="1201027" cy="1083468"/>
                    </a:xfrm>
                  </p:grpSpPr>
                  <p:sp>
                    <p:nvSpPr>
                      <p:cNvPr id="587" name="Freeform 34">
                        <a:extLst>
                          <a:ext uri="{FF2B5EF4-FFF2-40B4-BE49-F238E27FC236}">
                            <a16:creationId xmlns:a16="http://schemas.microsoft.com/office/drawing/2014/main" id="{07FE4DD2-C423-47EC-97AE-655210CD28D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88" name="Freeform 37">
                        <a:extLst>
                          <a:ext uri="{FF2B5EF4-FFF2-40B4-BE49-F238E27FC236}">
                            <a16:creationId xmlns:a16="http://schemas.microsoft.com/office/drawing/2014/main" id="{14DF5C91-5C56-438B-A180-A0A3F13181C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89" name="Freeform 39">
                        <a:extLst>
                          <a:ext uri="{FF2B5EF4-FFF2-40B4-BE49-F238E27FC236}">
                            <a16:creationId xmlns:a16="http://schemas.microsoft.com/office/drawing/2014/main" id="{AD085992-BEF2-4958-B188-A7641D78B4D6}"/>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90" name="Freeform 40">
                        <a:extLst>
                          <a:ext uri="{FF2B5EF4-FFF2-40B4-BE49-F238E27FC236}">
                            <a16:creationId xmlns:a16="http://schemas.microsoft.com/office/drawing/2014/main" id="{7E919D9F-5AA6-43A9-8D4D-FE81921949C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91" name="Freeform 5">
                        <a:extLst>
                          <a:ext uri="{FF2B5EF4-FFF2-40B4-BE49-F238E27FC236}">
                            <a16:creationId xmlns:a16="http://schemas.microsoft.com/office/drawing/2014/main" id="{EDA13D47-9AFB-4BB7-BC99-17CBB0F796A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9" name="Group 168">
                    <a:extLst>
                      <a:ext uri="{FF2B5EF4-FFF2-40B4-BE49-F238E27FC236}">
                        <a16:creationId xmlns:a16="http://schemas.microsoft.com/office/drawing/2014/main" id="{A0BD713D-4DA7-4797-8ADB-1DB6B170C5AC}"/>
                      </a:ext>
                    </a:extLst>
                  </p:cNvPr>
                  <p:cNvGrpSpPr/>
                  <p:nvPr/>
                </p:nvGrpSpPr>
                <p:grpSpPr>
                  <a:xfrm>
                    <a:off x="3285210" y="3453320"/>
                    <a:ext cx="128016" cy="128016"/>
                    <a:chOff x="6617763" y="1494678"/>
                    <a:chExt cx="188006" cy="188004"/>
                  </a:xfrm>
                </p:grpSpPr>
                <p:sp>
                  <p:nvSpPr>
                    <p:cNvPr id="583" name="Oval 582">
                      <a:extLst>
                        <a:ext uri="{FF2B5EF4-FFF2-40B4-BE49-F238E27FC236}">
                          <a16:creationId xmlns:a16="http://schemas.microsoft.com/office/drawing/2014/main" id="{49F5A661-83C9-4BB5-9D4C-3521088546BE}"/>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584" name="Freeform 10">
                      <a:extLst>
                        <a:ext uri="{FF2B5EF4-FFF2-40B4-BE49-F238E27FC236}">
                          <a16:creationId xmlns:a16="http://schemas.microsoft.com/office/drawing/2014/main" id="{6CF2F0EE-4917-4EF0-87A2-14ECB7AA891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DB690C56-E3C4-4C86-9389-FDC41A66E09A}"/>
                      </a:ext>
                    </a:extLst>
                  </p:cNvPr>
                  <p:cNvGrpSpPr/>
                  <p:nvPr/>
                </p:nvGrpSpPr>
                <p:grpSpPr>
                  <a:xfrm>
                    <a:off x="3339456" y="3168944"/>
                    <a:ext cx="128016" cy="128016"/>
                    <a:chOff x="6617763" y="1494678"/>
                    <a:chExt cx="188006" cy="188004"/>
                  </a:xfrm>
                </p:grpSpPr>
                <p:sp>
                  <p:nvSpPr>
                    <p:cNvPr id="581" name="Oval 580">
                      <a:extLst>
                        <a:ext uri="{FF2B5EF4-FFF2-40B4-BE49-F238E27FC236}">
                          <a16:creationId xmlns:a16="http://schemas.microsoft.com/office/drawing/2014/main" id="{B6F0BAE8-DB21-4A3D-B584-D5BE0295D27A}"/>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582" name="Freeform 10">
                      <a:extLst>
                        <a:ext uri="{FF2B5EF4-FFF2-40B4-BE49-F238E27FC236}">
                          <a16:creationId xmlns:a16="http://schemas.microsoft.com/office/drawing/2014/main" id="{F76300B4-7432-484D-B44E-0B9813F1E402}"/>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BB135E03-92D7-41C8-8C76-078BD109A558}"/>
                      </a:ext>
                    </a:extLst>
                  </p:cNvPr>
                  <p:cNvGrpSpPr/>
                  <p:nvPr/>
                </p:nvGrpSpPr>
                <p:grpSpPr>
                  <a:xfrm>
                    <a:off x="3610618" y="3130082"/>
                    <a:ext cx="128016" cy="128016"/>
                    <a:chOff x="1520304" y="1939550"/>
                    <a:chExt cx="726812" cy="726812"/>
                  </a:xfrm>
                </p:grpSpPr>
                <p:sp>
                  <p:nvSpPr>
                    <p:cNvPr id="574" name="Oval 573">
                      <a:extLst>
                        <a:ext uri="{FF2B5EF4-FFF2-40B4-BE49-F238E27FC236}">
                          <a16:creationId xmlns:a16="http://schemas.microsoft.com/office/drawing/2014/main" id="{981267A1-761F-4E49-A4E7-0C842FACD0C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75" name="Group 574">
                      <a:extLst>
                        <a:ext uri="{FF2B5EF4-FFF2-40B4-BE49-F238E27FC236}">
                          <a16:creationId xmlns:a16="http://schemas.microsoft.com/office/drawing/2014/main" id="{3BE4E7AA-CD34-4B2A-BD1D-8BA131277E98}"/>
                        </a:ext>
                      </a:extLst>
                    </p:cNvPr>
                    <p:cNvGrpSpPr/>
                    <p:nvPr/>
                  </p:nvGrpSpPr>
                  <p:grpSpPr>
                    <a:xfrm>
                      <a:off x="1627350" y="2071688"/>
                      <a:ext cx="512722" cy="462536"/>
                      <a:chOff x="1302898" y="1640683"/>
                      <a:chExt cx="1201027" cy="1083468"/>
                    </a:xfrm>
                  </p:grpSpPr>
                  <p:sp>
                    <p:nvSpPr>
                      <p:cNvPr id="576" name="Freeform 34">
                        <a:extLst>
                          <a:ext uri="{FF2B5EF4-FFF2-40B4-BE49-F238E27FC236}">
                            <a16:creationId xmlns:a16="http://schemas.microsoft.com/office/drawing/2014/main" id="{072B5251-2667-4F8A-A7D2-238028DA529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77" name="Freeform 37">
                        <a:extLst>
                          <a:ext uri="{FF2B5EF4-FFF2-40B4-BE49-F238E27FC236}">
                            <a16:creationId xmlns:a16="http://schemas.microsoft.com/office/drawing/2014/main" id="{10F541A6-1029-46BC-9F02-85E68B18E5E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78" name="Freeform 39">
                        <a:extLst>
                          <a:ext uri="{FF2B5EF4-FFF2-40B4-BE49-F238E27FC236}">
                            <a16:creationId xmlns:a16="http://schemas.microsoft.com/office/drawing/2014/main" id="{20FA79F2-77B8-40BC-83F7-0E387DD6DCC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79" name="Freeform 40">
                        <a:extLst>
                          <a:ext uri="{FF2B5EF4-FFF2-40B4-BE49-F238E27FC236}">
                            <a16:creationId xmlns:a16="http://schemas.microsoft.com/office/drawing/2014/main" id="{6A37249D-09F4-4811-AD22-9F9403496B1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80" name="Freeform 5">
                        <a:extLst>
                          <a:ext uri="{FF2B5EF4-FFF2-40B4-BE49-F238E27FC236}">
                            <a16:creationId xmlns:a16="http://schemas.microsoft.com/office/drawing/2014/main" id="{C4CAD204-F8C5-49CC-AC5F-A1CEDAA9CB9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2" name="Group 171">
                    <a:extLst>
                      <a:ext uri="{FF2B5EF4-FFF2-40B4-BE49-F238E27FC236}">
                        <a16:creationId xmlns:a16="http://schemas.microsoft.com/office/drawing/2014/main" id="{A7254991-7E7E-49A8-BF06-46F6ED686AFE}"/>
                      </a:ext>
                    </a:extLst>
                  </p:cNvPr>
                  <p:cNvGrpSpPr/>
                  <p:nvPr/>
                </p:nvGrpSpPr>
                <p:grpSpPr>
                  <a:xfrm>
                    <a:off x="3515161" y="3018209"/>
                    <a:ext cx="128016" cy="128016"/>
                    <a:chOff x="1520304" y="1939550"/>
                    <a:chExt cx="726812" cy="726812"/>
                  </a:xfrm>
                </p:grpSpPr>
                <p:sp>
                  <p:nvSpPr>
                    <p:cNvPr id="567" name="Oval 566">
                      <a:extLst>
                        <a:ext uri="{FF2B5EF4-FFF2-40B4-BE49-F238E27FC236}">
                          <a16:creationId xmlns:a16="http://schemas.microsoft.com/office/drawing/2014/main" id="{1FF3178D-A3AD-41F6-91EE-3445EA5E584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68" name="Group 567">
                      <a:extLst>
                        <a:ext uri="{FF2B5EF4-FFF2-40B4-BE49-F238E27FC236}">
                          <a16:creationId xmlns:a16="http://schemas.microsoft.com/office/drawing/2014/main" id="{32FEC1F7-0417-4AF9-86D2-57690F008181}"/>
                        </a:ext>
                      </a:extLst>
                    </p:cNvPr>
                    <p:cNvGrpSpPr/>
                    <p:nvPr/>
                  </p:nvGrpSpPr>
                  <p:grpSpPr>
                    <a:xfrm>
                      <a:off x="1627350" y="2071688"/>
                      <a:ext cx="512722" cy="462536"/>
                      <a:chOff x="1302898" y="1640683"/>
                      <a:chExt cx="1201027" cy="1083468"/>
                    </a:xfrm>
                  </p:grpSpPr>
                  <p:sp>
                    <p:nvSpPr>
                      <p:cNvPr id="569" name="Freeform 34">
                        <a:extLst>
                          <a:ext uri="{FF2B5EF4-FFF2-40B4-BE49-F238E27FC236}">
                            <a16:creationId xmlns:a16="http://schemas.microsoft.com/office/drawing/2014/main" id="{4426A60B-4237-41F0-9C1D-E623FBE1FD7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70" name="Freeform 37">
                        <a:extLst>
                          <a:ext uri="{FF2B5EF4-FFF2-40B4-BE49-F238E27FC236}">
                            <a16:creationId xmlns:a16="http://schemas.microsoft.com/office/drawing/2014/main" id="{0E81378C-95B0-47C3-9D3D-64A0C2164F37}"/>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71" name="Freeform 39">
                        <a:extLst>
                          <a:ext uri="{FF2B5EF4-FFF2-40B4-BE49-F238E27FC236}">
                            <a16:creationId xmlns:a16="http://schemas.microsoft.com/office/drawing/2014/main" id="{7F08A331-F330-4E2A-A96A-2D00B421A78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72" name="Freeform 40">
                        <a:extLst>
                          <a:ext uri="{FF2B5EF4-FFF2-40B4-BE49-F238E27FC236}">
                            <a16:creationId xmlns:a16="http://schemas.microsoft.com/office/drawing/2014/main" id="{140F7504-CAA0-4D93-B2B8-EDB8E42B4FD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73" name="Freeform 5">
                        <a:extLst>
                          <a:ext uri="{FF2B5EF4-FFF2-40B4-BE49-F238E27FC236}">
                            <a16:creationId xmlns:a16="http://schemas.microsoft.com/office/drawing/2014/main" id="{16EE0775-521F-4F7F-8CA6-98526672A5D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3" name="Group 172">
                    <a:extLst>
                      <a:ext uri="{FF2B5EF4-FFF2-40B4-BE49-F238E27FC236}">
                        <a16:creationId xmlns:a16="http://schemas.microsoft.com/office/drawing/2014/main" id="{B456F4D1-C620-4B53-AE71-C593FD78B36D}"/>
                      </a:ext>
                    </a:extLst>
                  </p:cNvPr>
                  <p:cNvGrpSpPr/>
                  <p:nvPr/>
                </p:nvGrpSpPr>
                <p:grpSpPr>
                  <a:xfrm>
                    <a:off x="3584436" y="2988961"/>
                    <a:ext cx="128016" cy="128016"/>
                    <a:chOff x="6617763" y="1494678"/>
                    <a:chExt cx="188006" cy="188004"/>
                  </a:xfrm>
                </p:grpSpPr>
                <p:sp>
                  <p:nvSpPr>
                    <p:cNvPr id="565" name="Oval 564">
                      <a:extLst>
                        <a:ext uri="{FF2B5EF4-FFF2-40B4-BE49-F238E27FC236}">
                          <a16:creationId xmlns:a16="http://schemas.microsoft.com/office/drawing/2014/main" id="{E85D0A37-3F87-40D2-A675-282F817438A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566" name="Freeform 10">
                      <a:extLst>
                        <a:ext uri="{FF2B5EF4-FFF2-40B4-BE49-F238E27FC236}">
                          <a16:creationId xmlns:a16="http://schemas.microsoft.com/office/drawing/2014/main" id="{0D7A8700-6D76-409B-87E4-6E898F81D0F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4C06F545-95EC-4FC6-B9E0-8C4574DA2827}"/>
                      </a:ext>
                    </a:extLst>
                  </p:cNvPr>
                  <p:cNvGrpSpPr/>
                  <p:nvPr/>
                </p:nvGrpSpPr>
                <p:grpSpPr>
                  <a:xfrm>
                    <a:off x="1930285" y="2970174"/>
                    <a:ext cx="128016" cy="128016"/>
                    <a:chOff x="1520304" y="1939550"/>
                    <a:chExt cx="726812" cy="726812"/>
                  </a:xfrm>
                </p:grpSpPr>
                <p:sp>
                  <p:nvSpPr>
                    <p:cNvPr id="558" name="Oval 557">
                      <a:extLst>
                        <a:ext uri="{FF2B5EF4-FFF2-40B4-BE49-F238E27FC236}">
                          <a16:creationId xmlns:a16="http://schemas.microsoft.com/office/drawing/2014/main" id="{A091253E-5D78-48A1-ABAF-D95894F8D5A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59" name="Group 558">
                      <a:extLst>
                        <a:ext uri="{FF2B5EF4-FFF2-40B4-BE49-F238E27FC236}">
                          <a16:creationId xmlns:a16="http://schemas.microsoft.com/office/drawing/2014/main" id="{30D03C1E-DAF2-43A1-BA3E-A36E8E95D2D1}"/>
                        </a:ext>
                      </a:extLst>
                    </p:cNvPr>
                    <p:cNvGrpSpPr/>
                    <p:nvPr/>
                  </p:nvGrpSpPr>
                  <p:grpSpPr>
                    <a:xfrm>
                      <a:off x="1627350" y="2071688"/>
                      <a:ext cx="512722" cy="462536"/>
                      <a:chOff x="1302898" y="1640683"/>
                      <a:chExt cx="1201027" cy="1083468"/>
                    </a:xfrm>
                  </p:grpSpPr>
                  <p:sp>
                    <p:nvSpPr>
                      <p:cNvPr id="560" name="Freeform 34">
                        <a:extLst>
                          <a:ext uri="{FF2B5EF4-FFF2-40B4-BE49-F238E27FC236}">
                            <a16:creationId xmlns:a16="http://schemas.microsoft.com/office/drawing/2014/main" id="{8477BC36-2591-4F2C-9237-909DF6CA2FE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61" name="Freeform 37">
                        <a:extLst>
                          <a:ext uri="{FF2B5EF4-FFF2-40B4-BE49-F238E27FC236}">
                            <a16:creationId xmlns:a16="http://schemas.microsoft.com/office/drawing/2014/main" id="{CBA7FE91-0AAE-4031-8069-B05E3B4252C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62" name="Freeform 39">
                        <a:extLst>
                          <a:ext uri="{FF2B5EF4-FFF2-40B4-BE49-F238E27FC236}">
                            <a16:creationId xmlns:a16="http://schemas.microsoft.com/office/drawing/2014/main" id="{3AD1D373-CDDA-48D3-A2FA-65ECF04D83D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63" name="Freeform 40">
                        <a:extLst>
                          <a:ext uri="{FF2B5EF4-FFF2-40B4-BE49-F238E27FC236}">
                            <a16:creationId xmlns:a16="http://schemas.microsoft.com/office/drawing/2014/main" id="{5A717DF4-BE86-4964-9796-09D5D7966FE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64" name="Freeform 5">
                        <a:extLst>
                          <a:ext uri="{FF2B5EF4-FFF2-40B4-BE49-F238E27FC236}">
                            <a16:creationId xmlns:a16="http://schemas.microsoft.com/office/drawing/2014/main" id="{23E60C2B-142B-44E7-B7C9-09FE82C93CB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5" name="Group 174">
                    <a:extLst>
                      <a:ext uri="{FF2B5EF4-FFF2-40B4-BE49-F238E27FC236}">
                        <a16:creationId xmlns:a16="http://schemas.microsoft.com/office/drawing/2014/main" id="{8388CFA7-1686-4EE2-AA8C-7F3219966652}"/>
                      </a:ext>
                    </a:extLst>
                  </p:cNvPr>
                  <p:cNvGrpSpPr/>
                  <p:nvPr/>
                </p:nvGrpSpPr>
                <p:grpSpPr>
                  <a:xfrm>
                    <a:off x="1948343" y="2887411"/>
                    <a:ext cx="128016" cy="128016"/>
                    <a:chOff x="1520304" y="1939550"/>
                    <a:chExt cx="726812" cy="726812"/>
                  </a:xfrm>
                </p:grpSpPr>
                <p:sp>
                  <p:nvSpPr>
                    <p:cNvPr id="551" name="Oval 550">
                      <a:extLst>
                        <a:ext uri="{FF2B5EF4-FFF2-40B4-BE49-F238E27FC236}">
                          <a16:creationId xmlns:a16="http://schemas.microsoft.com/office/drawing/2014/main" id="{381DC509-E3CA-449D-83E6-6D5B50504D4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52" name="Group 551">
                      <a:extLst>
                        <a:ext uri="{FF2B5EF4-FFF2-40B4-BE49-F238E27FC236}">
                          <a16:creationId xmlns:a16="http://schemas.microsoft.com/office/drawing/2014/main" id="{078AEE4A-CF7B-467B-8C6F-002E1DD33B8D}"/>
                        </a:ext>
                      </a:extLst>
                    </p:cNvPr>
                    <p:cNvGrpSpPr/>
                    <p:nvPr/>
                  </p:nvGrpSpPr>
                  <p:grpSpPr>
                    <a:xfrm>
                      <a:off x="1627350" y="2071688"/>
                      <a:ext cx="512722" cy="462536"/>
                      <a:chOff x="1302898" y="1640683"/>
                      <a:chExt cx="1201027" cy="1083468"/>
                    </a:xfrm>
                  </p:grpSpPr>
                  <p:sp>
                    <p:nvSpPr>
                      <p:cNvPr id="553" name="Freeform 34">
                        <a:extLst>
                          <a:ext uri="{FF2B5EF4-FFF2-40B4-BE49-F238E27FC236}">
                            <a16:creationId xmlns:a16="http://schemas.microsoft.com/office/drawing/2014/main" id="{C127C846-B886-4428-8239-FE91EB1EE1B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54" name="Freeform 37">
                        <a:extLst>
                          <a:ext uri="{FF2B5EF4-FFF2-40B4-BE49-F238E27FC236}">
                            <a16:creationId xmlns:a16="http://schemas.microsoft.com/office/drawing/2014/main" id="{D768E5AE-0146-44CF-9ED7-B92053C871F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55" name="Freeform 39">
                        <a:extLst>
                          <a:ext uri="{FF2B5EF4-FFF2-40B4-BE49-F238E27FC236}">
                            <a16:creationId xmlns:a16="http://schemas.microsoft.com/office/drawing/2014/main" id="{99697A8E-120C-494F-A763-B30EC225FC3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56" name="Freeform 40">
                        <a:extLst>
                          <a:ext uri="{FF2B5EF4-FFF2-40B4-BE49-F238E27FC236}">
                            <a16:creationId xmlns:a16="http://schemas.microsoft.com/office/drawing/2014/main" id="{883BECC8-6C31-4503-B587-73E2E151171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57" name="Freeform 5">
                        <a:extLst>
                          <a:ext uri="{FF2B5EF4-FFF2-40B4-BE49-F238E27FC236}">
                            <a16:creationId xmlns:a16="http://schemas.microsoft.com/office/drawing/2014/main" id="{862FC6D1-286F-4C4C-9C9B-598E484D572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6" name="Group 175">
                    <a:extLst>
                      <a:ext uri="{FF2B5EF4-FFF2-40B4-BE49-F238E27FC236}">
                        <a16:creationId xmlns:a16="http://schemas.microsoft.com/office/drawing/2014/main" id="{02F19947-2938-4F1A-99DB-BFC716920DCD}"/>
                      </a:ext>
                    </a:extLst>
                  </p:cNvPr>
                  <p:cNvGrpSpPr/>
                  <p:nvPr/>
                </p:nvGrpSpPr>
                <p:grpSpPr>
                  <a:xfrm>
                    <a:off x="2060951" y="3025193"/>
                    <a:ext cx="128016" cy="128016"/>
                    <a:chOff x="6617763" y="1494678"/>
                    <a:chExt cx="188006" cy="188004"/>
                  </a:xfrm>
                </p:grpSpPr>
                <p:sp>
                  <p:nvSpPr>
                    <p:cNvPr id="549" name="Oval 548">
                      <a:extLst>
                        <a:ext uri="{FF2B5EF4-FFF2-40B4-BE49-F238E27FC236}">
                          <a16:creationId xmlns:a16="http://schemas.microsoft.com/office/drawing/2014/main" id="{01216117-0B6E-405D-ACBA-58B83282AFB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550" name="Freeform 10">
                      <a:extLst>
                        <a:ext uri="{FF2B5EF4-FFF2-40B4-BE49-F238E27FC236}">
                          <a16:creationId xmlns:a16="http://schemas.microsoft.com/office/drawing/2014/main" id="{44AC7320-92DD-428E-8B36-81684369C5C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A6F8C76B-A15A-426D-BE31-26E8437FC051}"/>
                      </a:ext>
                    </a:extLst>
                  </p:cNvPr>
                  <p:cNvGrpSpPr/>
                  <p:nvPr/>
                </p:nvGrpSpPr>
                <p:grpSpPr>
                  <a:xfrm>
                    <a:off x="1077597" y="2322184"/>
                    <a:ext cx="128016" cy="128016"/>
                    <a:chOff x="1520304" y="1939550"/>
                    <a:chExt cx="726812" cy="726812"/>
                  </a:xfrm>
                </p:grpSpPr>
                <p:sp>
                  <p:nvSpPr>
                    <p:cNvPr id="542" name="Oval 541">
                      <a:extLst>
                        <a:ext uri="{FF2B5EF4-FFF2-40B4-BE49-F238E27FC236}">
                          <a16:creationId xmlns:a16="http://schemas.microsoft.com/office/drawing/2014/main" id="{DFD60335-6F20-4BF1-9EF0-68E5CC1A2E4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43" name="Group 542">
                      <a:extLst>
                        <a:ext uri="{FF2B5EF4-FFF2-40B4-BE49-F238E27FC236}">
                          <a16:creationId xmlns:a16="http://schemas.microsoft.com/office/drawing/2014/main" id="{18EA221D-9E36-44CC-8186-5D2FE913736C}"/>
                        </a:ext>
                      </a:extLst>
                    </p:cNvPr>
                    <p:cNvGrpSpPr/>
                    <p:nvPr/>
                  </p:nvGrpSpPr>
                  <p:grpSpPr>
                    <a:xfrm>
                      <a:off x="1627350" y="2071688"/>
                      <a:ext cx="512722" cy="462536"/>
                      <a:chOff x="1302898" y="1640683"/>
                      <a:chExt cx="1201027" cy="1083468"/>
                    </a:xfrm>
                  </p:grpSpPr>
                  <p:sp>
                    <p:nvSpPr>
                      <p:cNvPr id="544" name="Freeform 34">
                        <a:extLst>
                          <a:ext uri="{FF2B5EF4-FFF2-40B4-BE49-F238E27FC236}">
                            <a16:creationId xmlns:a16="http://schemas.microsoft.com/office/drawing/2014/main" id="{A1143154-30B7-4F71-A62A-77FD3E899B36}"/>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45" name="Freeform 37">
                        <a:extLst>
                          <a:ext uri="{FF2B5EF4-FFF2-40B4-BE49-F238E27FC236}">
                            <a16:creationId xmlns:a16="http://schemas.microsoft.com/office/drawing/2014/main" id="{7F998974-F08E-4E08-872F-453620B5D40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46" name="Freeform 39">
                        <a:extLst>
                          <a:ext uri="{FF2B5EF4-FFF2-40B4-BE49-F238E27FC236}">
                            <a16:creationId xmlns:a16="http://schemas.microsoft.com/office/drawing/2014/main" id="{8982986F-4C8F-4D66-92FE-B3BD905494E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47" name="Freeform 40">
                        <a:extLst>
                          <a:ext uri="{FF2B5EF4-FFF2-40B4-BE49-F238E27FC236}">
                            <a16:creationId xmlns:a16="http://schemas.microsoft.com/office/drawing/2014/main" id="{0DA1D8F5-189F-46CA-909F-BDD2A7C4069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48" name="Freeform 5">
                        <a:extLst>
                          <a:ext uri="{FF2B5EF4-FFF2-40B4-BE49-F238E27FC236}">
                            <a16:creationId xmlns:a16="http://schemas.microsoft.com/office/drawing/2014/main" id="{06DA7B38-5D70-4743-95E4-974BF68D9DC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8" name="Group 177">
                    <a:extLst>
                      <a:ext uri="{FF2B5EF4-FFF2-40B4-BE49-F238E27FC236}">
                        <a16:creationId xmlns:a16="http://schemas.microsoft.com/office/drawing/2014/main" id="{ACE71090-49D7-411F-9D45-06467D5B5443}"/>
                      </a:ext>
                    </a:extLst>
                  </p:cNvPr>
                  <p:cNvGrpSpPr/>
                  <p:nvPr/>
                </p:nvGrpSpPr>
                <p:grpSpPr>
                  <a:xfrm>
                    <a:off x="6371821" y="5896574"/>
                    <a:ext cx="128016" cy="128016"/>
                    <a:chOff x="1520304" y="1939550"/>
                    <a:chExt cx="726812" cy="726812"/>
                  </a:xfrm>
                </p:grpSpPr>
                <p:sp>
                  <p:nvSpPr>
                    <p:cNvPr id="535" name="Oval 534">
                      <a:extLst>
                        <a:ext uri="{FF2B5EF4-FFF2-40B4-BE49-F238E27FC236}">
                          <a16:creationId xmlns:a16="http://schemas.microsoft.com/office/drawing/2014/main" id="{2C8A619B-C4A5-43EA-9D6B-B9092460BC3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36" name="Group 535">
                      <a:extLst>
                        <a:ext uri="{FF2B5EF4-FFF2-40B4-BE49-F238E27FC236}">
                          <a16:creationId xmlns:a16="http://schemas.microsoft.com/office/drawing/2014/main" id="{B96D4A9B-E2EA-4D32-9A1D-41B3E96C48DE}"/>
                        </a:ext>
                      </a:extLst>
                    </p:cNvPr>
                    <p:cNvGrpSpPr/>
                    <p:nvPr/>
                  </p:nvGrpSpPr>
                  <p:grpSpPr>
                    <a:xfrm>
                      <a:off x="1627350" y="2071688"/>
                      <a:ext cx="512722" cy="462536"/>
                      <a:chOff x="1302898" y="1640683"/>
                      <a:chExt cx="1201027" cy="1083468"/>
                    </a:xfrm>
                  </p:grpSpPr>
                  <p:sp>
                    <p:nvSpPr>
                      <p:cNvPr id="537" name="Freeform 34">
                        <a:extLst>
                          <a:ext uri="{FF2B5EF4-FFF2-40B4-BE49-F238E27FC236}">
                            <a16:creationId xmlns:a16="http://schemas.microsoft.com/office/drawing/2014/main" id="{2DB2FA45-67A7-4912-99EA-3996A0BD44A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38" name="Freeform 37">
                        <a:extLst>
                          <a:ext uri="{FF2B5EF4-FFF2-40B4-BE49-F238E27FC236}">
                            <a16:creationId xmlns:a16="http://schemas.microsoft.com/office/drawing/2014/main" id="{60D5AD9E-316C-401C-90A4-8EB722C530A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39" name="Freeform 39">
                        <a:extLst>
                          <a:ext uri="{FF2B5EF4-FFF2-40B4-BE49-F238E27FC236}">
                            <a16:creationId xmlns:a16="http://schemas.microsoft.com/office/drawing/2014/main" id="{28D0FF5B-619F-4B0D-93EE-CBD62101D5A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40" name="Freeform 40">
                        <a:extLst>
                          <a:ext uri="{FF2B5EF4-FFF2-40B4-BE49-F238E27FC236}">
                            <a16:creationId xmlns:a16="http://schemas.microsoft.com/office/drawing/2014/main" id="{F7E23B00-7A72-43D0-8756-2A9125B62FF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41" name="Freeform 5">
                        <a:extLst>
                          <a:ext uri="{FF2B5EF4-FFF2-40B4-BE49-F238E27FC236}">
                            <a16:creationId xmlns:a16="http://schemas.microsoft.com/office/drawing/2014/main" id="{7F4A074F-4906-4F9B-AD04-8FDB8B0CD0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9" name="Group 178">
                    <a:extLst>
                      <a:ext uri="{FF2B5EF4-FFF2-40B4-BE49-F238E27FC236}">
                        <a16:creationId xmlns:a16="http://schemas.microsoft.com/office/drawing/2014/main" id="{2EE47DB7-52B5-4314-840E-33572C71E3C7}"/>
                      </a:ext>
                    </a:extLst>
                  </p:cNvPr>
                  <p:cNvGrpSpPr/>
                  <p:nvPr/>
                </p:nvGrpSpPr>
                <p:grpSpPr>
                  <a:xfrm>
                    <a:off x="6681787" y="5575010"/>
                    <a:ext cx="128016" cy="128016"/>
                    <a:chOff x="1520304" y="1939550"/>
                    <a:chExt cx="726812" cy="726812"/>
                  </a:xfrm>
                </p:grpSpPr>
                <p:sp>
                  <p:nvSpPr>
                    <p:cNvPr id="528" name="Oval 527">
                      <a:extLst>
                        <a:ext uri="{FF2B5EF4-FFF2-40B4-BE49-F238E27FC236}">
                          <a16:creationId xmlns:a16="http://schemas.microsoft.com/office/drawing/2014/main" id="{681A3DC8-EC88-441E-8A96-0BDBBC9096E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29" name="Group 528">
                      <a:extLst>
                        <a:ext uri="{FF2B5EF4-FFF2-40B4-BE49-F238E27FC236}">
                          <a16:creationId xmlns:a16="http://schemas.microsoft.com/office/drawing/2014/main" id="{99797D7A-0B36-417C-8D43-98C100E2F3B9}"/>
                        </a:ext>
                      </a:extLst>
                    </p:cNvPr>
                    <p:cNvGrpSpPr/>
                    <p:nvPr/>
                  </p:nvGrpSpPr>
                  <p:grpSpPr>
                    <a:xfrm>
                      <a:off x="1627350" y="2071688"/>
                      <a:ext cx="512722" cy="462536"/>
                      <a:chOff x="1302898" y="1640683"/>
                      <a:chExt cx="1201027" cy="1083468"/>
                    </a:xfrm>
                  </p:grpSpPr>
                  <p:sp>
                    <p:nvSpPr>
                      <p:cNvPr id="530" name="Freeform 34">
                        <a:extLst>
                          <a:ext uri="{FF2B5EF4-FFF2-40B4-BE49-F238E27FC236}">
                            <a16:creationId xmlns:a16="http://schemas.microsoft.com/office/drawing/2014/main" id="{C7DED3B5-6713-4330-8655-5CAD13CFD54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31" name="Freeform 37">
                        <a:extLst>
                          <a:ext uri="{FF2B5EF4-FFF2-40B4-BE49-F238E27FC236}">
                            <a16:creationId xmlns:a16="http://schemas.microsoft.com/office/drawing/2014/main" id="{F809AA72-AFBB-4612-B1BD-0986A40E31F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32" name="Freeform 39">
                        <a:extLst>
                          <a:ext uri="{FF2B5EF4-FFF2-40B4-BE49-F238E27FC236}">
                            <a16:creationId xmlns:a16="http://schemas.microsoft.com/office/drawing/2014/main" id="{C71441FE-23F5-4110-9185-76DBC2FD406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33" name="Freeform 40">
                        <a:extLst>
                          <a:ext uri="{FF2B5EF4-FFF2-40B4-BE49-F238E27FC236}">
                            <a16:creationId xmlns:a16="http://schemas.microsoft.com/office/drawing/2014/main" id="{D6997856-DDC8-410B-B27F-35C2CFD29CE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34" name="Freeform 5">
                        <a:extLst>
                          <a:ext uri="{FF2B5EF4-FFF2-40B4-BE49-F238E27FC236}">
                            <a16:creationId xmlns:a16="http://schemas.microsoft.com/office/drawing/2014/main" id="{6F9126CC-78A6-4CF5-BDE3-43F2974A15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0" name="Group 179">
                    <a:extLst>
                      <a:ext uri="{FF2B5EF4-FFF2-40B4-BE49-F238E27FC236}">
                        <a16:creationId xmlns:a16="http://schemas.microsoft.com/office/drawing/2014/main" id="{90344DF9-A26D-44AC-A4DE-F2657D1E11B5}"/>
                      </a:ext>
                    </a:extLst>
                  </p:cNvPr>
                  <p:cNvGrpSpPr/>
                  <p:nvPr/>
                </p:nvGrpSpPr>
                <p:grpSpPr>
                  <a:xfrm>
                    <a:off x="6216668" y="4937915"/>
                    <a:ext cx="128016" cy="128016"/>
                    <a:chOff x="1520304" y="1939550"/>
                    <a:chExt cx="726812" cy="726812"/>
                  </a:xfrm>
                </p:grpSpPr>
                <p:sp>
                  <p:nvSpPr>
                    <p:cNvPr id="521" name="Oval 520">
                      <a:extLst>
                        <a:ext uri="{FF2B5EF4-FFF2-40B4-BE49-F238E27FC236}">
                          <a16:creationId xmlns:a16="http://schemas.microsoft.com/office/drawing/2014/main" id="{2E2D1037-2285-467A-B871-50367B87056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22" name="Group 521">
                      <a:extLst>
                        <a:ext uri="{FF2B5EF4-FFF2-40B4-BE49-F238E27FC236}">
                          <a16:creationId xmlns:a16="http://schemas.microsoft.com/office/drawing/2014/main" id="{0CED0FF6-D1C2-438F-BBF7-D5AC720BE0B9}"/>
                        </a:ext>
                      </a:extLst>
                    </p:cNvPr>
                    <p:cNvGrpSpPr/>
                    <p:nvPr/>
                  </p:nvGrpSpPr>
                  <p:grpSpPr>
                    <a:xfrm>
                      <a:off x="1627350" y="2071688"/>
                      <a:ext cx="512722" cy="462536"/>
                      <a:chOff x="1302898" y="1640683"/>
                      <a:chExt cx="1201027" cy="1083468"/>
                    </a:xfrm>
                  </p:grpSpPr>
                  <p:sp>
                    <p:nvSpPr>
                      <p:cNvPr id="523" name="Freeform 34">
                        <a:extLst>
                          <a:ext uri="{FF2B5EF4-FFF2-40B4-BE49-F238E27FC236}">
                            <a16:creationId xmlns:a16="http://schemas.microsoft.com/office/drawing/2014/main" id="{AD7FA234-9325-4E63-9791-575CA90D1CA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24" name="Freeform 37">
                        <a:extLst>
                          <a:ext uri="{FF2B5EF4-FFF2-40B4-BE49-F238E27FC236}">
                            <a16:creationId xmlns:a16="http://schemas.microsoft.com/office/drawing/2014/main" id="{1AC9185B-C012-4DAE-A79C-4F93AB33943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25" name="Freeform 39">
                        <a:extLst>
                          <a:ext uri="{FF2B5EF4-FFF2-40B4-BE49-F238E27FC236}">
                            <a16:creationId xmlns:a16="http://schemas.microsoft.com/office/drawing/2014/main" id="{E950C4A6-6687-4412-B91D-3197A067333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26" name="Freeform 40">
                        <a:extLst>
                          <a:ext uri="{FF2B5EF4-FFF2-40B4-BE49-F238E27FC236}">
                            <a16:creationId xmlns:a16="http://schemas.microsoft.com/office/drawing/2014/main" id="{8AF63DF9-CD85-4ABF-B0AC-F9D0E98CC8D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27" name="Freeform 5">
                        <a:extLst>
                          <a:ext uri="{FF2B5EF4-FFF2-40B4-BE49-F238E27FC236}">
                            <a16:creationId xmlns:a16="http://schemas.microsoft.com/office/drawing/2014/main" id="{5CAE0315-F89D-4D27-A695-0A852B0E398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1" name="Group 180">
                    <a:extLst>
                      <a:ext uri="{FF2B5EF4-FFF2-40B4-BE49-F238E27FC236}">
                        <a16:creationId xmlns:a16="http://schemas.microsoft.com/office/drawing/2014/main" id="{5F12D1A2-BF5B-49CC-B6CF-8B35CDE17A85}"/>
                      </a:ext>
                    </a:extLst>
                  </p:cNvPr>
                  <p:cNvGrpSpPr/>
                  <p:nvPr/>
                </p:nvGrpSpPr>
                <p:grpSpPr>
                  <a:xfrm>
                    <a:off x="7659205" y="3891530"/>
                    <a:ext cx="128016" cy="128016"/>
                    <a:chOff x="1520304" y="1939550"/>
                    <a:chExt cx="726812" cy="726812"/>
                  </a:xfrm>
                </p:grpSpPr>
                <p:sp>
                  <p:nvSpPr>
                    <p:cNvPr id="514" name="Oval 513">
                      <a:extLst>
                        <a:ext uri="{FF2B5EF4-FFF2-40B4-BE49-F238E27FC236}">
                          <a16:creationId xmlns:a16="http://schemas.microsoft.com/office/drawing/2014/main" id="{377E5A30-4342-4A07-9E2F-8ABFC70B570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15" name="Group 514">
                      <a:extLst>
                        <a:ext uri="{FF2B5EF4-FFF2-40B4-BE49-F238E27FC236}">
                          <a16:creationId xmlns:a16="http://schemas.microsoft.com/office/drawing/2014/main" id="{358CFD60-ED6F-43FD-9E76-964CA0D0785F}"/>
                        </a:ext>
                      </a:extLst>
                    </p:cNvPr>
                    <p:cNvGrpSpPr/>
                    <p:nvPr/>
                  </p:nvGrpSpPr>
                  <p:grpSpPr>
                    <a:xfrm>
                      <a:off x="1627350" y="2071688"/>
                      <a:ext cx="512722" cy="462536"/>
                      <a:chOff x="1302898" y="1640683"/>
                      <a:chExt cx="1201027" cy="1083468"/>
                    </a:xfrm>
                  </p:grpSpPr>
                  <p:sp>
                    <p:nvSpPr>
                      <p:cNvPr id="516" name="Freeform 34">
                        <a:extLst>
                          <a:ext uri="{FF2B5EF4-FFF2-40B4-BE49-F238E27FC236}">
                            <a16:creationId xmlns:a16="http://schemas.microsoft.com/office/drawing/2014/main" id="{CE20BA24-EB3F-48C0-96C0-45FCF6B728A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17" name="Freeform 37">
                        <a:extLst>
                          <a:ext uri="{FF2B5EF4-FFF2-40B4-BE49-F238E27FC236}">
                            <a16:creationId xmlns:a16="http://schemas.microsoft.com/office/drawing/2014/main" id="{410A9C43-CD6D-4089-A3AA-F44C841264A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18" name="Freeform 39">
                        <a:extLst>
                          <a:ext uri="{FF2B5EF4-FFF2-40B4-BE49-F238E27FC236}">
                            <a16:creationId xmlns:a16="http://schemas.microsoft.com/office/drawing/2014/main" id="{3E3C8CFF-F0A3-4CEF-A968-89127F238E5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19" name="Freeform 40">
                        <a:extLst>
                          <a:ext uri="{FF2B5EF4-FFF2-40B4-BE49-F238E27FC236}">
                            <a16:creationId xmlns:a16="http://schemas.microsoft.com/office/drawing/2014/main" id="{A472DF93-9B31-436A-9683-9FB514E52C1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20" name="Freeform 5">
                        <a:extLst>
                          <a:ext uri="{FF2B5EF4-FFF2-40B4-BE49-F238E27FC236}">
                            <a16:creationId xmlns:a16="http://schemas.microsoft.com/office/drawing/2014/main" id="{F49D8AEF-92CD-4F18-B4C3-69A1FFE098C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B14981C4-2F08-4FC6-BD0A-4247B1A93D88}"/>
                      </a:ext>
                    </a:extLst>
                  </p:cNvPr>
                  <p:cNvGrpSpPr/>
                  <p:nvPr/>
                </p:nvGrpSpPr>
                <p:grpSpPr>
                  <a:xfrm>
                    <a:off x="7574787" y="3798824"/>
                    <a:ext cx="128016" cy="128016"/>
                    <a:chOff x="1520304" y="1939550"/>
                    <a:chExt cx="726812" cy="726812"/>
                  </a:xfrm>
                </p:grpSpPr>
                <p:sp>
                  <p:nvSpPr>
                    <p:cNvPr id="507" name="Oval 506">
                      <a:extLst>
                        <a:ext uri="{FF2B5EF4-FFF2-40B4-BE49-F238E27FC236}">
                          <a16:creationId xmlns:a16="http://schemas.microsoft.com/office/drawing/2014/main" id="{7BFF8EAC-EC44-4CC3-AAB1-3EB2BEC999EA}"/>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08" name="Group 507">
                      <a:extLst>
                        <a:ext uri="{FF2B5EF4-FFF2-40B4-BE49-F238E27FC236}">
                          <a16:creationId xmlns:a16="http://schemas.microsoft.com/office/drawing/2014/main" id="{C5DC0752-BB94-4AD8-9BF0-64CA3343CEB9}"/>
                        </a:ext>
                      </a:extLst>
                    </p:cNvPr>
                    <p:cNvGrpSpPr/>
                    <p:nvPr/>
                  </p:nvGrpSpPr>
                  <p:grpSpPr>
                    <a:xfrm>
                      <a:off x="1627350" y="2071688"/>
                      <a:ext cx="512722" cy="462536"/>
                      <a:chOff x="1302898" y="1640683"/>
                      <a:chExt cx="1201027" cy="1083468"/>
                    </a:xfrm>
                  </p:grpSpPr>
                  <p:sp>
                    <p:nvSpPr>
                      <p:cNvPr id="509" name="Freeform 34">
                        <a:extLst>
                          <a:ext uri="{FF2B5EF4-FFF2-40B4-BE49-F238E27FC236}">
                            <a16:creationId xmlns:a16="http://schemas.microsoft.com/office/drawing/2014/main" id="{227E7EF4-BE34-4F58-8134-874DECC83A9C}"/>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10" name="Freeform 37">
                        <a:extLst>
                          <a:ext uri="{FF2B5EF4-FFF2-40B4-BE49-F238E27FC236}">
                            <a16:creationId xmlns:a16="http://schemas.microsoft.com/office/drawing/2014/main" id="{C89382A3-9BD3-42DF-8987-9A65C59751F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11" name="Freeform 39">
                        <a:extLst>
                          <a:ext uri="{FF2B5EF4-FFF2-40B4-BE49-F238E27FC236}">
                            <a16:creationId xmlns:a16="http://schemas.microsoft.com/office/drawing/2014/main" id="{BC2A0AB9-3971-454A-B142-EEC06C7A05F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12" name="Freeform 40">
                        <a:extLst>
                          <a:ext uri="{FF2B5EF4-FFF2-40B4-BE49-F238E27FC236}">
                            <a16:creationId xmlns:a16="http://schemas.microsoft.com/office/drawing/2014/main" id="{35ADF2C2-F6F7-441E-AA11-44DCC9AFD85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13" name="Freeform 5">
                        <a:extLst>
                          <a:ext uri="{FF2B5EF4-FFF2-40B4-BE49-F238E27FC236}">
                            <a16:creationId xmlns:a16="http://schemas.microsoft.com/office/drawing/2014/main" id="{92285F93-D0F3-4F3B-99C2-F7BD402B9FE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4D4926D5-22F0-4218-AE54-EDFBBED83094}"/>
                      </a:ext>
                    </a:extLst>
                  </p:cNvPr>
                  <p:cNvGrpSpPr/>
                  <p:nvPr/>
                </p:nvGrpSpPr>
                <p:grpSpPr>
                  <a:xfrm>
                    <a:off x="7421402" y="3843003"/>
                    <a:ext cx="128016" cy="128016"/>
                    <a:chOff x="1520304" y="1939550"/>
                    <a:chExt cx="726812" cy="726812"/>
                  </a:xfrm>
                </p:grpSpPr>
                <p:sp>
                  <p:nvSpPr>
                    <p:cNvPr id="500" name="Oval 499">
                      <a:extLst>
                        <a:ext uri="{FF2B5EF4-FFF2-40B4-BE49-F238E27FC236}">
                          <a16:creationId xmlns:a16="http://schemas.microsoft.com/office/drawing/2014/main" id="{BD8CB924-F144-4DF5-B892-010064136AB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501" name="Group 500">
                      <a:extLst>
                        <a:ext uri="{FF2B5EF4-FFF2-40B4-BE49-F238E27FC236}">
                          <a16:creationId xmlns:a16="http://schemas.microsoft.com/office/drawing/2014/main" id="{C063B8EC-4FF5-4DFB-AA6D-602365955D1F}"/>
                        </a:ext>
                      </a:extLst>
                    </p:cNvPr>
                    <p:cNvGrpSpPr/>
                    <p:nvPr/>
                  </p:nvGrpSpPr>
                  <p:grpSpPr>
                    <a:xfrm>
                      <a:off x="1627350" y="2071688"/>
                      <a:ext cx="512722" cy="462536"/>
                      <a:chOff x="1302898" y="1640683"/>
                      <a:chExt cx="1201027" cy="1083468"/>
                    </a:xfrm>
                  </p:grpSpPr>
                  <p:sp>
                    <p:nvSpPr>
                      <p:cNvPr id="502" name="Freeform 34">
                        <a:extLst>
                          <a:ext uri="{FF2B5EF4-FFF2-40B4-BE49-F238E27FC236}">
                            <a16:creationId xmlns:a16="http://schemas.microsoft.com/office/drawing/2014/main" id="{2DE39B23-6C60-4B75-B09B-DDD96E63A92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03" name="Freeform 37">
                        <a:extLst>
                          <a:ext uri="{FF2B5EF4-FFF2-40B4-BE49-F238E27FC236}">
                            <a16:creationId xmlns:a16="http://schemas.microsoft.com/office/drawing/2014/main" id="{E860B22B-6F69-4752-812A-76A3E4032AD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04" name="Freeform 39">
                        <a:extLst>
                          <a:ext uri="{FF2B5EF4-FFF2-40B4-BE49-F238E27FC236}">
                            <a16:creationId xmlns:a16="http://schemas.microsoft.com/office/drawing/2014/main" id="{F9980855-0A15-40FE-9D49-ABD3886D93BB}"/>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05" name="Freeform 40">
                        <a:extLst>
                          <a:ext uri="{FF2B5EF4-FFF2-40B4-BE49-F238E27FC236}">
                            <a16:creationId xmlns:a16="http://schemas.microsoft.com/office/drawing/2014/main" id="{A0D96E15-4F8B-4353-A038-7F7EF0D0E09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506" name="Freeform 5">
                        <a:extLst>
                          <a:ext uri="{FF2B5EF4-FFF2-40B4-BE49-F238E27FC236}">
                            <a16:creationId xmlns:a16="http://schemas.microsoft.com/office/drawing/2014/main" id="{C70C6B26-636E-4665-A3EC-FCEEDA4509B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4" name="Group 183">
                    <a:extLst>
                      <a:ext uri="{FF2B5EF4-FFF2-40B4-BE49-F238E27FC236}">
                        <a16:creationId xmlns:a16="http://schemas.microsoft.com/office/drawing/2014/main" id="{9C3DD55F-5CAC-4F98-9A55-75927BA178FF}"/>
                      </a:ext>
                    </a:extLst>
                  </p:cNvPr>
                  <p:cNvGrpSpPr/>
                  <p:nvPr/>
                </p:nvGrpSpPr>
                <p:grpSpPr>
                  <a:xfrm>
                    <a:off x="7355894" y="3752474"/>
                    <a:ext cx="128016" cy="128016"/>
                    <a:chOff x="1520304" y="1939550"/>
                    <a:chExt cx="726812" cy="726812"/>
                  </a:xfrm>
                </p:grpSpPr>
                <p:sp>
                  <p:nvSpPr>
                    <p:cNvPr id="493" name="Oval 492">
                      <a:extLst>
                        <a:ext uri="{FF2B5EF4-FFF2-40B4-BE49-F238E27FC236}">
                          <a16:creationId xmlns:a16="http://schemas.microsoft.com/office/drawing/2014/main" id="{EA0E21EF-FF50-456C-8B16-28112C00A18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94" name="Group 493">
                      <a:extLst>
                        <a:ext uri="{FF2B5EF4-FFF2-40B4-BE49-F238E27FC236}">
                          <a16:creationId xmlns:a16="http://schemas.microsoft.com/office/drawing/2014/main" id="{52999DF1-BFCB-47E5-B908-F442673E828A}"/>
                        </a:ext>
                      </a:extLst>
                    </p:cNvPr>
                    <p:cNvGrpSpPr/>
                    <p:nvPr/>
                  </p:nvGrpSpPr>
                  <p:grpSpPr>
                    <a:xfrm>
                      <a:off x="1627350" y="2071688"/>
                      <a:ext cx="512722" cy="462536"/>
                      <a:chOff x="1302898" y="1640683"/>
                      <a:chExt cx="1201027" cy="1083468"/>
                    </a:xfrm>
                  </p:grpSpPr>
                  <p:sp>
                    <p:nvSpPr>
                      <p:cNvPr id="495" name="Freeform 34">
                        <a:extLst>
                          <a:ext uri="{FF2B5EF4-FFF2-40B4-BE49-F238E27FC236}">
                            <a16:creationId xmlns:a16="http://schemas.microsoft.com/office/drawing/2014/main" id="{A537B6DB-09C9-4C6D-8276-F9CB48FC963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96" name="Freeform 37">
                        <a:extLst>
                          <a:ext uri="{FF2B5EF4-FFF2-40B4-BE49-F238E27FC236}">
                            <a16:creationId xmlns:a16="http://schemas.microsoft.com/office/drawing/2014/main" id="{34E4FEBD-5655-4727-88BE-0D3F7004260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97" name="Freeform 39">
                        <a:extLst>
                          <a:ext uri="{FF2B5EF4-FFF2-40B4-BE49-F238E27FC236}">
                            <a16:creationId xmlns:a16="http://schemas.microsoft.com/office/drawing/2014/main" id="{DA5B4BE7-709E-45D4-819D-E3ABE23CF0C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98" name="Freeform 40">
                        <a:extLst>
                          <a:ext uri="{FF2B5EF4-FFF2-40B4-BE49-F238E27FC236}">
                            <a16:creationId xmlns:a16="http://schemas.microsoft.com/office/drawing/2014/main" id="{F099B2A0-F49B-46E5-84CE-15E451CF500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99" name="Freeform 5">
                        <a:extLst>
                          <a:ext uri="{FF2B5EF4-FFF2-40B4-BE49-F238E27FC236}">
                            <a16:creationId xmlns:a16="http://schemas.microsoft.com/office/drawing/2014/main" id="{B190EFC9-1E7E-4344-8B1E-9A2C043620B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5" name="Group 184">
                    <a:extLst>
                      <a:ext uri="{FF2B5EF4-FFF2-40B4-BE49-F238E27FC236}">
                        <a16:creationId xmlns:a16="http://schemas.microsoft.com/office/drawing/2014/main" id="{AB2A13B8-C288-48F5-9302-AC19270B5882}"/>
                      </a:ext>
                    </a:extLst>
                  </p:cNvPr>
                  <p:cNvGrpSpPr/>
                  <p:nvPr/>
                </p:nvGrpSpPr>
                <p:grpSpPr>
                  <a:xfrm>
                    <a:off x="8358732" y="4471451"/>
                    <a:ext cx="128016" cy="128016"/>
                    <a:chOff x="1520304" y="1939550"/>
                    <a:chExt cx="726812" cy="726812"/>
                  </a:xfrm>
                </p:grpSpPr>
                <p:sp>
                  <p:nvSpPr>
                    <p:cNvPr id="486" name="Oval 485">
                      <a:extLst>
                        <a:ext uri="{FF2B5EF4-FFF2-40B4-BE49-F238E27FC236}">
                          <a16:creationId xmlns:a16="http://schemas.microsoft.com/office/drawing/2014/main" id="{43D4BA8E-D85F-4085-806B-B502A3E15D8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87" name="Group 486">
                      <a:extLst>
                        <a:ext uri="{FF2B5EF4-FFF2-40B4-BE49-F238E27FC236}">
                          <a16:creationId xmlns:a16="http://schemas.microsoft.com/office/drawing/2014/main" id="{ECB081F1-A925-4E86-BD69-D5DABEB61B0B}"/>
                        </a:ext>
                      </a:extLst>
                    </p:cNvPr>
                    <p:cNvGrpSpPr/>
                    <p:nvPr/>
                  </p:nvGrpSpPr>
                  <p:grpSpPr>
                    <a:xfrm>
                      <a:off x="1627350" y="2071688"/>
                      <a:ext cx="512722" cy="462536"/>
                      <a:chOff x="1302898" y="1640683"/>
                      <a:chExt cx="1201027" cy="1083468"/>
                    </a:xfrm>
                  </p:grpSpPr>
                  <p:sp>
                    <p:nvSpPr>
                      <p:cNvPr id="488" name="Freeform 34">
                        <a:extLst>
                          <a:ext uri="{FF2B5EF4-FFF2-40B4-BE49-F238E27FC236}">
                            <a16:creationId xmlns:a16="http://schemas.microsoft.com/office/drawing/2014/main" id="{F5D72EE6-E8B9-4779-8A4A-964F97827B5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89" name="Freeform 37">
                        <a:extLst>
                          <a:ext uri="{FF2B5EF4-FFF2-40B4-BE49-F238E27FC236}">
                            <a16:creationId xmlns:a16="http://schemas.microsoft.com/office/drawing/2014/main" id="{E04AD47E-625E-430A-96E1-14ADA95B038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90" name="Freeform 39">
                        <a:extLst>
                          <a:ext uri="{FF2B5EF4-FFF2-40B4-BE49-F238E27FC236}">
                            <a16:creationId xmlns:a16="http://schemas.microsoft.com/office/drawing/2014/main" id="{B05C84C2-FB26-4F91-8DBF-899012BD6AB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91" name="Freeform 40">
                        <a:extLst>
                          <a:ext uri="{FF2B5EF4-FFF2-40B4-BE49-F238E27FC236}">
                            <a16:creationId xmlns:a16="http://schemas.microsoft.com/office/drawing/2014/main" id="{5C23494C-A38D-44F1-A4FB-7C00EC1C71F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92" name="Freeform 5">
                        <a:extLst>
                          <a:ext uri="{FF2B5EF4-FFF2-40B4-BE49-F238E27FC236}">
                            <a16:creationId xmlns:a16="http://schemas.microsoft.com/office/drawing/2014/main" id="{AC2B6649-7E95-44A9-BFE4-53E7F5FC3F3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99D5A371-84C8-486D-A55F-D6F1946EF235}"/>
                      </a:ext>
                    </a:extLst>
                  </p:cNvPr>
                  <p:cNvGrpSpPr/>
                  <p:nvPr/>
                </p:nvGrpSpPr>
                <p:grpSpPr>
                  <a:xfrm>
                    <a:off x="8279282" y="3779593"/>
                    <a:ext cx="128016" cy="128016"/>
                    <a:chOff x="1520304" y="1939550"/>
                    <a:chExt cx="726812" cy="726812"/>
                  </a:xfrm>
                </p:grpSpPr>
                <p:sp>
                  <p:nvSpPr>
                    <p:cNvPr id="479" name="Oval 478">
                      <a:extLst>
                        <a:ext uri="{FF2B5EF4-FFF2-40B4-BE49-F238E27FC236}">
                          <a16:creationId xmlns:a16="http://schemas.microsoft.com/office/drawing/2014/main" id="{BD88A445-4ABB-4F5C-90C2-8E91C82A063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80" name="Group 479">
                      <a:extLst>
                        <a:ext uri="{FF2B5EF4-FFF2-40B4-BE49-F238E27FC236}">
                          <a16:creationId xmlns:a16="http://schemas.microsoft.com/office/drawing/2014/main" id="{2F5F255F-DA40-4C76-9BCD-F1F65DA47139}"/>
                        </a:ext>
                      </a:extLst>
                    </p:cNvPr>
                    <p:cNvGrpSpPr/>
                    <p:nvPr/>
                  </p:nvGrpSpPr>
                  <p:grpSpPr>
                    <a:xfrm>
                      <a:off x="1627350" y="2071688"/>
                      <a:ext cx="512722" cy="462536"/>
                      <a:chOff x="1302898" y="1640683"/>
                      <a:chExt cx="1201027" cy="1083468"/>
                    </a:xfrm>
                  </p:grpSpPr>
                  <p:sp>
                    <p:nvSpPr>
                      <p:cNvPr id="481" name="Freeform 34">
                        <a:extLst>
                          <a:ext uri="{FF2B5EF4-FFF2-40B4-BE49-F238E27FC236}">
                            <a16:creationId xmlns:a16="http://schemas.microsoft.com/office/drawing/2014/main" id="{38429A8B-EE19-4A79-9E8F-09AB7E07F6D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82" name="Freeform 37">
                        <a:extLst>
                          <a:ext uri="{FF2B5EF4-FFF2-40B4-BE49-F238E27FC236}">
                            <a16:creationId xmlns:a16="http://schemas.microsoft.com/office/drawing/2014/main" id="{87AF1AFB-15C6-4FFE-B0C8-B27B62611DD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83" name="Freeform 39">
                        <a:extLst>
                          <a:ext uri="{FF2B5EF4-FFF2-40B4-BE49-F238E27FC236}">
                            <a16:creationId xmlns:a16="http://schemas.microsoft.com/office/drawing/2014/main" id="{1A8BA8E1-510D-4AFB-8D7C-297C4C5B870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84" name="Freeform 40">
                        <a:extLst>
                          <a:ext uri="{FF2B5EF4-FFF2-40B4-BE49-F238E27FC236}">
                            <a16:creationId xmlns:a16="http://schemas.microsoft.com/office/drawing/2014/main" id="{A71CF4AC-1751-4BEE-9F23-5790688A3E8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85" name="Freeform 5">
                        <a:extLst>
                          <a:ext uri="{FF2B5EF4-FFF2-40B4-BE49-F238E27FC236}">
                            <a16:creationId xmlns:a16="http://schemas.microsoft.com/office/drawing/2014/main" id="{0431995A-C3E9-4A18-B374-4C3D65FB024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7" name="Group 186">
                    <a:extLst>
                      <a:ext uri="{FF2B5EF4-FFF2-40B4-BE49-F238E27FC236}">
                        <a16:creationId xmlns:a16="http://schemas.microsoft.com/office/drawing/2014/main" id="{54A03C57-45C7-4678-833F-2012E7997D07}"/>
                      </a:ext>
                    </a:extLst>
                  </p:cNvPr>
                  <p:cNvGrpSpPr/>
                  <p:nvPr/>
                </p:nvGrpSpPr>
                <p:grpSpPr>
                  <a:xfrm>
                    <a:off x="8101503" y="3936536"/>
                    <a:ext cx="128016" cy="128016"/>
                    <a:chOff x="6617763" y="1494678"/>
                    <a:chExt cx="188006" cy="188004"/>
                  </a:xfrm>
                </p:grpSpPr>
                <p:sp>
                  <p:nvSpPr>
                    <p:cNvPr id="477" name="Oval 476">
                      <a:extLst>
                        <a:ext uri="{FF2B5EF4-FFF2-40B4-BE49-F238E27FC236}">
                          <a16:creationId xmlns:a16="http://schemas.microsoft.com/office/drawing/2014/main" id="{BA7853CF-4726-43CF-9CF6-CAE9F4ED23AC}"/>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78" name="Freeform 10">
                      <a:extLst>
                        <a:ext uri="{FF2B5EF4-FFF2-40B4-BE49-F238E27FC236}">
                          <a16:creationId xmlns:a16="http://schemas.microsoft.com/office/drawing/2014/main" id="{29A2B4EC-496C-45D7-B8F1-2BC620B4010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211089C9-A32C-4C7D-A0BC-6AA8CBD460F3}"/>
                      </a:ext>
                    </a:extLst>
                  </p:cNvPr>
                  <p:cNvGrpSpPr/>
                  <p:nvPr/>
                </p:nvGrpSpPr>
                <p:grpSpPr>
                  <a:xfrm>
                    <a:off x="8139273" y="4017327"/>
                    <a:ext cx="128016" cy="128016"/>
                    <a:chOff x="6617763" y="1494678"/>
                    <a:chExt cx="188006" cy="188004"/>
                  </a:xfrm>
                </p:grpSpPr>
                <p:sp>
                  <p:nvSpPr>
                    <p:cNvPr id="475" name="Oval 474">
                      <a:extLst>
                        <a:ext uri="{FF2B5EF4-FFF2-40B4-BE49-F238E27FC236}">
                          <a16:creationId xmlns:a16="http://schemas.microsoft.com/office/drawing/2014/main" id="{D60336F9-01EE-4000-96F1-FE3A7537C461}"/>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76" name="Freeform 10">
                      <a:extLst>
                        <a:ext uri="{FF2B5EF4-FFF2-40B4-BE49-F238E27FC236}">
                          <a16:creationId xmlns:a16="http://schemas.microsoft.com/office/drawing/2014/main" id="{BA538B63-FBAD-466C-92B3-0C0B71FBA0E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89" name="Group 188">
                    <a:extLst>
                      <a:ext uri="{FF2B5EF4-FFF2-40B4-BE49-F238E27FC236}">
                        <a16:creationId xmlns:a16="http://schemas.microsoft.com/office/drawing/2014/main" id="{EB8ACCAB-F045-42C1-B76F-A1B4D71FAA51}"/>
                      </a:ext>
                    </a:extLst>
                  </p:cNvPr>
                  <p:cNvGrpSpPr/>
                  <p:nvPr/>
                </p:nvGrpSpPr>
                <p:grpSpPr>
                  <a:xfrm>
                    <a:off x="8310065" y="4212589"/>
                    <a:ext cx="128016" cy="128016"/>
                    <a:chOff x="6617763" y="1494678"/>
                    <a:chExt cx="188006" cy="188004"/>
                  </a:xfrm>
                </p:grpSpPr>
                <p:sp>
                  <p:nvSpPr>
                    <p:cNvPr id="473" name="Oval 472">
                      <a:extLst>
                        <a:ext uri="{FF2B5EF4-FFF2-40B4-BE49-F238E27FC236}">
                          <a16:creationId xmlns:a16="http://schemas.microsoft.com/office/drawing/2014/main" id="{400F8B12-8F89-4C8A-A18B-2306E9B8F5C7}"/>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74" name="Freeform 10">
                      <a:extLst>
                        <a:ext uri="{FF2B5EF4-FFF2-40B4-BE49-F238E27FC236}">
                          <a16:creationId xmlns:a16="http://schemas.microsoft.com/office/drawing/2014/main" id="{140ABF19-1548-47FA-94E7-4E0135CF0B10}"/>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0" name="Group 189">
                    <a:extLst>
                      <a:ext uri="{FF2B5EF4-FFF2-40B4-BE49-F238E27FC236}">
                        <a16:creationId xmlns:a16="http://schemas.microsoft.com/office/drawing/2014/main" id="{E12CA7F4-C043-4DE1-827B-C4FAC3C0D22E}"/>
                      </a:ext>
                    </a:extLst>
                  </p:cNvPr>
                  <p:cNvGrpSpPr/>
                  <p:nvPr/>
                </p:nvGrpSpPr>
                <p:grpSpPr>
                  <a:xfrm>
                    <a:off x="8965083" y="4234026"/>
                    <a:ext cx="128016" cy="128016"/>
                    <a:chOff x="1520304" y="1939550"/>
                    <a:chExt cx="726812" cy="726812"/>
                  </a:xfrm>
                </p:grpSpPr>
                <p:sp>
                  <p:nvSpPr>
                    <p:cNvPr id="466" name="Oval 465">
                      <a:extLst>
                        <a:ext uri="{FF2B5EF4-FFF2-40B4-BE49-F238E27FC236}">
                          <a16:creationId xmlns:a16="http://schemas.microsoft.com/office/drawing/2014/main" id="{A962CAF3-E7DB-46FB-B0FD-59B3BD389BB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67" name="Group 466">
                      <a:extLst>
                        <a:ext uri="{FF2B5EF4-FFF2-40B4-BE49-F238E27FC236}">
                          <a16:creationId xmlns:a16="http://schemas.microsoft.com/office/drawing/2014/main" id="{58608406-19DE-48A3-8EF1-652D9D5BCDCD}"/>
                        </a:ext>
                      </a:extLst>
                    </p:cNvPr>
                    <p:cNvGrpSpPr/>
                    <p:nvPr/>
                  </p:nvGrpSpPr>
                  <p:grpSpPr>
                    <a:xfrm>
                      <a:off x="1627350" y="2071688"/>
                      <a:ext cx="512722" cy="462536"/>
                      <a:chOff x="1302898" y="1640683"/>
                      <a:chExt cx="1201027" cy="1083468"/>
                    </a:xfrm>
                  </p:grpSpPr>
                  <p:sp>
                    <p:nvSpPr>
                      <p:cNvPr id="468" name="Freeform 34">
                        <a:extLst>
                          <a:ext uri="{FF2B5EF4-FFF2-40B4-BE49-F238E27FC236}">
                            <a16:creationId xmlns:a16="http://schemas.microsoft.com/office/drawing/2014/main" id="{A563B0A4-CD76-4617-9755-56FAF4BAF0D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69" name="Freeform 37">
                        <a:extLst>
                          <a:ext uri="{FF2B5EF4-FFF2-40B4-BE49-F238E27FC236}">
                            <a16:creationId xmlns:a16="http://schemas.microsoft.com/office/drawing/2014/main" id="{2AA78514-CFC0-446E-A3A0-2E4B706B5B4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70" name="Freeform 39">
                        <a:extLst>
                          <a:ext uri="{FF2B5EF4-FFF2-40B4-BE49-F238E27FC236}">
                            <a16:creationId xmlns:a16="http://schemas.microsoft.com/office/drawing/2014/main" id="{B8EB5EAB-0857-4CAE-AABD-F366C092DD0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71" name="Freeform 40">
                        <a:extLst>
                          <a:ext uri="{FF2B5EF4-FFF2-40B4-BE49-F238E27FC236}">
                            <a16:creationId xmlns:a16="http://schemas.microsoft.com/office/drawing/2014/main" id="{3C5B9FD5-2647-4E11-88FE-96140C31A1F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72" name="Freeform 5">
                        <a:extLst>
                          <a:ext uri="{FF2B5EF4-FFF2-40B4-BE49-F238E27FC236}">
                            <a16:creationId xmlns:a16="http://schemas.microsoft.com/office/drawing/2014/main" id="{259CF1B8-F29C-4715-BADA-80072B0AC54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1" name="Group 190">
                    <a:extLst>
                      <a:ext uri="{FF2B5EF4-FFF2-40B4-BE49-F238E27FC236}">
                        <a16:creationId xmlns:a16="http://schemas.microsoft.com/office/drawing/2014/main" id="{54BFE9C1-CC28-47D9-BE47-4E89EDE611F4}"/>
                      </a:ext>
                    </a:extLst>
                  </p:cNvPr>
                  <p:cNvGrpSpPr/>
                  <p:nvPr/>
                </p:nvGrpSpPr>
                <p:grpSpPr>
                  <a:xfrm>
                    <a:off x="8984296" y="4562653"/>
                    <a:ext cx="128016" cy="128016"/>
                    <a:chOff x="1520304" y="1939550"/>
                    <a:chExt cx="726812" cy="726812"/>
                  </a:xfrm>
                </p:grpSpPr>
                <p:sp>
                  <p:nvSpPr>
                    <p:cNvPr id="459" name="Oval 458">
                      <a:extLst>
                        <a:ext uri="{FF2B5EF4-FFF2-40B4-BE49-F238E27FC236}">
                          <a16:creationId xmlns:a16="http://schemas.microsoft.com/office/drawing/2014/main" id="{847F9B7B-FDB4-427B-BA55-91DEC2530C5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60" name="Group 459">
                      <a:extLst>
                        <a:ext uri="{FF2B5EF4-FFF2-40B4-BE49-F238E27FC236}">
                          <a16:creationId xmlns:a16="http://schemas.microsoft.com/office/drawing/2014/main" id="{AD988CA5-54E1-48D7-9D85-799C8EB926DC}"/>
                        </a:ext>
                      </a:extLst>
                    </p:cNvPr>
                    <p:cNvGrpSpPr/>
                    <p:nvPr/>
                  </p:nvGrpSpPr>
                  <p:grpSpPr>
                    <a:xfrm>
                      <a:off x="1627350" y="2071688"/>
                      <a:ext cx="512722" cy="462536"/>
                      <a:chOff x="1302898" y="1640683"/>
                      <a:chExt cx="1201027" cy="1083468"/>
                    </a:xfrm>
                  </p:grpSpPr>
                  <p:sp>
                    <p:nvSpPr>
                      <p:cNvPr id="461" name="Freeform 34">
                        <a:extLst>
                          <a:ext uri="{FF2B5EF4-FFF2-40B4-BE49-F238E27FC236}">
                            <a16:creationId xmlns:a16="http://schemas.microsoft.com/office/drawing/2014/main" id="{A9DA2E7C-62E8-4754-A7DA-1B2A7A13158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62" name="Freeform 37">
                        <a:extLst>
                          <a:ext uri="{FF2B5EF4-FFF2-40B4-BE49-F238E27FC236}">
                            <a16:creationId xmlns:a16="http://schemas.microsoft.com/office/drawing/2014/main" id="{5F2FF1A8-009A-45BA-A0D1-C4E9D21589E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63" name="Freeform 39">
                        <a:extLst>
                          <a:ext uri="{FF2B5EF4-FFF2-40B4-BE49-F238E27FC236}">
                            <a16:creationId xmlns:a16="http://schemas.microsoft.com/office/drawing/2014/main" id="{45735190-DE1B-4E56-B5F6-E367BA87D9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64" name="Freeform 40">
                        <a:extLst>
                          <a:ext uri="{FF2B5EF4-FFF2-40B4-BE49-F238E27FC236}">
                            <a16:creationId xmlns:a16="http://schemas.microsoft.com/office/drawing/2014/main" id="{0284272F-30A4-4C8B-835C-288ACE2E9F2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65" name="Freeform 5">
                        <a:extLst>
                          <a:ext uri="{FF2B5EF4-FFF2-40B4-BE49-F238E27FC236}">
                            <a16:creationId xmlns:a16="http://schemas.microsoft.com/office/drawing/2014/main" id="{EC6A1A47-7E23-4500-B8F0-E2D10B2E612A}"/>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2" name="Group 191">
                    <a:extLst>
                      <a:ext uri="{FF2B5EF4-FFF2-40B4-BE49-F238E27FC236}">
                        <a16:creationId xmlns:a16="http://schemas.microsoft.com/office/drawing/2014/main" id="{CA7E24E3-0441-4EFB-8E12-33B39946408D}"/>
                      </a:ext>
                    </a:extLst>
                  </p:cNvPr>
                  <p:cNvGrpSpPr/>
                  <p:nvPr/>
                </p:nvGrpSpPr>
                <p:grpSpPr>
                  <a:xfrm>
                    <a:off x="9065695" y="4625407"/>
                    <a:ext cx="128016" cy="128016"/>
                    <a:chOff x="6617763" y="1494678"/>
                    <a:chExt cx="188006" cy="188004"/>
                  </a:xfrm>
                </p:grpSpPr>
                <p:sp>
                  <p:nvSpPr>
                    <p:cNvPr id="457" name="Oval 456">
                      <a:extLst>
                        <a:ext uri="{FF2B5EF4-FFF2-40B4-BE49-F238E27FC236}">
                          <a16:creationId xmlns:a16="http://schemas.microsoft.com/office/drawing/2014/main" id="{CEC7BB65-D581-4628-B4D9-F8AEB4C785DD}"/>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58" name="Freeform 10">
                      <a:extLst>
                        <a:ext uri="{FF2B5EF4-FFF2-40B4-BE49-F238E27FC236}">
                          <a16:creationId xmlns:a16="http://schemas.microsoft.com/office/drawing/2014/main" id="{4F5B2A4A-4AC0-4B86-BD50-89542D637B1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3" name="Group 192">
                    <a:extLst>
                      <a:ext uri="{FF2B5EF4-FFF2-40B4-BE49-F238E27FC236}">
                        <a16:creationId xmlns:a16="http://schemas.microsoft.com/office/drawing/2014/main" id="{984A609D-9B5C-477C-B9B7-71C4D14ED5CC}"/>
                      </a:ext>
                    </a:extLst>
                  </p:cNvPr>
                  <p:cNvGrpSpPr/>
                  <p:nvPr/>
                </p:nvGrpSpPr>
                <p:grpSpPr>
                  <a:xfrm>
                    <a:off x="9130227" y="4693233"/>
                    <a:ext cx="128016" cy="128016"/>
                    <a:chOff x="6617763" y="1494678"/>
                    <a:chExt cx="188006" cy="188004"/>
                  </a:xfrm>
                </p:grpSpPr>
                <p:sp>
                  <p:nvSpPr>
                    <p:cNvPr id="455" name="Oval 454">
                      <a:extLst>
                        <a:ext uri="{FF2B5EF4-FFF2-40B4-BE49-F238E27FC236}">
                          <a16:creationId xmlns:a16="http://schemas.microsoft.com/office/drawing/2014/main" id="{CF5CAC33-24D6-4EE6-BCEA-E2FBFE3B858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56" name="Freeform 10">
                      <a:extLst>
                        <a:ext uri="{FF2B5EF4-FFF2-40B4-BE49-F238E27FC236}">
                          <a16:creationId xmlns:a16="http://schemas.microsoft.com/office/drawing/2014/main" id="{8F9CE630-A84F-471B-B820-5547C36A3F6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4" name="Group 193">
                    <a:extLst>
                      <a:ext uri="{FF2B5EF4-FFF2-40B4-BE49-F238E27FC236}">
                        <a16:creationId xmlns:a16="http://schemas.microsoft.com/office/drawing/2014/main" id="{AEF58C78-846B-4BE6-B249-DDEA26EDF0F7}"/>
                      </a:ext>
                    </a:extLst>
                  </p:cNvPr>
                  <p:cNvGrpSpPr/>
                  <p:nvPr/>
                </p:nvGrpSpPr>
                <p:grpSpPr>
                  <a:xfrm>
                    <a:off x="9461015" y="5876549"/>
                    <a:ext cx="128016" cy="128016"/>
                    <a:chOff x="1520304" y="1939550"/>
                    <a:chExt cx="726812" cy="726812"/>
                  </a:xfrm>
                </p:grpSpPr>
                <p:sp>
                  <p:nvSpPr>
                    <p:cNvPr id="448" name="Oval 447">
                      <a:extLst>
                        <a:ext uri="{FF2B5EF4-FFF2-40B4-BE49-F238E27FC236}">
                          <a16:creationId xmlns:a16="http://schemas.microsoft.com/office/drawing/2014/main" id="{475D54DF-A954-464F-AF64-5C35E14AA7A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49" name="Group 448">
                      <a:extLst>
                        <a:ext uri="{FF2B5EF4-FFF2-40B4-BE49-F238E27FC236}">
                          <a16:creationId xmlns:a16="http://schemas.microsoft.com/office/drawing/2014/main" id="{E583E4A0-807D-418F-A8C8-5646B86E4736}"/>
                        </a:ext>
                      </a:extLst>
                    </p:cNvPr>
                    <p:cNvGrpSpPr/>
                    <p:nvPr/>
                  </p:nvGrpSpPr>
                  <p:grpSpPr>
                    <a:xfrm>
                      <a:off x="1627350" y="2071688"/>
                      <a:ext cx="512722" cy="462536"/>
                      <a:chOff x="1302898" y="1640683"/>
                      <a:chExt cx="1201027" cy="1083468"/>
                    </a:xfrm>
                  </p:grpSpPr>
                  <p:sp>
                    <p:nvSpPr>
                      <p:cNvPr id="450" name="Freeform 34">
                        <a:extLst>
                          <a:ext uri="{FF2B5EF4-FFF2-40B4-BE49-F238E27FC236}">
                            <a16:creationId xmlns:a16="http://schemas.microsoft.com/office/drawing/2014/main" id="{54BD8589-864A-4B34-9623-8538F5BB33D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51" name="Freeform 37">
                        <a:extLst>
                          <a:ext uri="{FF2B5EF4-FFF2-40B4-BE49-F238E27FC236}">
                            <a16:creationId xmlns:a16="http://schemas.microsoft.com/office/drawing/2014/main" id="{0A75E9D4-2D37-4A32-A585-ABBFAE3BC49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52" name="Freeform 39">
                        <a:extLst>
                          <a:ext uri="{FF2B5EF4-FFF2-40B4-BE49-F238E27FC236}">
                            <a16:creationId xmlns:a16="http://schemas.microsoft.com/office/drawing/2014/main" id="{59F41D3C-9AFD-4341-B549-6CDA2F2FED6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53" name="Freeform 40">
                        <a:extLst>
                          <a:ext uri="{FF2B5EF4-FFF2-40B4-BE49-F238E27FC236}">
                            <a16:creationId xmlns:a16="http://schemas.microsoft.com/office/drawing/2014/main" id="{1A340C58-30A5-40BD-B03E-63BD71CAE78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54" name="Freeform 5">
                        <a:extLst>
                          <a:ext uri="{FF2B5EF4-FFF2-40B4-BE49-F238E27FC236}">
                            <a16:creationId xmlns:a16="http://schemas.microsoft.com/office/drawing/2014/main" id="{C58D980B-647A-4485-9ECF-6BF502900A1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5" name="Group 194">
                    <a:extLst>
                      <a:ext uri="{FF2B5EF4-FFF2-40B4-BE49-F238E27FC236}">
                        <a16:creationId xmlns:a16="http://schemas.microsoft.com/office/drawing/2014/main" id="{6555636E-4BEA-4580-800F-59257A27DD77}"/>
                      </a:ext>
                    </a:extLst>
                  </p:cNvPr>
                  <p:cNvGrpSpPr/>
                  <p:nvPr/>
                </p:nvGrpSpPr>
                <p:grpSpPr>
                  <a:xfrm>
                    <a:off x="10362561" y="6094415"/>
                    <a:ext cx="128016" cy="128016"/>
                    <a:chOff x="6617763" y="1494678"/>
                    <a:chExt cx="188006" cy="188004"/>
                  </a:xfrm>
                </p:grpSpPr>
                <p:sp>
                  <p:nvSpPr>
                    <p:cNvPr id="446" name="Oval 445">
                      <a:extLst>
                        <a:ext uri="{FF2B5EF4-FFF2-40B4-BE49-F238E27FC236}">
                          <a16:creationId xmlns:a16="http://schemas.microsoft.com/office/drawing/2014/main" id="{6915CB78-510D-402C-A764-D5F1BEAFFC5D}"/>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47" name="Freeform 10">
                      <a:extLst>
                        <a:ext uri="{FF2B5EF4-FFF2-40B4-BE49-F238E27FC236}">
                          <a16:creationId xmlns:a16="http://schemas.microsoft.com/office/drawing/2014/main" id="{2B9FFFD4-A8EC-4B01-9188-794E76BE7A2E}"/>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6" name="Group 195">
                    <a:extLst>
                      <a:ext uri="{FF2B5EF4-FFF2-40B4-BE49-F238E27FC236}">
                        <a16:creationId xmlns:a16="http://schemas.microsoft.com/office/drawing/2014/main" id="{4B0E8E88-6F50-4D31-9257-46A36DC33EEA}"/>
                      </a:ext>
                    </a:extLst>
                  </p:cNvPr>
                  <p:cNvGrpSpPr/>
                  <p:nvPr/>
                </p:nvGrpSpPr>
                <p:grpSpPr>
                  <a:xfrm>
                    <a:off x="10553982" y="5958094"/>
                    <a:ext cx="128016" cy="128016"/>
                    <a:chOff x="1520304" y="1939550"/>
                    <a:chExt cx="726812" cy="726812"/>
                  </a:xfrm>
                </p:grpSpPr>
                <p:sp>
                  <p:nvSpPr>
                    <p:cNvPr id="439" name="Oval 438">
                      <a:extLst>
                        <a:ext uri="{FF2B5EF4-FFF2-40B4-BE49-F238E27FC236}">
                          <a16:creationId xmlns:a16="http://schemas.microsoft.com/office/drawing/2014/main" id="{440C0309-E02C-4DCC-8EE5-257BFBB773C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40" name="Group 439">
                      <a:extLst>
                        <a:ext uri="{FF2B5EF4-FFF2-40B4-BE49-F238E27FC236}">
                          <a16:creationId xmlns:a16="http://schemas.microsoft.com/office/drawing/2014/main" id="{F953BBE5-B8CF-4A18-8FF2-4B7CED95D3BD}"/>
                        </a:ext>
                      </a:extLst>
                    </p:cNvPr>
                    <p:cNvGrpSpPr/>
                    <p:nvPr/>
                  </p:nvGrpSpPr>
                  <p:grpSpPr>
                    <a:xfrm>
                      <a:off x="1627350" y="2071688"/>
                      <a:ext cx="512722" cy="462536"/>
                      <a:chOff x="1302898" y="1640683"/>
                      <a:chExt cx="1201027" cy="1083468"/>
                    </a:xfrm>
                  </p:grpSpPr>
                  <p:sp>
                    <p:nvSpPr>
                      <p:cNvPr id="441" name="Freeform 34">
                        <a:extLst>
                          <a:ext uri="{FF2B5EF4-FFF2-40B4-BE49-F238E27FC236}">
                            <a16:creationId xmlns:a16="http://schemas.microsoft.com/office/drawing/2014/main" id="{3F00E1BC-9CCE-452A-B10C-1157B6A03CD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42" name="Freeform 37">
                        <a:extLst>
                          <a:ext uri="{FF2B5EF4-FFF2-40B4-BE49-F238E27FC236}">
                            <a16:creationId xmlns:a16="http://schemas.microsoft.com/office/drawing/2014/main" id="{C363F66B-34A1-4C72-B10F-7B6D23B32B4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43" name="Freeform 39">
                        <a:extLst>
                          <a:ext uri="{FF2B5EF4-FFF2-40B4-BE49-F238E27FC236}">
                            <a16:creationId xmlns:a16="http://schemas.microsoft.com/office/drawing/2014/main" id="{FDB55A55-8AAA-4AD1-92CC-151978E9731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44" name="Freeform 40">
                        <a:extLst>
                          <a:ext uri="{FF2B5EF4-FFF2-40B4-BE49-F238E27FC236}">
                            <a16:creationId xmlns:a16="http://schemas.microsoft.com/office/drawing/2014/main" id="{4B569E0D-B3DF-47FB-91CD-3744F34D601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45" name="Freeform 5">
                        <a:extLst>
                          <a:ext uri="{FF2B5EF4-FFF2-40B4-BE49-F238E27FC236}">
                            <a16:creationId xmlns:a16="http://schemas.microsoft.com/office/drawing/2014/main" id="{E9218575-7923-4DD3-9A9B-ADA051B7F13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E7557354-44F3-43BB-A4C8-E36BD02B1ADE}"/>
                      </a:ext>
                    </a:extLst>
                  </p:cNvPr>
                  <p:cNvGrpSpPr/>
                  <p:nvPr/>
                </p:nvGrpSpPr>
                <p:grpSpPr>
                  <a:xfrm>
                    <a:off x="10612354" y="5638812"/>
                    <a:ext cx="128016" cy="128016"/>
                    <a:chOff x="1520304" y="1939550"/>
                    <a:chExt cx="726812" cy="726812"/>
                  </a:xfrm>
                </p:grpSpPr>
                <p:sp>
                  <p:nvSpPr>
                    <p:cNvPr id="432" name="Oval 431">
                      <a:extLst>
                        <a:ext uri="{FF2B5EF4-FFF2-40B4-BE49-F238E27FC236}">
                          <a16:creationId xmlns:a16="http://schemas.microsoft.com/office/drawing/2014/main" id="{4D164BD3-A818-4D2E-9F29-1FB7E1F326A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33" name="Group 432">
                      <a:extLst>
                        <a:ext uri="{FF2B5EF4-FFF2-40B4-BE49-F238E27FC236}">
                          <a16:creationId xmlns:a16="http://schemas.microsoft.com/office/drawing/2014/main" id="{5060EB5B-D36D-495D-8EFD-C9023A3188C8}"/>
                        </a:ext>
                      </a:extLst>
                    </p:cNvPr>
                    <p:cNvGrpSpPr/>
                    <p:nvPr/>
                  </p:nvGrpSpPr>
                  <p:grpSpPr>
                    <a:xfrm>
                      <a:off x="1627350" y="2071688"/>
                      <a:ext cx="512722" cy="462536"/>
                      <a:chOff x="1302898" y="1640683"/>
                      <a:chExt cx="1201027" cy="1083468"/>
                    </a:xfrm>
                  </p:grpSpPr>
                  <p:sp>
                    <p:nvSpPr>
                      <p:cNvPr id="434" name="Freeform 34">
                        <a:extLst>
                          <a:ext uri="{FF2B5EF4-FFF2-40B4-BE49-F238E27FC236}">
                            <a16:creationId xmlns:a16="http://schemas.microsoft.com/office/drawing/2014/main" id="{F65A64EB-C8C5-431B-A868-07FCC30F9D2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35" name="Freeform 37">
                        <a:extLst>
                          <a:ext uri="{FF2B5EF4-FFF2-40B4-BE49-F238E27FC236}">
                            <a16:creationId xmlns:a16="http://schemas.microsoft.com/office/drawing/2014/main" id="{3B3AA064-127B-43B0-8F23-256A2E21B0F3}"/>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36" name="Freeform 39">
                        <a:extLst>
                          <a:ext uri="{FF2B5EF4-FFF2-40B4-BE49-F238E27FC236}">
                            <a16:creationId xmlns:a16="http://schemas.microsoft.com/office/drawing/2014/main" id="{95600F71-0EE2-4535-9D2B-4B42C4E560C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37" name="Freeform 40">
                        <a:extLst>
                          <a:ext uri="{FF2B5EF4-FFF2-40B4-BE49-F238E27FC236}">
                            <a16:creationId xmlns:a16="http://schemas.microsoft.com/office/drawing/2014/main" id="{1CBE0FA2-3CF8-44A2-BDAB-9ABE37D7E4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38" name="Freeform 5">
                        <a:extLst>
                          <a:ext uri="{FF2B5EF4-FFF2-40B4-BE49-F238E27FC236}">
                            <a16:creationId xmlns:a16="http://schemas.microsoft.com/office/drawing/2014/main" id="{3A314F0B-4440-40B7-A0EA-86C7389273F5}"/>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8" name="Group 197">
                    <a:extLst>
                      <a:ext uri="{FF2B5EF4-FFF2-40B4-BE49-F238E27FC236}">
                        <a16:creationId xmlns:a16="http://schemas.microsoft.com/office/drawing/2014/main" id="{3149C6D8-BFCB-42F6-BCC7-B53FA099AE09}"/>
                      </a:ext>
                    </a:extLst>
                  </p:cNvPr>
                  <p:cNvGrpSpPr/>
                  <p:nvPr/>
                </p:nvGrpSpPr>
                <p:grpSpPr>
                  <a:xfrm>
                    <a:off x="10543574" y="5959393"/>
                    <a:ext cx="128016" cy="128016"/>
                    <a:chOff x="6617763" y="1494678"/>
                    <a:chExt cx="188006" cy="188004"/>
                  </a:xfrm>
                </p:grpSpPr>
                <p:sp>
                  <p:nvSpPr>
                    <p:cNvPr id="430" name="Oval 429">
                      <a:extLst>
                        <a:ext uri="{FF2B5EF4-FFF2-40B4-BE49-F238E27FC236}">
                          <a16:creationId xmlns:a16="http://schemas.microsoft.com/office/drawing/2014/main" id="{CC8A2E21-760D-41FB-8327-DA15D1B8B28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31" name="Freeform 10">
                      <a:extLst>
                        <a:ext uri="{FF2B5EF4-FFF2-40B4-BE49-F238E27FC236}">
                          <a16:creationId xmlns:a16="http://schemas.microsoft.com/office/drawing/2014/main" id="{90207120-CD3A-47B1-B877-F5D0AB970E7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9" name="Group 198">
                    <a:extLst>
                      <a:ext uri="{FF2B5EF4-FFF2-40B4-BE49-F238E27FC236}">
                        <a16:creationId xmlns:a16="http://schemas.microsoft.com/office/drawing/2014/main" id="{1732843F-8F74-4E35-9008-ADF90DB1C313}"/>
                      </a:ext>
                    </a:extLst>
                  </p:cNvPr>
                  <p:cNvGrpSpPr/>
                  <p:nvPr/>
                </p:nvGrpSpPr>
                <p:grpSpPr>
                  <a:xfrm>
                    <a:off x="11296165" y="6115852"/>
                    <a:ext cx="128016" cy="128016"/>
                    <a:chOff x="1520304" y="1939550"/>
                    <a:chExt cx="726812" cy="726812"/>
                  </a:xfrm>
                </p:grpSpPr>
                <p:sp>
                  <p:nvSpPr>
                    <p:cNvPr id="423" name="Oval 422">
                      <a:extLst>
                        <a:ext uri="{FF2B5EF4-FFF2-40B4-BE49-F238E27FC236}">
                          <a16:creationId xmlns:a16="http://schemas.microsoft.com/office/drawing/2014/main" id="{DA2498E5-B2D2-430D-8367-32CB418E352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24" name="Group 423">
                      <a:extLst>
                        <a:ext uri="{FF2B5EF4-FFF2-40B4-BE49-F238E27FC236}">
                          <a16:creationId xmlns:a16="http://schemas.microsoft.com/office/drawing/2014/main" id="{B5C4F473-DBB8-4504-9677-7C38CB7226CB}"/>
                        </a:ext>
                      </a:extLst>
                    </p:cNvPr>
                    <p:cNvGrpSpPr/>
                    <p:nvPr/>
                  </p:nvGrpSpPr>
                  <p:grpSpPr>
                    <a:xfrm>
                      <a:off x="1627350" y="2071688"/>
                      <a:ext cx="512722" cy="462536"/>
                      <a:chOff x="1302898" y="1640683"/>
                      <a:chExt cx="1201027" cy="1083468"/>
                    </a:xfrm>
                  </p:grpSpPr>
                  <p:sp>
                    <p:nvSpPr>
                      <p:cNvPr id="425" name="Freeform 34">
                        <a:extLst>
                          <a:ext uri="{FF2B5EF4-FFF2-40B4-BE49-F238E27FC236}">
                            <a16:creationId xmlns:a16="http://schemas.microsoft.com/office/drawing/2014/main" id="{DD45BE08-D6F9-460E-A24F-50EEB8396D5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26" name="Freeform 37">
                        <a:extLst>
                          <a:ext uri="{FF2B5EF4-FFF2-40B4-BE49-F238E27FC236}">
                            <a16:creationId xmlns:a16="http://schemas.microsoft.com/office/drawing/2014/main" id="{C9544D97-0A79-4DDF-8A69-A0D9BEC7FA4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27" name="Freeform 39">
                        <a:extLst>
                          <a:ext uri="{FF2B5EF4-FFF2-40B4-BE49-F238E27FC236}">
                            <a16:creationId xmlns:a16="http://schemas.microsoft.com/office/drawing/2014/main" id="{CBA12ADD-4CAE-4257-9039-77453295C87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28" name="Freeform 40">
                        <a:extLst>
                          <a:ext uri="{FF2B5EF4-FFF2-40B4-BE49-F238E27FC236}">
                            <a16:creationId xmlns:a16="http://schemas.microsoft.com/office/drawing/2014/main" id="{6275F74E-DE9B-46FD-AFE2-217BA517076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29" name="Freeform 5">
                        <a:extLst>
                          <a:ext uri="{FF2B5EF4-FFF2-40B4-BE49-F238E27FC236}">
                            <a16:creationId xmlns:a16="http://schemas.microsoft.com/office/drawing/2014/main" id="{1AC66E5D-01DE-43FF-97F3-68DB85DA70AC}"/>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0" name="Group 199">
                    <a:extLst>
                      <a:ext uri="{FF2B5EF4-FFF2-40B4-BE49-F238E27FC236}">
                        <a16:creationId xmlns:a16="http://schemas.microsoft.com/office/drawing/2014/main" id="{A4CF4FEB-8EEB-433A-99E4-21F02A96A187}"/>
                      </a:ext>
                    </a:extLst>
                  </p:cNvPr>
                  <p:cNvGrpSpPr/>
                  <p:nvPr/>
                </p:nvGrpSpPr>
                <p:grpSpPr>
                  <a:xfrm>
                    <a:off x="10496419" y="4324031"/>
                    <a:ext cx="128016" cy="128016"/>
                    <a:chOff x="1520304" y="1939550"/>
                    <a:chExt cx="726812" cy="726812"/>
                  </a:xfrm>
                </p:grpSpPr>
                <p:sp>
                  <p:nvSpPr>
                    <p:cNvPr id="416" name="Oval 415">
                      <a:extLst>
                        <a:ext uri="{FF2B5EF4-FFF2-40B4-BE49-F238E27FC236}">
                          <a16:creationId xmlns:a16="http://schemas.microsoft.com/office/drawing/2014/main" id="{AAF8FCD7-5846-4994-AA62-CE6CFA3CAB9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17" name="Group 416">
                      <a:extLst>
                        <a:ext uri="{FF2B5EF4-FFF2-40B4-BE49-F238E27FC236}">
                          <a16:creationId xmlns:a16="http://schemas.microsoft.com/office/drawing/2014/main" id="{F0109CE0-11DD-47BA-8219-AF2AEFADDFF5}"/>
                        </a:ext>
                      </a:extLst>
                    </p:cNvPr>
                    <p:cNvGrpSpPr/>
                    <p:nvPr/>
                  </p:nvGrpSpPr>
                  <p:grpSpPr>
                    <a:xfrm>
                      <a:off x="1627350" y="2071688"/>
                      <a:ext cx="512722" cy="462536"/>
                      <a:chOff x="1302898" y="1640683"/>
                      <a:chExt cx="1201027" cy="1083468"/>
                    </a:xfrm>
                  </p:grpSpPr>
                  <p:sp>
                    <p:nvSpPr>
                      <p:cNvPr id="418" name="Freeform 34">
                        <a:extLst>
                          <a:ext uri="{FF2B5EF4-FFF2-40B4-BE49-F238E27FC236}">
                            <a16:creationId xmlns:a16="http://schemas.microsoft.com/office/drawing/2014/main" id="{2381B812-3D9E-453F-BAE3-D37B4B94968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19" name="Freeform 37">
                        <a:extLst>
                          <a:ext uri="{FF2B5EF4-FFF2-40B4-BE49-F238E27FC236}">
                            <a16:creationId xmlns:a16="http://schemas.microsoft.com/office/drawing/2014/main" id="{2B8B0F14-0F40-466A-AA97-E482AA604B0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20" name="Freeform 39">
                        <a:extLst>
                          <a:ext uri="{FF2B5EF4-FFF2-40B4-BE49-F238E27FC236}">
                            <a16:creationId xmlns:a16="http://schemas.microsoft.com/office/drawing/2014/main" id="{5DD55BE5-3B49-4081-ABDC-594E3E958FF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21" name="Freeform 40">
                        <a:extLst>
                          <a:ext uri="{FF2B5EF4-FFF2-40B4-BE49-F238E27FC236}">
                            <a16:creationId xmlns:a16="http://schemas.microsoft.com/office/drawing/2014/main" id="{6AD505CB-A4F0-4CAC-8AD6-ADB225E2607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22" name="Freeform 5">
                        <a:extLst>
                          <a:ext uri="{FF2B5EF4-FFF2-40B4-BE49-F238E27FC236}">
                            <a16:creationId xmlns:a16="http://schemas.microsoft.com/office/drawing/2014/main" id="{8477AC1E-C1B7-48E6-B749-08ACBEB3B87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1" name="Group 200">
                    <a:extLst>
                      <a:ext uri="{FF2B5EF4-FFF2-40B4-BE49-F238E27FC236}">
                        <a16:creationId xmlns:a16="http://schemas.microsoft.com/office/drawing/2014/main" id="{1789CA11-BF51-45D6-9D80-E1391FE7FE36}"/>
                      </a:ext>
                    </a:extLst>
                  </p:cNvPr>
                  <p:cNvGrpSpPr/>
                  <p:nvPr/>
                </p:nvGrpSpPr>
                <p:grpSpPr>
                  <a:xfrm>
                    <a:off x="9648041" y="3897180"/>
                    <a:ext cx="128016" cy="128016"/>
                    <a:chOff x="1520304" y="1939550"/>
                    <a:chExt cx="726812" cy="726812"/>
                  </a:xfrm>
                </p:grpSpPr>
                <p:sp>
                  <p:nvSpPr>
                    <p:cNvPr id="409" name="Oval 408">
                      <a:extLst>
                        <a:ext uri="{FF2B5EF4-FFF2-40B4-BE49-F238E27FC236}">
                          <a16:creationId xmlns:a16="http://schemas.microsoft.com/office/drawing/2014/main" id="{3A58C444-BFF3-4636-A99C-C2275D049D0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10" name="Group 409">
                      <a:extLst>
                        <a:ext uri="{FF2B5EF4-FFF2-40B4-BE49-F238E27FC236}">
                          <a16:creationId xmlns:a16="http://schemas.microsoft.com/office/drawing/2014/main" id="{43D018E6-75C0-4C66-B5F2-84532B4F2E90}"/>
                        </a:ext>
                      </a:extLst>
                    </p:cNvPr>
                    <p:cNvGrpSpPr/>
                    <p:nvPr/>
                  </p:nvGrpSpPr>
                  <p:grpSpPr>
                    <a:xfrm>
                      <a:off x="1627350" y="2071688"/>
                      <a:ext cx="512722" cy="462536"/>
                      <a:chOff x="1302898" y="1640683"/>
                      <a:chExt cx="1201027" cy="1083468"/>
                    </a:xfrm>
                  </p:grpSpPr>
                  <p:sp>
                    <p:nvSpPr>
                      <p:cNvPr id="411" name="Freeform 34">
                        <a:extLst>
                          <a:ext uri="{FF2B5EF4-FFF2-40B4-BE49-F238E27FC236}">
                            <a16:creationId xmlns:a16="http://schemas.microsoft.com/office/drawing/2014/main" id="{A5E34C0A-5AA7-4010-8D2E-42DE79D5698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12" name="Freeform 37">
                        <a:extLst>
                          <a:ext uri="{FF2B5EF4-FFF2-40B4-BE49-F238E27FC236}">
                            <a16:creationId xmlns:a16="http://schemas.microsoft.com/office/drawing/2014/main" id="{B542B89B-EB44-4B50-959A-EA4008580B5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13" name="Freeform 39">
                        <a:extLst>
                          <a:ext uri="{FF2B5EF4-FFF2-40B4-BE49-F238E27FC236}">
                            <a16:creationId xmlns:a16="http://schemas.microsoft.com/office/drawing/2014/main" id="{F9B59386-F9CE-4689-A4DB-52D3A1A144F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14" name="Freeform 40">
                        <a:extLst>
                          <a:ext uri="{FF2B5EF4-FFF2-40B4-BE49-F238E27FC236}">
                            <a16:creationId xmlns:a16="http://schemas.microsoft.com/office/drawing/2014/main" id="{6D7FFA37-8F2C-48B3-9A05-C4013C19A59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15" name="Freeform 5">
                        <a:extLst>
                          <a:ext uri="{FF2B5EF4-FFF2-40B4-BE49-F238E27FC236}">
                            <a16:creationId xmlns:a16="http://schemas.microsoft.com/office/drawing/2014/main" id="{60E6AFBC-B7E7-4909-ABE3-84D7B06AFB1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2" name="Group 201">
                    <a:extLst>
                      <a:ext uri="{FF2B5EF4-FFF2-40B4-BE49-F238E27FC236}">
                        <a16:creationId xmlns:a16="http://schemas.microsoft.com/office/drawing/2014/main" id="{0422E425-C5B6-4B51-B292-FC9783F10DA1}"/>
                      </a:ext>
                    </a:extLst>
                  </p:cNvPr>
                  <p:cNvGrpSpPr/>
                  <p:nvPr/>
                </p:nvGrpSpPr>
                <p:grpSpPr>
                  <a:xfrm>
                    <a:off x="9621191" y="4177685"/>
                    <a:ext cx="128016" cy="128016"/>
                    <a:chOff x="1520304" y="1939550"/>
                    <a:chExt cx="726812" cy="726812"/>
                  </a:xfrm>
                </p:grpSpPr>
                <p:sp>
                  <p:nvSpPr>
                    <p:cNvPr id="402" name="Oval 401">
                      <a:extLst>
                        <a:ext uri="{FF2B5EF4-FFF2-40B4-BE49-F238E27FC236}">
                          <a16:creationId xmlns:a16="http://schemas.microsoft.com/office/drawing/2014/main" id="{4F044AD1-5669-4B18-89F8-22470F6AF4B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403" name="Group 402">
                      <a:extLst>
                        <a:ext uri="{FF2B5EF4-FFF2-40B4-BE49-F238E27FC236}">
                          <a16:creationId xmlns:a16="http://schemas.microsoft.com/office/drawing/2014/main" id="{BE275BE1-E4AC-45A6-899E-CB8C59C67FDF}"/>
                        </a:ext>
                      </a:extLst>
                    </p:cNvPr>
                    <p:cNvGrpSpPr/>
                    <p:nvPr/>
                  </p:nvGrpSpPr>
                  <p:grpSpPr>
                    <a:xfrm>
                      <a:off x="1627350" y="2071688"/>
                      <a:ext cx="512722" cy="462536"/>
                      <a:chOff x="1302898" y="1640683"/>
                      <a:chExt cx="1201027" cy="1083468"/>
                    </a:xfrm>
                  </p:grpSpPr>
                  <p:sp>
                    <p:nvSpPr>
                      <p:cNvPr id="404" name="Freeform 34">
                        <a:extLst>
                          <a:ext uri="{FF2B5EF4-FFF2-40B4-BE49-F238E27FC236}">
                            <a16:creationId xmlns:a16="http://schemas.microsoft.com/office/drawing/2014/main" id="{A3FD1563-D020-45F3-9FDA-F0E044586DF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05" name="Freeform 37">
                        <a:extLst>
                          <a:ext uri="{FF2B5EF4-FFF2-40B4-BE49-F238E27FC236}">
                            <a16:creationId xmlns:a16="http://schemas.microsoft.com/office/drawing/2014/main" id="{832EFE07-20C5-4099-B331-4AE585B5B85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06" name="Freeform 39">
                        <a:extLst>
                          <a:ext uri="{FF2B5EF4-FFF2-40B4-BE49-F238E27FC236}">
                            <a16:creationId xmlns:a16="http://schemas.microsoft.com/office/drawing/2014/main" id="{D8D40F15-3B22-49F8-844E-5F0DBCE759A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07" name="Freeform 40">
                        <a:extLst>
                          <a:ext uri="{FF2B5EF4-FFF2-40B4-BE49-F238E27FC236}">
                            <a16:creationId xmlns:a16="http://schemas.microsoft.com/office/drawing/2014/main" id="{4AAC9E6F-33A5-497A-B829-32923A6FFA3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408" name="Freeform 5">
                        <a:extLst>
                          <a:ext uri="{FF2B5EF4-FFF2-40B4-BE49-F238E27FC236}">
                            <a16:creationId xmlns:a16="http://schemas.microsoft.com/office/drawing/2014/main" id="{EC8D5815-69D7-47FF-99FB-8ED9217ED88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3" name="Group 202">
                    <a:extLst>
                      <a:ext uri="{FF2B5EF4-FFF2-40B4-BE49-F238E27FC236}">
                        <a16:creationId xmlns:a16="http://schemas.microsoft.com/office/drawing/2014/main" id="{FE4F1D51-0E11-4016-9D6C-70ACBEC19726}"/>
                      </a:ext>
                    </a:extLst>
                  </p:cNvPr>
                  <p:cNvGrpSpPr/>
                  <p:nvPr/>
                </p:nvGrpSpPr>
                <p:grpSpPr>
                  <a:xfrm>
                    <a:off x="9366351" y="3933416"/>
                    <a:ext cx="128016" cy="128016"/>
                    <a:chOff x="6617763" y="1494678"/>
                    <a:chExt cx="188006" cy="188004"/>
                  </a:xfrm>
                </p:grpSpPr>
                <p:sp>
                  <p:nvSpPr>
                    <p:cNvPr id="400" name="Oval 399">
                      <a:extLst>
                        <a:ext uri="{FF2B5EF4-FFF2-40B4-BE49-F238E27FC236}">
                          <a16:creationId xmlns:a16="http://schemas.microsoft.com/office/drawing/2014/main" id="{19212AE7-4448-4AC8-B293-6D9DFCC59E1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401" name="Freeform 10">
                      <a:extLst>
                        <a:ext uri="{FF2B5EF4-FFF2-40B4-BE49-F238E27FC236}">
                          <a16:creationId xmlns:a16="http://schemas.microsoft.com/office/drawing/2014/main" id="{066B4AD5-E385-443D-A68A-893698E653B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43C15A48-E909-4406-BC41-57B9B3D2F578}"/>
                      </a:ext>
                    </a:extLst>
                  </p:cNvPr>
                  <p:cNvGrpSpPr/>
                  <p:nvPr/>
                </p:nvGrpSpPr>
                <p:grpSpPr>
                  <a:xfrm>
                    <a:off x="9594682" y="3694018"/>
                    <a:ext cx="128016" cy="128016"/>
                    <a:chOff x="6617763" y="1494678"/>
                    <a:chExt cx="188006" cy="188004"/>
                  </a:xfrm>
                </p:grpSpPr>
                <p:sp>
                  <p:nvSpPr>
                    <p:cNvPr id="398" name="Oval 397">
                      <a:extLst>
                        <a:ext uri="{FF2B5EF4-FFF2-40B4-BE49-F238E27FC236}">
                          <a16:creationId xmlns:a16="http://schemas.microsoft.com/office/drawing/2014/main" id="{D80F3986-1276-41C2-B4ED-E73AC9312920}"/>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99" name="Freeform 10">
                      <a:extLst>
                        <a:ext uri="{FF2B5EF4-FFF2-40B4-BE49-F238E27FC236}">
                          <a16:creationId xmlns:a16="http://schemas.microsoft.com/office/drawing/2014/main" id="{EB568A6A-2556-4832-8EE8-3498716BF75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5" name="Group 204">
                    <a:extLst>
                      <a:ext uri="{FF2B5EF4-FFF2-40B4-BE49-F238E27FC236}">
                        <a16:creationId xmlns:a16="http://schemas.microsoft.com/office/drawing/2014/main" id="{25945D72-258C-4890-B213-D071DBEB3458}"/>
                      </a:ext>
                    </a:extLst>
                  </p:cNvPr>
                  <p:cNvGrpSpPr/>
                  <p:nvPr/>
                </p:nvGrpSpPr>
                <p:grpSpPr>
                  <a:xfrm>
                    <a:off x="9473147" y="3267533"/>
                    <a:ext cx="128016" cy="128016"/>
                    <a:chOff x="6617763" y="1494678"/>
                    <a:chExt cx="188006" cy="188004"/>
                  </a:xfrm>
                </p:grpSpPr>
                <p:sp>
                  <p:nvSpPr>
                    <p:cNvPr id="396" name="Oval 395">
                      <a:extLst>
                        <a:ext uri="{FF2B5EF4-FFF2-40B4-BE49-F238E27FC236}">
                          <a16:creationId xmlns:a16="http://schemas.microsoft.com/office/drawing/2014/main" id="{A5864746-3F50-450C-82BA-DA1D13A3E17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97" name="Freeform 10">
                      <a:extLst>
                        <a:ext uri="{FF2B5EF4-FFF2-40B4-BE49-F238E27FC236}">
                          <a16:creationId xmlns:a16="http://schemas.microsoft.com/office/drawing/2014/main" id="{5F14FA1D-4CF5-4983-9BD7-C188A9ECD72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6" name="Group 205">
                    <a:extLst>
                      <a:ext uri="{FF2B5EF4-FFF2-40B4-BE49-F238E27FC236}">
                        <a16:creationId xmlns:a16="http://schemas.microsoft.com/office/drawing/2014/main" id="{1B0778B9-F2B7-4603-9481-E33F93FD0B1F}"/>
                      </a:ext>
                    </a:extLst>
                  </p:cNvPr>
                  <p:cNvGrpSpPr/>
                  <p:nvPr/>
                </p:nvGrpSpPr>
                <p:grpSpPr>
                  <a:xfrm>
                    <a:off x="9823352" y="3384507"/>
                    <a:ext cx="128016" cy="128016"/>
                    <a:chOff x="6617763" y="1494678"/>
                    <a:chExt cx="188006" cy="188004"/>
                  </a:xfrm>
                </p:grpSpPr>
                <p:sp>
                  <p:nvSpPr>
                    <p:cNvPr id="394" name="Oval 393">
                      <a:extLst>
                        <a:ext uri="{FF2B5EF4-FFF2-40B4-BE49-F238E27FC236}">
                          <a16:creationId xmlns:a16="http://schemas.microsoft.com/office/drawing/2014/main" id="{2AF41944-BF33-436F-B995-09FBB31BBBC2}"/>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95" name="Freeform 10">
                      <a:extLst>
                        <a:ext uri="{FF2B5EF4-FFF2-40B4-BE49-F238E27FC236}">
                          <a16:creationId xmlns:a16="http://schemas.microsoft.com/office/drawing/2014/main" id="{344B0568-B0AC-4643-9E5C-9CF04A766C6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7" name="Group 206">
                    <a:extLst>
                      <a:ext uri="{FF2B5EF4-FFF2-40B4-BE49-F238E27FC236}">
                        <a16:creationId xmlns:a16="http://schemas.microsoft.com/office/drawing/2014/main" id="{A7DC0C7C-0E9A-4572-9E04-83B8E7B36A18}"/>
                      </a:ext>
                    </a:extLst>
                  </p:cNvPr>
                  <p:cNvGrpSpPr/>
                  <p:nvPr/>
                </p:nvGrpSpPr>
                <p:grpSpPr>
                  <a:xfrm>
                    <a:off x="10265037" y="3334842"/>
                    <a:ext cx="128016" cy="128016"/>
                    <a:chOff x="6617763" y="1494678"/>
                    <a:chExt cx="188006" cy="188004"/>
                  </a:xfrm>
                </p:grpSpPr>
                <p:sp>
                  <p:nvSpPr>
                    <p:cNvPr id="392" name="Oval 391">
                      <a:extLst>
                        <a:ext uri="{FF2B5EF4-FFF2-40B4-BE49-F238E27FC236}">
                          <a16:creationId xmlns:a16="http://schemas.microsoft.com/office/drawing/2014/main" id="{EB1FFA55-3A82-4E86-B93D-F021BCCFC04B}"/>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93" name="Freeform 10">
                      <a:extLst>
                        <a:ext uri="{FF2B5EF4-FFF2-40B4-BE49-F238E27FC236}">
                          <a16:creationId xmlns:a16="http://schemas.microsoft.com/office/drawing/2014/main" id="{79644626-EAC5-4620-9600-317EA37B225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8" name="Group 207">
                    <a:extLst>
                      <a:ext uri="{FF2B5EF4-FFF2-40B4-BE49-F238E27FC236}">
                        <a16:creationId xmlns:a16="http://schemas.microsoft.com/office/drawing/2014/main" id="{669B561A-BC96-4901-A58B-41C5B2732A21}"/>
                      </a:ext>
                    </a:extLst>
                  </p:cNvPr>
                  <p:cNvGrpSpPr/>
                  <p:nvPr/>
                </p:nvGrpSpPr>
                <p:grpSpPr>
                  <a:xfrm>
                    <a:off x="10179598" y="3419645"/>
                    <a:ext cx="128016" cy="128016"/>
                    <a:chOff x="6617763" y="1494678"/>
                    <a:chExt cx="188006" cy="188004"/>
                  </a:xfrm>
                </p:grpSpPr>
                <p:sp>
                  <p:nvSpPr>
                    <p:cNvPr id="390" name="Oval 389">
                      <a:extLst>
                        <a:ext uri="{FF2B5EF4-FFF2-40B4-BE49-F238E27FC236}">
                          <a16:creationId xmlns:a16="http://schemas.microsoft.com/office/drawing/2014/main" id="{2B13F173-5995-48A8-BACC-645A8374BE3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91" name="Freeform 10">
                      <a:extLst>
                        <a:ext uri="{FF2B5EF4-FFF2-40B4-BE49-F238E27FC236}">
                          <a16:creationId xmlns:a16="http://schemas.microsoft.com/office/drawing/2014/main" id="{DF8544E4-F62C-48CB-BF35-5F52D1F7ABA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9" name="Group 208">
                    <a:extLst>
                      <a:ext uri="{FF2B5EF4-FFF2-40B4-BE49-F238E27FC236}">
                        <a16:creationId xmlns:a16="http://schemas.microsoft.com/office/drawing/2014/main" id="{936BA826-9304-421D-8C4E-87829AA29C60}"/>
                      </a:ext>
                    </a:extLst>
                  </p:cNvPr>
                  <p:cNvGrpSpPr/>
                  <p:nvPr/>
                </p:nvGrpSpPr>
                <p:grpSpPr>
                  <a:xfrm>
                    <a:off x="6605123" y="3331723"/>
                    <a:ext cx="128016" cy="128016"/>
                    <a:chOff x="1520304" y="1939550"/>
                    <a:chExt cx="726812" cy="726812"/>
                  </a:xfrm>
                </p:grpSpPr>
                <p:sp>
                  <p:nvSpPr>
                    <p:cNvPr id="383" name="Oval 382">
                      <a:extLst>
                        <a:ext uri="{FF2B5EF4-FFF2-40B4-BE49-F238E27FC236}">
                          <a16:creationId xmlns:a16="http://schemas.microsoft.com/office/drawing/2014/main" id="{A5AC6E03-4ED6-4494-A7FE-5078F9C118A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84" name="Group 383">
                      <a:extLst>
                        <a:ext uri="{FF2B5EF4-FFF2-40B4-BE49-F238E27FC236}">
                          <a16:creationId xmlns:a16="http://schemas.microsoft.com/office/drawing/2014/main" id="{DE26695C-869E-4C69-8715-E5842CB21F8B}"/>
                        </a:ext>
                      </a:extLst>
                    </p:cNvPr>
                    <p:cNvGrpSpPr/>
                    <p:nvPr/>
                  </p:nvGrpSpPr>
                  <p:grpSpPr>
                    <a:xfrm>
                      <a:off x="1627350" y="2071688"/>
                      <a:ext cx="512722" cy="462536"/>
                      <a:chOff x="1302898" y="1640683"/>
                      <a:chExt cx="1201027" cy="1083468"/>
                    </a:xfrm>
                  </p:grpSpPr>
                  <p:sp>
                    <p:nvSpPr>
                      <p:cNvPr id="385" name="Freeform 34">
                        <a:extLst>
                          <a:ext uri="{FF2B5EF4-FFF2-40B4-BE49-F238E27FC236}">
                            <a16:creationId xmlns:a16="http://schemas.microsoft.com/office/drawing/2014/main" id="{BD517A4B-794F-42F3-8C13-6366C80EE44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86" name="Freeform 37">
                        <a:extLst>
                          <a:ext uri="{FF2B5EF4-FFF2-40B4-BE49-F238E27FC236}">
                            <a16:creationId xmlns:a16="http://schemas.microsoft.com/office/drawing/2014/main" id="{21ACEDBB-A2D7-405B-9C8D-F56DCEA074D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87" name="Freeform 39">
                        <a:extLst>
                          <a:ext uri="{FF2B5EF4-FFF2-40B4-BE49-F238E27FC236}">
                            <a16:creationId xmlns:a16="http://schemas.microsoft.com/office/drawing/2014/main" id="{680778D9-06F2-4D3D-AC7E-28CDC723AB0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88" name="Freeform 40">
                        <a:extLst>
                          <a:ext uri="{FF2B5EF4-FFF2-40B4-BE49-F238E27FC236}">
                            <a16:creationId xmlns:a16="http://schemas.microsoft.com/office/drawing/2014/main" id="{A130A76D-2939-449A-8FB1-2C44AF915D6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89" name="Freeform 5">
                        <a:extLst>
                          <a:ext uri="{FF2B5EF4-FFF2-40B4-BE49-F238E27FC236}">
                            <a16:creationId xmlns:a16="http://schemas.microsoft.com/office/drawing/2014/main" id="{F447E182-E922-42FD-A088-CBC376C38D4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0" name="Group 209">
                    <a:extLst>
                      <a:ext uri="{FF2B5EF4-FFF2-40B4-BE49-F238E27FC236}">
                        <a16:creationId xmlns:a16="http://schemas.microsoft.com/office/drawing/2014/main" id="{A299B49D-7CBF-4858-A1DD-A98DF217ED9C}"/>
                      </a:ext>
                    </a:extLst>
                  </p:cNvPr>
                  <p:cNvGrpSpPr/>
                  <p:nvPr/>
                </p:nvGrpSpPr>
                <p:grpSpPr>
                  <a:xfrm>
                    <a:off x="5564444" y="3318946"/>
                    <a:ext cx="128016" cy="128016"/>
                    <a:chOff x="1520304" y="1939550"/>
                    <a:chExt cx="726812" cy="726812"/>
                  </a:xfrm>
                </p:grpSpPr>
                <p:sp>
                  <p:nvSpPr>
                    <p:cNvPr id="376" name="Oval 375">
                      <a:extLst>
                        <a:ext uri="{FF2B5EF4-FFF2-40B4-BE49-F238E27FC236}">
                          <a16:creationId xmlns:a16="http://schemas.microsoft.com/office/drawing/2014/main" id="{E4DB0E07-0EF9-4481-8F23-80A0D74D22E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77" name="Group 376">
                      <a:extLst>
                        <a:ext uri="{FF2B5EF4-FFF2-40B4-BE49-F238E27FC236}">
                          <a16:creationId xmlns:a16="http://schemas.microsoft.com/office/drawing/2014/main" id="{F4A76F09-114A-4335-A8D8-DD061334E21D}"/>
                        </a:ext>
                      </a:extLst>
                    </p:cNvPr>
                    <p:cNvGrpSpPr/>
                    <p:nvPr/>
                  </p:nvGrpSpPr>
                  <p:grpSpPr>
                    <a:xfrm>
                      <a:off x="1627350" y="2071688"/>
                      <a:ext cx="512722" cy="462536"/>
                      <a:chOff x="1302898" y="1640683"/>
                      <a:chExt cx="1201027" cy="1083468"/>
                    </a:xfrm>
                  </p:grpSpPr>
                  <p:sp>
                    <p:nvSpPr>
                      <p:cNvPr id="378" name="Freeform 34">
                        <a:extLst>
                          <a:ext uri="{FF2B5EF4-FFF2-40B4-BE49-F238E27FC236}">
                            <a16:creationId xmlns:a16="http://schemas.microsoft.com/office/drawing/2014/main" id="{1E6EC908-3E9A-47A2-88B0-51421473D2F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79" name="Freeform 37">
                        <a:extLst>
                          <a:ext uri="{FF2B5EF4-FFF2-40B4-BE49-F238E27FC236}">
                            <a16:creationId xmlns:a16="http://schemas.microsoft.com/office/drawing/2014/main" id="{A37E0680-4DD4-46E9-AB77-B07857DE1D8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80" name="Freeform 39">
                        <a:extLst>
                          <a:ext uri="{FF2B5EF4-FFF2-40B4-BE49-F238E27FC236}">
                            <a16:creationId xmlns:a16="http://schemas.microsoft.com/office/drawing/2014/main" id="{CB9D2FB9-E729-4F29-96A5-D8DD8FDBCBE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81" name="Freeform 40">
                        <a:extLst>
                          <a:ext uri="{FF2B5EF4-FFF2-40B4-BE49-F238E27FC236}">
                            <a16:creationId xmlns:a16="http://schemas.microsoft.com/office/drawing/2014/main" id="{D73E2CDE-88F8-4A59-A540-8D783B876DB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82" name="Freeform 5">
                        <a:extLst>
                          <a:ext uri="{FF2B5EF4-FFF2-40B4-BE49-F238E27FC236}">
                            <a16:creationId xmlns:a16="http://schemas.microsoft.com/office/drawing/2014/main" id="{09C92C8B-7F6C-4DFE-AA99-27DDCDCA3E7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1" name="Group 210">
                    <a:extLst>
                      <a:ext uri="{FF2B5EF4-FFF2-40B4-BE49-F238E27FC236}">
                        <a16:creationId xmlns:a16="http://schemas.microsoft.com/office/drawing/2014/main" id="{060E4832-D670-4C4A-A836-0699843A7AAA}"/>
                      </a:ext>
                    </a:extLst>
                  </p:cNvPr>
                  <p:cNvGrpSpPr/>
                  <p:nvPr/>
                </p:nvGrpSpPr>
                <p:grpSpPr>
                  <a:xfrm>
                    <a:off x="5904090" y="3130082"/>
                    <a:ext cx="128016" cy="128016"/>
                    <a:chOff x="1520304" y="1939550"/>
                    <a:chExt cx="726812" cy="726812"/>
                  </a:xfrm>
                </p:grpSpPr>
                <p:sp>
                  <p:nvSpPr>
                    <p:cNvPr id="369" name="Oval 368">
                      <a:extLst>
                        <a:ext uri="{FF2B5EF4-FFF2-40B4-BE49-F238E27FC236}">
                          <a16:creationId xmlns:a16="http://schemas.microsoft.com/office/drawing/2014/main" id="{067EA785-C984-4599-A17F-1495AB72F6C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70" name="Group 369">
                      <a:extLst>
                        <a:ext uri="{FF2B5EF4-FFF2-40B4-BE49-F238E27FC236}">
                          <a16:creationId xmlns:a16="http://schemas.microsoft.com/office/drawing/2014/main" id="{EE000B40-975A-4FD6-8FE3-F4A7304A9D37}"/>
                        </a:ext>
                      </a:extLst>
                    </p:cNvPr>
                    <p:cNvGrpSpPr/>
                    <p:nvPr/>
                  </p:nvGrpSpPr>
                  <p:grpSpPr>
                    <a:xfrm>
                      <a:off x="1627350" y="2071688"/>
                      <a:ext cx="512722" cy="462536"/>
                      <a:chOff x="1302898" y="1640683"/>
                      <a:chExt cx="1201027" cy="1083468"/>
                    </a:xfrm>
                  </p:grpSpPr>
                  <p:sp>
                    <p:nvSpPr>
                      <p:cNvPr id="371" name="Freeform 34">
                        <a:extLst>
                          <a:ext uri="{FF2B5EF4-FFF2-40B4-BE49-F238E27FC236}">
                            <a16:creationId xmlns:a16="http://schemas.microsoft.com/office/drawing/2014/main" id="{54DF67F4-4CF6-40FA-AD92-3913D2B55AE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72" name="Freeform 37">
                        <a:extLst>
                          <a:ext uri="{FF2B5EF4-FFF2-40B4-BE49-F238E27FC236}">
                            <a16:creationId xmlns:a16="http://schemas.microsoft.com/office/drawing/2014/main" id="{079136D9-C681-45FC-AB9A-F2FB15B56AC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73" name="Freeform 39">
                        <a:extLst>
                          <a:ext uri="{FF2B5EF4-FFF2-40B4-BE49-F238E27FC236}">
                            <a16:creationId xmlns:a16="http://schemas.microsoft.com/office/drawing/2014/main" id="{35F226F0-3283-4DF1-B167-335351356E7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74" name="Freeform 40">
                        <a:extLst>
                          <a:ext uri="{FF2B5EF4-FFF2-40B4-BE49-F238E27FC236}">
                            <a16:creationId xmlns:a16="http://schemas.microsoft.com/office/drawing/2014/main" id="{4DBDFB46-6544-4F30-805A-00331B5E1E8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75" name="Freeform 5">
                        <a:extLst>
                          <a:ext uri="{FF2B5EF4-FFF2-40B4-BE49-F238E27FC236}">
                            <a16:creationId xmlns:a16="http://schemas.microsoft.com/office/drawing/2014/main" id="{018CBA9A-91D6-4400-A2A9-04D75AC3670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2" name="Group 211">
                    <a:extLst>
                      <a:ext uri="{FF2B5EF4-FFF2-40B4-BE49-F238E27FC236}">
                        <a16:creationId xmlns:a16="http://schemas.microsoft.com/office/drawing/2014/main" id="{901D52A4-FEED-433F-B3BC-6A29626F588F}"/>
                      </a:ext>
                    </a:extLst>
                  </p:cNvPr>
                  <p:cNvGrpSpPr/>
                  <p:nvPr/>
                </p:nvGrpSpPr>
                <p:grpSpPr>
                  <a:xfrm>
                    <a:off x="5618633" y="2661182"/>
                    <a:ext cx="128016" cy="128016"/>
                    <a:chOff x="6617763" y="1494678"/>
                    <a:chExt cx="188006" cy="188004"/>
                  </a:xfrm>
                </p:grpSpPr>
                <p:sp>
                  <p:nvSpPr>
                    <p:cNvPr id="367" name="Oval 366">
                      <a:extLst>
                        <a:ext uri="{FF2B5EF4-FFF2-40B4-BE49-F238E27FC236}">
                          <a16:creationId xmlns:a16="http://schemas.microsoft.com/office/drawing/2014/main" id="{7C8A2BE5-874D-453D-9B14-4DF5D55CFA9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68" name="Freeform 10">
                      <a:extLst>
                        <a:ext uri="{FF2B5EF4-FFF2-40B4-BE49-F238E27FC236}">
                          <a16:creationId xmlns:a16="http://schemas.microsoft.com/office/drawing/2014/main" id="{0A0C56EC-D196-423D-AC84-66BD1C80DB8E}"/>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3" name="Group 212">
                    <a:extLst>
                      <a:ext uri="{FF2B5EF4-FFF2-40B4-BE49-F238E27FC236}">
                        <a16:creationId xmlns:a16="http://schemas.microsoft.com/office/drawing/2014/main" id="{8010BCB5-8FE8-49AB-B488-36946D835944}"/>
                      </a:ext>
                    </a:extLst>
                  </p:cNvPr>
                  <p:cNvGrpSpPr/>
                  <p:nvPr/>
                </p:nvGrpSpPr>
                <p:grpSpPr>
                  <a:xfrm>
                    <a:off x="5778040" y="2766578"/>
                    <a:ext cx="128016" cy="128016"/>
                    <a:chOff x="1520304" y="1939550"/>
                    <a:chExt cx="726812" cy="726812"/>
                  </a:xfrm>
                </p:grpSpPr>
                <p:sp>
                  <p:nvSpPr>
                    <p:cNvPr id="360" name="Oval 359">
                      <a:extLst>
                        <a:ext uri="{FF2B5EF4-FFF2-40B4-BE49-F238E27FC236}">
                          <a16:creationId xmlns:a16="http://schemas.microsoft.com/office/drawing/2014/main" id="{3FF1D23C-6524-4B8A-B0D6-5426291F156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61" name="Group 360">
                      <a:extLst>
                        <a:ext uri="{FF2B5EF4-FFF2-40B4-BE49-F238E27FC236}">
                          <a16:creationId xmlns:a16="http://schemas.microsoft.com/office/drawing/2014/main" id="{1317D0E9-E873-4DC0-9D68-53E11E8C3617}"/>
                        </a:ext>
                      </a:extLst>
                    </p:cNvPr>
                    <p:cNvGrpSpPr/>
                    <p:nvPr/>
                  </p:nvGrpSpPr>
                  <p:grpSpPr>
                    <a:xfrm>
                      <a:off x="1627350" y="2071688"/>
                      <a:ext cx="512722" cy="462536"/>
                      <a:chOff x="1302898" y="1640683"/>
                      <a:chExt cx="1201027" cy="1083468"/>
                    </a:xfrm>
                  </p:grpSpPr>
                  <p:sp>
                    <p:nvSpPr>
                      <p:cNvPr id="362" name="Freeform 34">
                        <a:extLst>
                          <a:ext uri="{FF2B5EF4-FFF2-40B4-BE49-F238E27FC236}">
                            <a16:creationId xmlns:a16="http://schemas.microsoft.com/office/drawing/2014/main" id="{415B1F0F-0FF4-45BE-A7FF-9599976B195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63" name="Freeform 37">
                        <a:extLst>
                          <a:ext uri="{FF2B5EF4-FFF2-40B4-BE49-F238E27FC236}">
                            <a16:creationId xmlns:a16="http://schemas.microsoft.com/office/drawing/2014/main" id="{59691862-B076-4C73-816C-6C4238EE373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64" name="Freeform 39">
                        <a:extLst>
                          <a:ext uri="{FF2B5EF4-FFF2-40B4-BE49-F238E27FC236}">
                            <a16:creationId xmlns:a16="http://schemas.microsoft.com/office/drawing/2014/main" id="{91A54B83-1F49-418E-930E-23EB4B07655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65" name="Freeform 40">
                        <a:extLst>
                          <a:ext uri="{FF2B5EF4-FFF2-40B4-BE49-F238E27FC236}">
                            <a16:creationId xmlns:a16="http://schemas.microsoft.com/office/drawing/2014/main" id="{BCE93B5A-DE27-4B4B-9BD5-30F32A8FFD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66" name="Freeform 5">
                        <a:extLst>
                          <a:ext uri="{FF2B5EF4-FFF2-40B4-BE49-F238E27FC236}">
                            <a16:creationId xmlns:a16="http://schemas.microsoft.com/office/drawing/2014/main" id="{570DFCDF-A140-4F11-B211-A610154BA14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4" name="Group 213">
                    <a:extLst>
                      <a:ext uri="{FF2B5EF4-FFF2-40B4-BE49-F238E27FC236}">
                        <a16:creationId xmlns:a16="http://schemas.microsoft.com/office/drawing/2014/main" id="{B20FAF65-1B9F-4BC0-809B-65FC69CD89BE}"/>
                      </a:ext>
                    </a:extLst>
                  </p:cNvPr>
                  <p:cNvGrpSpPr/>
                  <p:nvPr/>
                </p:nvGrpSpPr>
                <p:grpSpPr>
                  <a:xfrm>
                    <a:off x="5842655" y="2841888"/>
                    <a:ext cx="128016" cy="128016"/>
                    <a:chOff x="1520304" y="1939550"/>
                    <a:chExt cx="726812" cy="726812"/>
                  </a:xfrm>
                </p:grpSpPr>
                <p:sp>
                  <p:nvSpPr>
                    <p:cNvPr id="353" name="Oval 352">
                      <a:extLst>
                        <a:ext uri="{FF2B5EF4-FFF2-40B4-BE49-F238E27FC236}">
                          <a16:creationId xmlns:a16="http://schemas.microsoft.com/office/drawing/2014/main" id="{9D0E17D9-EA7D-4653-AA00-088CFA4A195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54" name="Group 353">
                      <a:extLst>
                        <a:ext uri="{FF2B5EF4-FFF2-40B4-BE49-F238E27FC236}">
                          <a16:creationId xmlns:a16="http://schemas.microsoft.com/office/drawing/2014/main" id="{1059DE7B-AF21-4A50-8587-9B0972D5873F}"/>
                        </a:ext>
                      </a:extLst>
                    </p:cNvPr>
                    <p:cNvGrpSpPr/>
                    <p:nvPr/>
                  </p:nvGrpSpPr>
                  <p:grpSpPr>
                    <a:xfrm>
                      <a:off x="1627350" y="2071688"/>
                      <a:ext cx="512722" cy="462536"/>
                      <a:chOff x="1302898" y="1640683"/>
                      <a:chExt cx="1201027" cy="1083468"/>
                    </a:xfrm>
                  </p:grpSpPr>
                  <p:sp>
                    <p:nvSpPr>
                      <p:cNvPr id="355" name="Freeform 34">
                        <a:extLst>
                          <a:ext uri="{FF2B5EF4-FFF2-40B4-BE49-F238E27FC236}">
                            <a16:creationId xmlns:a16="http://schemas.microsoft.com/office/drawing/2014/main" id="{007ACCE9-ABF1-4BD8-A8EA-FE0AD068091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56" name="Freeform 37">
                        <a:extLst>
                          <a:ext uri="{FF2B5EF4-FFF2-40B4-BE49-F238E27FC236}">
                            <a16:creationId xmlns:a16="http://schemas.microsoft.com/office/drawing/2014/main" id="{03B99AC4-7E96-4C57-9F01-7F57E4605A1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57" name="Freeform 39">
                        <a:extLst>
                          <a:ext uri="{FF2B5EF4-FFF2-40B4-BE49-F238E27FC236}">
                            <a16:creationId xmlns:a16="http://schemas.microsoft.com/office/drawing/2014/main" id="{38558ACF-2411-40B6-8072-CC19125FAA31}"/>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58" name="Freeform 40">
                        <a:extLst>
                          <a:ext uri="{FF2B5EF4-FFF2-40B4-BE49-F238E27FC236}">
                            <a16:creationId xmlns:a16="http://schemas.microsoft.com/office/drawing/2014/main" id="{F37E8678-57E7-4D8A-8F0E-DF33FDD675E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59" name="Freeform 5">
                        <a:extLst>
                          <a:ext uri="{FF2B5EF4-FFF2-40B4-BE49-F238E27FC236}">
                            <a16:creationId xmlns:a16="http://schemas.microsoft.com/office/drawing/2014/main" id="{C4739893-FB52-4834-866B-BDDE646D9AC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5" name="Group 214">
                    <a:extLst>
                      <a:ext uri="{FF2B5EF4-FFF2-40B4-BE49-F238E27FC236}">
                        <a16:creationId xmlns:a16="http://schemas.microsoft.com/office/drawing/2014/main" id="{18ED622D-2442-4EB1-9BB3-E1D41E1CFD85}"/>
                      </a:ext>
                    </a:extLst>
                  </p:cNvPr>
                  <p:cNvGrpSpPr/>
                  <p:nvPr/>
                </p:nvGrpSpPr>
                <p:grpSpPr>
                  <a:xfrm>
                    <a:off x="6226513" y="2936918"/>
                    <a:ext cx="128016" cy="128016"/>
                    <a:chOff x="1520304" y="1939550"/>
                    <a:chExt cx="726812" cy="726812"/>
                  </a:xfrm>
                </p:grpSpPr>
                <p:sp>
                  <p:nvSpPr>
                    <p:cNvPr id="346" name="Oval 345">
                      <a:extLst>
                        <a:ext uri="{FF2B5EF4-FFF2-40B4-BE49-F238E27FC236}">
                          <a16:creationId xmlns:a16="http://schemas.microsoft.com/office/drawing/2014/main" id="{92953C00-4AA7-4B38-9C4A-CA0AD13C3C3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47" name="Group 346">
                      <a:extLst>
                        <a:ext uri="{FF2B5EF4-FFF2-40B4-BE49-F238E27FC236}">
                          <a16:creationId xmlns:a16="http://schemas.microsoft.com/office/drawing/2014/main" id="{CAF43BFD-FC42-46A6-A588-79A1BF3E0CC0}"/>
                        </a:ext>
                      </a:extLst>
                    </p:cNvPr>
                    <p:cNvGrpSpPr/>
                    <p:nvPr/>
                  </p:nvGrpSpPr>
                  <p:grpSpPr>
                    <a:xfrm>
                      <a:off x="1627350" y="2071688"/>
                      <a:ext cx="512722" cy="462536"/>
                      <a:chOff x="1302898" y="1640683"/>
                      <a:chExt cx="1201027" cy="1083468"/>
                    </a:xfrm>
                  </p:grpSpPr>
                  <p:sp>
                    <p:nvSpPr>
                      <p:cNvPr id="348" name="Freeform 34">
                        <a:extLst>
                          <a:ext uri="{FF2B5EF4-FFF2-40B4-BE49-F238E27FC236}">
                            <a16:creationId xmlns:a16="http://schemas.microsoft.com/office/drawing/2014/main" id="{D6217C5F-F4D7-425E-B71E-407DA525E88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49" name="Freeform 37">
                        <a:extLst>
                          <a:ext uri="{FF2B5EF4-FFF2-40B4-BE49-F238E27FC236}">
                            <a16:creationId xmlns:a16="http://schemas.microsoft.com/office/drawing/2014/main" id="{8A95CFD4-4CC3-4DDB-B6C3-0A1D06D28F0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50" name="Freeform 39">
                        <a:extLst>
                          <a:ext uri="{FF2B5EF4-FFF2-40B4-BE49-F238E27FC236}">
                            <a16:creationId xmlns:a16="http://schemas.microsoft.com/office/drawing/2014/main" id="{70E4A87A-B469-4F4D-9A78-2350847CA7A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51" name="Freeform 40">
                        <a:extLst>
                          <a:ext uri="{FF2B5EF4-FFF2-40B4-BE49-F238E27FC236}">
                            <a16:creationId xmlns:a16="http://schemas.microsoft.com/office/drawing/2014/main" id="{1A17C0FA-297E-45E2-8B9D-2DC6A6BC81D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52" name="Freeform 5">
                        <a:extLst>
                          <a:ext uri="{FF2B5EF4-FFF2-40B4-BE49-F238E27FC236}">
                            <a16:creationId xmlns:a16="http://schemas.microsoft.com/office/drawing/2014/main" id="{9645C202-7EDF-4D13-829E-D32AAF87881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6" name="Group 215">
                    <a:extLst>
                      <a:ext uri="{FF2B5EF4-FFF2-40B4-BE49-F238E27FC236}">
                        <a16:creationId xmlns:a16="http://schemas.microsoft.com/office/drawing/2014/main" id="{FD969AF4-DDF0-477B-A2F2-6256EFF2A5BF}"/>
                      </a:ext>
                    </a:extLst>
                  </p:cNvPr>
                  <p:cNvGrpSpPr/>
                  <p:nvPr/>
                </p:nvGrpSpPr>
                <p:grpSpPr>
                  <a:xfrm>
                    <a:off x="6551924" y="3147819"/>
                    <a:ext cx="128016" cy="128016"/>
                    <a:chOff x="1520304" y="1939550"/>
                    <a:chExt cx="726812" cy="726812"/>
                  </a:xfrm>
                </p:grpSpPr>
                <p:sp>
                  <p:nvSpPr>
                    <p:cNvPr id="339" name="Oval 338">
                      <a:extLst>
                        <a:ext uri="{FF2B5EF4-FFF2-40B4-BE49-F238E27FC236}">
                          <a16:creationId xmlns:a16="http://schemas.microsoft.com/office/drawing/2014/main" id="{9B680D0B-7FC0-4595-B0E4-FDFE66DE357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40" name="Group 339">
                      <a:extLst>
                        <a:ext uri="{FF2B5EF4-FFF2-40B4-BE49-F238E27FC236}">
                          <a16:creationId xmlns:a16="http://schemas.microsoft.com/office/drawing/2014/main" id="{B9AC57E1-1964-4EFD-95CE-D58F6CBD68C5}"/>
                        </a:ext>
                      </a:extLst>
                    </p:cNvPr>
                    <p:cNvGrpSpPr/>
                    <p:nvPr/>
                  </p:nvGrpSpPr>
                  <p:grpSpPr>
                    <a:xfrm>
                      <a:off x="1627350" y="2071688"/>
                      <a:ext cx="512722" cy="462536"/>
                      <a:chOff x="1302898" y="1640683"/>
                      <a:chExt cx="1201027" cy="1083468"/>
                    </a:xfrm>
                  </p:grpSpPr>
                  <p:sp>
                    <p:nvSpPr>
                      <p:cNvPr id="341" name="Freeform 34">
                        <a:extLst>
                          <a:ext uri="{FF2B5EF4-FFF2-40B4-BE49-F238E27FC236}">
                            <a16:creationId xmlns:a16="http://schemas.microsoft.com/office/drawing/2014/main" id="{66FA249E-83C4-4C9D-98BF-385012F61C7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42" name="Freeform 37">
                        <a:extLst>
                          <a:ext uri="{FF2B5EF4-FFF2-40B4-BE49-F238E27FC236}">
                            <a16:creationId xmlns:a16="http://schemas.microsoft.com/office/drawing/2014/main" id="{D0F36A1D-E4C5-45A2-999E-374CC433010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43" name="Freeform 39">
                        <a:extLst>
                          <a:ext uri="{FF2B5EF4-FFF2-40B4-BE49-F238E27FC236}">
                            <a16:creationId xmlns:a16="http://schemas.microsoft.com/office/drawing/2014/main" id="{C6137B82-A0DD-460C-A386-25796270CC4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44" name="Freeform 40">
                        <a:extLst>
                          <a:ext uri="{FF2B5EF4-FFF2-40B4-BE49-F238E27FC236}">
                            <a16:creationId xmlns:a16="http://schemas.microsoft.com/office/drawing/2014/main" id="{7796107A-8A02-4F5C-B99B-0A3121E187B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45" name="Freeform 5">
                        <a:extLst>
                          <a:ext uri="{FF2B5EF4-FFF2-40B4-BE49-F238E27FC236}">
                            <a16:creationId xmlns:a16="http://schemas.microsoft.com/office/drawing/2014/main" id="{0D034C8E-4F0F-429E-9268-19DDDA15A83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7" name="Group 216">
                    <a:extLst>
                      <a:ext uri="{FF2B5EF4-FFF2-40B4-BE49-F238E27FC236}">
                        <a16:creationId xmlns:a16="http://schemas.microsoft.com/office/drawing/2014/main" id="{0B8BF873-0E91-4675-A281-96695D28905A}"/>
                      </a:ext>
                    </a:extLst>
                  </p:cNvPr>
                  <p:cNvGrpSpPr/>
                  <p:nvPr/>
                </p:nvGrpSpPr>
                <p:grpSpPr>
                  <a:xfrm>
                    <a:off x="6673148" y="3103788"/>
                    <a:ext cx="128016" cy="128016"/>
                    <a:chOff x="1520304" y="1939550"/>
                    <a:chExt cx="726812" cy="726812"/>
                  </a:xfrm>
                </p:grpSpPr>
                <p:sp>
                  <p:nvSpPr>
                    <p:cNvPr id="332" name="Oval 331">
                      <a:extLst>
                        <a:ext uri="{FF2B5EF4-FFF2-40B4-BE49-F238E27FC236}">
                          <a16:creationId xmlns:a16="http://schemas.microsoft.com/office/drawing/2014/main" id="{08340484-466B-406F-99BA-C45D7FE1FDD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33" name="Group 332">
                      <a:extLst>
                        <a:ext uri="{FF2B5EF4-FFF2-40B4-BE49-F238E27FC236}">
                          <a16:creationId xmlns:a16="http://schemas.microsoft.com/office/drawing/2014/main" id="{FD941143-4681-4A45-A8CD-660F530464B2}"/>
                        </a:ext>
                      </a:extLst>
                    </p:cNvPr>
                    <p:cNvGrpSpPr/>
                    <p:nvPr/>
                  </p:nvGrpSpPr>
                  <p:grpSpPr>
                    <a:xfrm>
                      <a:off x="1627350" y="2071688"/>
                      <a:ext cx="512722" cy="462536"/>
                      <a:chOff x="1302898" y="1640683"/>
                      <a:chExt cx="1201027" cy="1083468"/>
                    </a:xfrm>
                  </p:grpSpPr>
                  <p:sp>
                    <p:nvSpPr>
                      <p:cNvPr id="334" name="Freeform 34">
                        <a:extLst>
                          <a:ext uri="{FF2B5EF4-FFF2-40B4-BE49-F238E27FC236}">
                            <a16:creationId xmlns:a16="http://schemas.microsoft.com/office/drawing/2014/main" id="{740EF571-CA69-4675-92A7-043642F02B9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35" name="Freeform 37">
                        <a:extLst>
                          <a:ext uri="{FF2B5EF4-FFF2-40B4-BE49-F238E27FC236}">
                            <a16:creationId xmlns:a16="http://schemas.microsoft.com/office/drawing/2014/main" id="{2EEB1808-5C39-4059-8FD9-CFF49931921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36" name="Freeform 39">
                        <a:extLst>
                          <a:ext uri="{FF2B5EF4-FFF2-40B4-BE49-F238E27FC236}">
                            <a16:creationId xmlns:a16="http://schemas.microsoft.com/office/drawing/2014/main" id="{0C94FF30-F464-491A-B635-44F7E13B245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37" name="Freeform 40">
                        <a:extLst>
                          <a:ext uri="{FF2B5EF4-FFF2-40B4-BE49-F238E27FC236}">
                            <a16:creationId xmlns:a16="http://schemas.microsoft.com/office/drawing/2014/main" id="{D00F750E-03DE-48C2-A85D-3B78F588278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38" name="Freeform 5">
                        <a:extLst>
                          <a:ext uri="{FF2B5EF4-FFF2-40B4-BE49-F238E27FC236}">
                            <a16:creationId xmlns:a16="http://schemas.microsoft.com/office/drawing/2014/main" id="{869B093D-E195-47B8-960E-7E94A33FAC1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8" name="Group 217">
                    <a:extLst>
                      <a:ext uri="{FF2B5EF4-FFF2-40B4-BE49-F238E27FC236}">
                        <a16:creationId xmlns:a16="http://schemas.microsoft.com/office/drawing/2014/main" id="{E3271C7D-9926-4ABB-B87A-4C22D891B331}"/>
                      </a:ext>
                    </a:extLst>
                  </p:cNvPr>
                  <p:cNvGrpSpPr/>
                  <p:nvPr/>
                </p:nvGrpSpPr>
                <p:grpSpPr>
                  <a:xfrm>
                    <a:off x="6367725" y="3032663"/>
                    <a:ext cx="128016" cy="128016"/>
                    <a:chOff x="1520304" y="1939550"/>
                    <a:chExt cx="726812" cy="726812"/>
                  </a:xfrm>
                </p:grpSpPr>
                <p:sp>
                  <p:nvSpPr>
                    <p:cNvPr id="325" name="Oval 324">
                      <a:extLst>
                        <a:ext uri="{FF2B5EF4-FFF2-40B4-BE49-F238E27FC236}">
                          <a16:creationId xmlns:a16="http://schemas.microsoft.com/office/drawing/2014/main" id="{F6DBC05B-3F07-4AF9-B27E-62001147725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26" name="Group 325">
                      <a:extLst>
                        <a:ext uri="{FF2B5EF4-FFF2-40B4-BE49-F238E27FC236}">
                          <a16:creationId xmlns:a16="http://schemas.microsoft.com/office/drawing/2014/main" id="{27BADDC0-A42D-4844-AFE7-A99F837FAD3A}"/>
                        </a:ext>
                      </a:extLst>
                    </p:cNvPr>
                    <p:cNvGrpSpPr/>
                    <p:nvPr/>
                  </p:nvGrpSpPr>
                  <p:grpSpPr>
                    <a:xfrm>
                      <a:off x="1627350" y="2071688"/>
                      <a:ext cx="512722" cy="462536"/>
                      <a:chOff x="1302898" y="1640683"/>
                      <a:chExt cx="1201027" cy="1083468"/>
                    </a:xfrm>
                  </p:grpSpPr>
                  <p:sp>
                    <p:nvSpPr>
                      <p:cNvPr id="327" name="Freeform 34">
                        <a:extLst>
                          <a:ext uri="{FF2B5EF4-FFF2-40B4-BE49-F238E27FC236}">
                            <a16:creationId xmlns:a16="http://schemas.microsoft.com/office/drawing/2014/main" id="{030588F1-88BD-46E4-A184-7B85723A05E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28" name="Freeform 37">
                        <a:extLst>
                          <a:ext uri="{FF2B5EF4-FFF2-40B4-BE49-F238E27FC236}">
                            <a16:creationId xmlns:a16="http://schemas.microsoft.com/office/drawing/2014/main" id="{683162D4-3FE6-4173-804B-AB0C948075E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29" name="Freeform 39">
                        <a:extLst>
                          <a:ext uri="{FF2B5EF4-FFF2-40B4-BE49-F238E27FC236}">
                            <a16:creationId xmlns:a16="http://schemas.microsoft.com/office/drawing/2014/main" id="{BB9FEE04-124C-4F00-885E-5E25909CD00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30" name="Freeform 40">
                        <a:extLst>
                          <a:ext uri="{FF2B5EF4-FFF2-40B4-BE49-F238E27FC236}">
                            <a16:creationId xmlns:a16="http://schemas.microsoft.com/office/drawing/2014/main" id="{D04129DF-EBDE-497E-A57E-5D1B246F9D1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31" name="Freeform 5">
                        <a:extLst>
                          <a:ext uri="{FF2B5EF4-FFF2-40B4-BE49-F238E27FC236}">
                            <a16:creationId xmlns:a16="http://schemas.microsoft.com/office/drawing/2014/main" id="{6FC25B74-CF29-40AE-99B0-430EFA8BCFD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9" name="Group 218">
                    <a:extLst>
                      <a:ext uri="{FF2B5EF4-FFF2-40B4-BE49-F238E27FC236}">
                        <a16:creationId xmlns:a16="http://schemas.microsoft.com/office/drawing/2014/main" id="{7E1649B5-CDFC-4087-AB36-A24C5CF2DC85}"/>
                      </a:ext>
                    </a:extLst>
                  </p:cNvPr>
                  <p:cNvGrpSpPr/>
                  <p:nvPr/>
                </p:nvGrpSpPr>
                <p:grpSpPr>
                  <a:xfrm>
                    <a:off x="6292639" y="3028402"/>
                    <a:ext cx="128016" cy="128016"/>
                    <a:chOff x="6617763" y="1494678"/>
                    <a:chExt cx="188006" cy="188004"/>
                  </a:xfrm>
                </p:grpSpPr>
                <p:sp>
                  <p:nvSpPr>
                    <p:cNvPr id="323" name="Oval 322">
                      <a:extLst>
                        <a:ext uri="{FF2B5EF4-FFF2-40B4-BE49-F238E27FC236}">
                          <a16:creationId xmlns:a16="http://schemas.microsoft.com/office/drawing/2014/main" id="{EC5A9886-E5EA-4F98-8C74-06392DB7C11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24" name="Freeform 10">
                      <a:extLst>
                        <a:ext uri="{FF2B5EF4-FFF2-40B4-BE49-F238E27FC236}">
                          <a16:creationId xmlns:a16="http://schemas.microsoft.com/office/drawing/2014/main" id="{BBE35E9A-44B6-406D-8A81-F4833A5DCCF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20" name="Group 219">
                    <a:extLst>
                      <a:ext uri="{FF2B5EF4-FFF2-40B4-BE49-F238E27FC236}">
                        <a16:creationId xmlns:a16="http://schemas.microsoft.com/office/drawing/2014/main" id="{99EC19B6-910F-4B7E-B808-B47DF83A825F}"/>
                      </a:ext>
                    </a:extLst>
                  </p:cNvPr>
                  <p:cNvGrpSpPr/>
                  <p:nvPr/>
                </p:nvGrpSpPr>
                <p:grpSpPr>
                  <a:xfrm>
                    <a:off x="6010181" y="2870135"/>
                    <a:ext cx="128016" cy="128016"/>
                    <a:chOff x="6617763" y="1494678"/>
                    <a:chExt cx="188006" cy="188004"/>
                  </a:xfrm>
                </p:grpSpPr>
                <p:sp>
                  <p:nvSpPr>
                    <p:cNvPr id="321" name="Oval 320">
                      <a:extLst>
                        <a:ext uri="{FF2B5EF4-FFF2-40B4-BE49-F238E27FC236}">
                          <a16:creationId xmlns:a16="http://schemas.microsoft.com/office/drawing/2014/main" id="{04C9DD07-3374-4322-9645-61D2476DAAB6}"/>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22" name="Freeform 10">
                      <a:extLst>
                        <a:ext uri="{FF2B5EF4-FFF2-40B4-BE49-F238E27FC236}">
                          <a16:creationId xmlns:a16="http://schemas.microsoft.com/office/drawing/2014/main" id="{5F660918-9D26-438A-8872-B3DD2B8259B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21" name="Group 220">
                    <a:extLst>
                      <a:ext uri="{FF2B5EF4-FFF2-40B4-BE49-F238E27FC236}">
                        <a16:creationId xmlns:a16="http://schemas.microsoft.com/office/drawing/2014/main" id="{036B6C9A-55C7-4576-868E-206D9EEE6D2D}"/>
                      </a:ext>
                    </a:extLst>
                  </p:cNvPr>
                  <p:cNvGrpSpPr/>
                  <p:nvPr/>
                </p:nvGrpSpPr>
                <p:grpSpPr>
                  <a:xfrm>
                    <a:off x="6091578" y="2963001"/>
                    <a:ext cx="128016" cy="128016"/>
                    <a:chOff x="1520304" y="1939550"/>
                    <a:chExt cx="726812" cy="726812"/>
                  </a:xfrm>
                </p:grpSpPr>
                <p:sp>
                  <p:nvSpPr>
                    <p:cNvPr id="314" name="Oval 313">
                      <a:extLst>
                        <a:ext uri="{FF2B5EF4-FFF2-40B4-BE49-F238E27FC236}">
                          <a16:creationId xmlns:a16="http://schemas.microsoft.com/office/drawing/2014/main" id="{75523481-F11C-4747-B062-79EB437881F4}"/>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15" name="Group 314">
                      <a:extLst>
                        <a:ext uri="{FF2B5EF4-FFF2-40B4-BE49-F238E27FC236}">
                          <a16:creationId xmlns:a16="http://schemas.microsoft.com/office/drawing/2014/main" id="{BA5FB4B3-8166-4025-A360-BD7236D874B8}"/>
                        </a:ext>
                      </a:extLst>
                    </p:cNvPr>
                    <p:cNvGrpSpPr/>
                    <p:nvPr/>
                  </p:nvGrpSpPr>
                  <p:grpSpPr>
                    <a:xfrm>
                      <a:off x="1627350" y="2071688"/>
                      <a:ext cx="512722" cy="462536"/>
                      <a:chOff x="1302898" y="1640683"/>
                      <a:chExt cx="1201027" cy="1083468"/>
                    </a:xfrm>
                  </p:grpSpPr>
                  <p:sp>
                    <p:nvSpPr>
                      <p:cNvPr id="316" name="Freeform 34">
                        <a:extLst>
                          <a:ext uri="{FF2B5EF4-FFF2-40B4-BE49-F238E27FC236}">
                            <a16:creationId xmlns:a16="http://schemas.microsoft.com/office/drawing/2014/main" id="{373D210D-7847-447B-99CD-AB7AD2A5E3C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17" name="Freeform 37">
                        <a:extLst>
                          <a:ext uri="{FF2B5EF4-FFF2-40B4-BE49-F238E27FC236}">
                            <a16:creationId xmlns:a16="http://schemas.microsoft.com/office/drawing/2014/main" id="{C7663C10-79A0-4F19-86DA-4699DF35728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18" name="Freeform 39">
                        <a:extLst>
                          <a:ext uri="{FF2B5EF4-FFF2-40B4-BE49-F238E27FC236}">
                            <a16:creationId xmlns:a16="http://schemas.microsoft.com/office/drawing/2014/main" id="{B28BD8FF-2B2B-4357-A981-90A7694338A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19" name="Freeform 40">
                        <a:extLst>
                          <a:ext uri="{FF2B5EF4-FFF2-40B4-BE49-F238E27FC236}">
                            <a16:creationId xmlns:a16="http://schemas.microsoft.com/office/drawing/2014/main" id="{847C121A-6786-4821-97BE-6C45AE5E3F6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20" name="Freeform 5">
                        <a:extLst>
                          <a:ext uri="{FF2B5EF4-FFF2-40B4-BE49-F238E27FC236}">
                            <a16:creationId xmlns:a16="http://schemas.microsoft.com/office/drawing/2014/main" id="{A532EAAA-2C38-438F-9F3B-20304B2CE0F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22" name="Group 221">
                    <a:extLst>
                      <a:ext uri="{FF2B5EF4-FFF2-40B4-BE49-F238E27FC236}">
                        <a16:creationId xmlns:a16="http://schemas.microsoft.com/office/drawing/2014/main" id="{F54DD44B-32C6-414D-9413-D4E8291127C4}"/>
                      </a:ext>
                    </a:extLst>
                  </p:cNvPr>
                  <p:cNvGrpSpPr/>
                  <p:nvPr/>
                </p:nvGrpSpPr>
                <p:grpSpPr>
                  <a:xfrm>
                    <a:off x="5958332" y="2898080"/>
                    <a:ext cx="128016" cy="128016"/>
                    <a:chOff x="6617763" y="1494678"/>
                    <a:chExt cx="188006" cy="188004"/>
                  </a:xfrm>
                </p:grpSpPr>
                <p:sp>
                  <p:nvSpPr>
                    <p:cNvPr id="312" name="Oval 311">
                      <a:extLst>
                        <a:ext uri="{FF2B5EF4-FFF2-40B4-BE49-F238E27FC236}">
                          <a16:creationId xmlns:a16="http://schemas.microsoft.com/office/drawing/2014/main" id="{68F61EA5-D119-4A1C-A182-07F918700022}"/>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13" name="Freeform 10">
                      <a:extLst>
                        <a:ext uri="{FF2B5EF4-FFF2-40B4-BE49-F238E27FC236}">
                          <a16:creationId xmlns:a16="http://schemas.microsoft.com/office/drawing/2014/main" id="{E52DC4CE-C7FB-43A1-973B-652E987E448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437D9578-F9A4-4C26-9A64-614141C533AD}"/>
                      </a:ext>
                    </a:extLst>
                  </p:cNvPr>
                  <p:cNvGrpSpPr/>
                  <p:nvPr/>
                </p:nvGrpSpPr>
                <p:grpSpPr>
                  <a:xfrm>
                    <a:off x="5986971" y="2748043"/>
                    <a:ext cx="128016" cy="128016"/>
                    <a:chOff x="6617763" y="1494678"/>
                    <a:chExt cx="188006" cy="188004"/>
                  </a:xfrm>
                </p:grpSpPr>
                <p:sp>
                  <p:nvSpPr>
                    <p:cNvPr id="310" name="Oval 309">
                      <a:extLst>
                        <a:ext uri="{FF2B5EF4-FFF2-40B4-BE49-F238E27FC236}">
                          <a16:creationId xmlns:a16="http://schemas.microsoft.com/office/drawing/2014/main" id="{2F77BC65-542B-49EA-A948-07656870D6C5}"/>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11" name="Freeform 10">
                      <a:extLst>
                        <a:ext uri="{FF2B5EF4-FFF2-40B4-BE49-F238E27FC236}">
                          <a16:creationId xmlns:a16="http://schemas.microsoft.com/office/drawing/2014/main" id="{86262747-734E-4233-A5BA-EC81593A2149}"/>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24" name="Group 223">
                    <a:extLst>
                      <a:ext uri="{FF2B5EF4-FFF2-40B4-BE49-F238E27FC236}">
                        <a16:creationId xmlns:a16="http://schemas.microsoft.com/office/drawing/2014/main" id="{2DBAC749-F0B9-4C26-9F35-2869F58D27D9}"/>
                      </a:ext>
                    </a:extLst>
                  </p:cNvPr>
                  <p:cNvGrpSpPr/>
                  <p:nvPr/>
                </p:nvGrpSpPr>
                <p:grpSpPr>
                  <a:xfrm>
                    <a:off x="6096330" y="2824221"/>
                    <a:ext cx="128016" cy="128016"/>
                    <a:chOff x="6617763" y="1494678"/>
                    <a:chExt cx="188006" cy="188004"/>
                  </a:xfrm>
                </p:grpSpPr>
                <p:sp>
                  <p:nvSpPr>
                    <p:cNvPr id="308" name="Oval 307">
                      <a:extLst>
                        <a:ext uri="{FF2B5EF4-FFF2-40B4-BE49-F238E27FC236}">
                          <a16:creationId xmlns:a16="http://schemas.microsoft.com/office/drawing/2014/main" id="{1F05F850-CE22-4E0B-826C-FC9B1D1DF8F6}"/>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309" name="Freeform 10">
                      <a:extLst>
                        <a:ext uri="{FF2B5EF4-FFF2-40B4-BE49-F238E27FC236}">
                          <a16:creationId xmlns:a16="http://schemas.microsoft.com/office/drawing/2014/main" id="{B5896E86-F0C6-448A-A01B-BED065386AF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25" name="Group 224">
                    <a:extLst>
                      <a:ext uri="{FF2B5EF4-FFF2-40B4-BE49-F238E27FC236}">
                        <a16:creationId xmlns:a16="http://schemas.microsoft.com/office/drawing/2014/main" id="{AE7954A4-FF79-4F14-B54B-7FE7D7962D8C}"/>
                      </a:ext>
                    </a:extLst>
                  </p:cNvPr>
                  <p:cNvGrpSpPr/>
                  <p:nvPr/>
                </p:nvGrpSpPr>
                <p:grpSpPr>
                  <a:xfrm>
                    <a:off x="6482260" y="2850537"/>
                    <a:ext cx="128016" cy="128016"/>
                    <a:chOff x="1520304" y="1939550"/>
                    <a:chExt cx="726812" cy="726812"/>
                  </a:xfrm>
                </p:grpSpPr>
                <p:sp>
                  <p:nvSpPr>
                    <p:cNvPr id="301" name="Oval 300">
                      <a:extLst>
                        <a:ext uri="{FF2B5EF4-FFF2-40B4-BE49-F238E27FC236}">
                          <a16:creationId xmlns:a16="http://schemas.microsoft.com/office/drawing/2014/main" id="{34AD7176-C361-4F82-9A88-C5B5D53BF9B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302" name="Group 301">
                      <a:extLst>
                        <a:ext uri="{FF2B5EF4-FFF2-40B4-BE49-F238E27FC236}">
                          <a16:creationId xmlns:a16="http://schemas.microsoft.com/office/drawing/2014/main" id="{6F7FA7F7-4FDA-4A25-9960-5B6A5C8563B1}"/>
                        </a:ext>
                      </a:extLst>
                    </p:cNvPr>
                    <p:cNvGrpSpPr/>
                    <p:nvPr/>
                  </p:nvGrpSpPr>
                  <p:grpSpPr>
                    <a:xfrm>
                      <a:off x="1627350" y="2071688"/>
                      <a:ext cx="512722" cy="462536"/>
                      <a:chOff x="1302898" y="1640683"/>
                      <a:chExt cx="1201027" cy="1083468"/>
                    </a:xfrm>
                  </p:grpSpPr>
                  <p:sp>
                    <p:nvSpPr>
                      <p:cNvPr id="303" name="Freeform 34">
                        <a:extLst>
                          <a:ext uri="{FF2B5EF4-FFF2-40B4-BE49-F238E27FC236}">
                            <a16:creationId xmlns:a16="http://schemas.microsoft.com/office/drawing/2014/main" id="{CFA4BE15-C8D9-4BE5-8744-91DA0D2FE94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04" name="Freeform 37">
                        <a:extLst>
                          <a:ext uri="{FF2B5EF4-FFF2-40B4-BE49-F238E27FC236}">
                            <a16:creationId xmlns:a16="http://schemas.microsoft.com/office/drawing/2014/main" id="{8C36FEA0-DF6A-4A0D-82F3-6317455AD12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05" name="Freeform 39">
                        <a:extLst>
                          <a:ext uri="{FF2B5EF4-FFF2-40B4-BE49-F238E27FC236}">
                            <a16:creationId xmlns:a16="http://schemas.microsoft.com/office/drawing/2014/main" id="{12801B8A-1689-43E8-BA0E-1425E2119C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06" name="Freeform 40">
                        <a:extLst>
                          <a:ext uri="{FF2B5EF4-FFF2-40B4-BE49-F238E27FC236}">
                            <a16:creationId xmlns:a16="http://schemas.microsoft.com/office/drawing/2014/main" id="{55D3B2FB-EF09-46DD-9EE6-6306A635498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07" name="Freeform 5">
                        <a:extLst>
                          <a:ext uri="{FF2B5EF4-FFF2-40B4-BE49-F238E27FC236}">
                            <a16:creationId xmlns:a16="http://schemas.microsoft.com/office/drawing/2014/main" id="{ADDFE6D1-19D7-4D34-AD73-DBDCF95C98D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26" name="Group 225">
                    <a:extLst>
                      <a:ext uri="{FF2B5EF4-FFF2-40B4-BE49-F238E27FC236}">
                        <a16:creationId xmlns:a16="http://schemas.microsoft.com/office/drawing/2014/main" id="{BD78CD94-37D0-40A0-B986-9D033E066EE6}"/>
                      </a:ext>
                    </a:extLst>
                  </p:cNvPr>
                  <p:cNvGrpSpPr/>
                  <p:nvPr/>
                </p:nvGrpSpPr>
                <p:grpSpPr>
                  <a:xfrm>
                    <a:off x="7015873" y="2597882"/>
                    <a:ext cx="128016" cy="128016"/>
                    <a:chOff x="1520304" y="1939550"/>
                    <a:chExt cx="726812" cy="726812"/>
                  </a:xfrm>
                </p:grpSpPr>
                <p:sp>
                  <p:nvSpPr>
                    <p:cNvPr id="294" name="Oval 293">
                      <a:extLst>
                        <a:ext uri="{FF2B5EF4-FFF2-40B4-BE49-F238E27FC236}">
                          <a16:creationId xmlns:a16="http://schemas.microsoft.com/office/drawing/2014/main" id="{A61B0E3E-EEE8-449F-BAE3-C542A07655F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295" name="Group 294">
                      <a:extLst>
                        <a:ext uri="{FF2B5EF4-FFF2-40B4-BE49-F238E27FC236}">
                          <a16:creationId xmlns:a16="http://schemas.microsoft.com/office/drawing/2014/main" id="{33C2F1C4-0828-4161-B790-6CA3DD8A4DE9}"/>
                        </a:ext>
                      </a:extLst>
                    </p:cNvPr>
                    <p:cNvGrpSpPr/>
                    <p:nvPr/>
                  </p:nvGrpSpPr>
                  <p:grpSpPr>
                    <a:xfrm>
                      <a:off x="1627350" y="2071688"/>
                      <a:ext cx="512722" cy="462536"/>
                      <a:chOff x="1302898" y="1640683"/>
                      <a:chExt cx="1201027" cy="1083468"/>
                    </a:xfrm>
                  </p:grpSpPr>
                  <p:sp>
                    <p:nvSpPr>
                      <p:cNvPr id="296" name="Freeform 34">
                        <a:extLst>
                          <a:ext uri="{FF2B5EF4-FFF2-40B4-BE49-F238E27FC236}">
                            <a16:creationId xmlns:a16="http://schemas.microsoft.com/office/drawing/2014/main" id="{A44BA99E-FBCE-408A-ADD6-A13A8DC3A53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97" name="Freeform 37">
                        <a:extLst>
                          <a:ext uri="{FF2B5EF4-FFF2-40B4-BE49-F238E27FC236}">
                            <a16:creationId xmlns:a16="http://schemas.microsoft.com/office/drawing/2014/main" id="{30BBA6A5-CA1D-4106-886C-82978191BD2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98" name="Freeform 39">
                        <a:extLst>
                          <a:ext uri="{FF2B5EF4-FFF2-40B4-BE49-F238E27FC236}">
                            <a16:creationId xmlns:a16="http://schemas.microsoft.com/office/drawing/2014/main" id="{03B29148-7824-45BB-9158-3FAC9BB145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99" name="Freeform 40">
                        <a:extLst>
                          <a:ext uri="{FF2B5EF4-FFF2-40B4-BE49-F238E27FC236}">
                            <a16:creationId xmlns:a16="http://schemas.microsoft.com/office/drawing/2014/main" id="{0C0EB12F-82AC-4841-BD5C-070AEBBDCF3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300" name="Freeform 5">
                        <a:extLst>
                          <a:ext uri="{FF2B5EF4-FFF2-40B4-BE49-F238E27FC236}">
                            <a16:creationId xmlns:a16="http://schemas.microsoft.com/office/drawing/2014/main" id="{02E71133-8664-4590-BC7C-1DF3C43DF53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DBF42A3D-BB4D-4705-9466-3C21F5B9443B}"/>
                      </a:ext>
                    </a:extLst>
                  </p:cNvPr>
                  <p:cNvGrpSpPr/>
                  <p:nvPr/>
                </p:nvGrpSpPr>
                <p:grpSpPr>
                  <a:xfrm>
                    <a:off x="6346150" y="2427402"/>
                    <a:ext cx="128016" cy="128016"/>
                    <a:chOff x="1520304" y="1939550"/>
                    <a:chExt cx="726812" cy="726812"/>
                  </a:xfrm>
                </p:grpSpPr>
                <p:sp>
                  <p:nvSpPr>
                    <p:cNvPr id="287" name="Oval 286">
                      <a:extLst>
                        <a:ext uri="{FF2B5EF4-FFF2-40B4-BE49-F238E27FC236}">
                          <a16:creationId xmlns:a16="http://schemas.microsoft.com/office/drawing/2014/main" id="{54276380-2275-45B3-81EA-96669197C63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288" name="Group 287">
                      <a:extLst>
                        <a:ext uri="{FF2B5EF4-FFF2-40B4-BE49-F238E27FC236}">
                          <a16:creationId xmlns:a16="http://schemas.microsoft.com/office/drawing/2014/main" id="{8339AA8A-A275-48D1-AD8B-35619CF54EC3}"/>
                        </a:ext>
                      </a:extLst>
                    </p:cNvPr>
                    <p:cNvGrpSpPr/>
                    <p:nvPr/>
                  </p:nvGrpSpPr>
                  <p:grpSpPr>
                    <a:xfrm>
                      <a:off x="1627350" y="2071688"/>
                      <a:ext cx="512722" cy="462536"/>
                      <a:chOff x="1302898" y="1640683"/>
                      <a:chExt cx="1201027" cy="1083468"/>
                    </a:xfrm>
                  </p:grpSpPr>
                  <p:sp>
                    <p:nvSpPr>
                      <p:cNvPr id="289" name="Freeform 34">
                        <a:extLst>
                          <a:ext uri="{FF2B5EF4-FFF2-40B4-BE49-F238E27FC236}">
                            <a16:creationId xmlns:a16="http://schemas.microsoft.com/office/drawing/2014/main" id="{43D824D6-B0A0-4546-BD44-68492837D41B}"/>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90" name="Freeform 37">
                        <a:extLst>
                          <a:ext uri="{FF2B5EF4-FFF2-40B4-BE49-F238E27FC236}">
                            <a16:creationId xmlns:a16="http://schemas.microsoft.com/office/drawing/2014/main" id="{BD2C3F8B-A887-4F27-86B9-5568BC98E22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91" name="Freeform 39">
                        <a:extLst>
                          <a:ext uri="{FF2B5EF4-FFF2-40B4-BE49-F238E27FC236}">
                            <a16:creationId xmlns:a16="http://schemas.microsoft.com/office/drawing/2014/main" id="{8B930465-173D-4505-B5CB-A0FA4405343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92" name="Freeform 40">
                        <a:extLst>
                          <a:ext uri="{FF2B5EF4-FFF2-40B4-BE49-F238E27FC236}">
                            <a16:creationId xmlns:a16="http://schemas.microsoft.com/office/drawing/2014/main" id="{9B78D280-778F-43CA-95FF-54AF3D0ED9F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93" name="Freeform 5">
                        <a:extLst>
                          <a:ext uri="{FF2B5EF4-FFF2-40B4-BE49-F238E27FC236}">
                            <a16:creationId xmlns:a16="http://schemas.microsoft.com/office/drawing/2014/main" id="{0185AA3A-E5D7-4357-855D-5B8982598E0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B8D5D9AE-40F4-4F29-998C-B9F1D9F5322E}"/>
                      </a:ext>
                    </a:extLst>
                  </p:cNvPr>
                  <p:cNvGrpSpPr/>
                  <p:nvPr/>
                </p:nvGrpSpPr>
                <p:grpSpPr>
                  <a:xfrm>
                    <a:off x="6659729" y="2289622"/>
                    <a:ext cx="128016" cy="128016"/>
                    <a:chOff x="1520304" y="1939550"/>
                    <a:chExt cx="726812" cy="726812"/>
                  </a:xfrm>
                </p:grpSpPr>
                <p:sp>
                  <p:nvSpPr>
                    <p:cNvPr id="280" name="Oval 279">
                      <a:extLst>
                        <a:ext uri="{FF2B5EF4-FFF2-40B4-BE49-F238E27FC236}">
                          <a16:creationId xmlns:a16="http://schemas.microsoft.com/office/drawing/2014/main" id="{5D745EFE-847E-4781-945A-05E0C1D093D3}"/>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grpSp>
                  <p:nvGrpSpPr>
                    <p:cNvPr id="281" name="Group 280">
                      <a:extLst>
                        <a:ext uri="{FF2B5EF4-FFF2-40B4-BE49-F238E27FC236}">
                          <a16:creationId xmlns:a16="http://schemas.microsoft.com/office/drawing/2014/main" id="{C081F516-46D3-43DC-BA2E-C0D2152C90BC}"/>
                        </a:ext>
                      </a:extLst>
                    </p:cNvPr>
                    <p:cNvGrpSpPr/>
                    <p:nvPr/>
                  </p:nvGrpSpPr>
                  <p:grpSpPr>
                    <a:xfrm>
                      <a:off x="1627350" y="2071688"/>
                      <a:ext cx="512722" cy="462536"/>
                      <a:chOff x="1302898" y="1640683"/>
                      <a:chExt cx="1201027" cy="1083468"/>
                    </a:xfrm>
                  </p:grpSpPr>
                  <p:sp>
                    <p:nvSpPr>
                      <p:cNvPr id="282" name="Freeform 34">
                        <a:extLst>
                          <a:ext uri="{FF2B5EF4-FFF2-40B4-BE49-F238E27FC236}">
                            <a16:creationId xmlns:a16="http://schemas.microsoft.com/office/drawing/2014/main" id="{156CF7ED-7730-47FB-A0BD-15ACD2C3BFD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83" name="Freeform 37">
                        <a:extLst>
                          <a:ext uri="{FF2B5EF4-FFF2-40B4-BE49-F238E27FC236}">
                            <a16:creationId xmlns:a16="http://schemas.microsoft.com/office/drawing/2014/main" id="{808D9F39-4CB5-4D4A-BFFD-FF8180CB9CE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84" name="Freeform 39">
                        <a:extLst>
                          <a:ext uri="{FF2B5EF4-FFF2-40B4-BE49-F238E27FC236}">
                            <a16:creationId xmlns:a16="http://schemas.microsoft.com/office/drawing/2014/main" id="{64ABC4BE-BFFD-45D3-AD0E-4EECA090DE0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85" name="Freeform 40">
                        <a:extLst>
                          <a:ext uri="{FF2B5EF4-FFF2-40B4-BE49-F238E27FC236}">
                            <a16:creationId xmlns:a16="http://schemas.microsoft.com/office/drawing/2014/main" id="{D7F98927-694F-436A-81E9-DF840E44D09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89639" tIns="44819" rIns="89639" bIns="44819"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091" fontAlgn="base">
                          <a:spcBef>
                            <a:spcPct val="0"/>
                          </a:spcBef>
                          <a:spcAft>
                            <a:spcPct val="0"/>
                          </a:spcAft>
                          <a:defRPr/>
                        </a:pPr>
                        <a:endParaRPr lang="en-US" sz="2157" kern="0">
                          <a:gradFill>
                            <a:gsLst>
                              <a:gs pos="0">
                                <a:srgbClr val="FFFFFF"/>
                              </a:gs>
                              <a:gs pos="100000">
                                <a:srgbClr val="FFFFFF"/>
                              </a:gs>
                            </a:gsLst>
                            <a:lin ang="5400000" scaled="0"/>
                          </a:gradFill>
                          <a:latin typeface="Segoe UI"/>
                        </a:endParaRPr>
                      </a:p>
                    </p:txBody>
                  </p:sp>
                  <p:sp>
                    <p:nvSpPr>
                      <p:cNvPr id="286" name="Freeform 5">
                        <a:extLst>
                          <a:ext uri="{FF2B5EF4-FFF2-40B4-BE49-F238E27FC236}">
                            <a16:creationId xmlns:a16="http://schemas.microsoft.com/office/drawing/2014/main" id="{A9D90A18-50FB-4F2E-AA37-4FF40543794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29" name="Group 228">
                    <a:extLst>
                      <a:ext uri="{FF2B5EF4-FFF2-40B4-BE49-F238E27FC236}">
                        <a16:creationId xmlns:a16="http://schemas.microsoft.com/office/drawing/2014/main" id="{80460710-C620-4CA6-B6F2-2CE108DB0979}"/>
                      </a:ext>
                    </a:extLst>
                  </p:cNvPr>
                  <p:cNvGrpSpPr/>
                  <p:nvPr/>
                </p:nvGrpSpPr>
                <p:grpSpPr>
                  <a:xfrm>
                    <a:off x="6649052" y="2290435"/>
                    <a:ext cx="128016" cy="128016"/>
                    <a:chOff x="6617763" y="1494678"/>
                    <a:chExt cx="188006" cy="188004"/>
                  </a:xfrm>
                </p:grpSpPr>
                <p:sp>
                  <p:nvSpPr>
                    <p:cNvPr id="278" name="Oval 277">
                      <a:extLst>
                        <a:ext uri="{FF2B5EF4-FFF2-40B4-BE49-F238E27FC236}">
                          <a16:creationId xmlns:a16="http://schemas.microsoft.com/office/drawing/2014/main" id="{F960CC75-1D9F-4623-9699-875DC33A84AC}"/>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79" name="Freeform 10">
                      <a:extLst>
                        <a:ext uri="{FF2B5EF4-FFF2-40B4-BE49-F238E27FC236}">
                          <a16:creationId xmlns:a16="http://schemas.microsoft.com/office/drawing/2014/main" id="{F3907E45-0EA4-4475-AE32-CC82A9DCAFF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230" name="Freeform: Shape 229">
                    <a:extLst>
                      <a:ext uri="{FF2B5EF4-FFF2-40B4-BE49-F238E27FC236}">
                        <a16:creationId xmlns:a16="http://schemas.microsoft.com/office/drawing/2014/main" id="{07AA44CF-B2FF-46FC-B4AC-56DBDF517547}"/>
                      </a:ext>
                    </a:extLst>
                  </p:cNvPr>
                  <p:cNvSpPr/>
                  <p:nvPr/>
                </p:nvSpPr>
                <p:spPr bwMode="auto">
                  <a:xfrm>
                    <a:off x="6031706" y="3788569"/>
                    <a:ext cx="128601" cy="42862"/>
                  </a:xfrm>
                  <a:custGeom>
                    <a:avLst/>
                    <a:gdLst>
                      <a:gd name="connsiteX0" fmla="*/ 0 w 128601"/>
                      <a:gd name="connsiteY0" fmla="*/ 0 h 42862"/>
                      <a:gd name="connsiteX1" fmla="*/ 14288 w 128601"/>
                      <a:gd name="connsiteY1" fmla="*/ 2381 h 42862"/>
                      <a:gd name="connsiteX2" fmla="*/ 21432 w 128601"/>
                      <a:gd name="connsiteY2" fmla="*/ 7144 h 42862"/>
                      <a:gd name="connsiteX3" fmla="*/ 30957 w 128601"/>
                      <a:gd name="connsiteY3" fmla="*/ 11906 h 42862"/>
                      <a:gd name="connsiteX4" fmla="*/ 45244 w 128601"/>
                      <a:gd name="connsiteY4" fmla="*/ 21431 h 42862"/>
                      <a:gd name="connsiteX5" fmla="*/ 52388 w 128601"/>
                      <a:gd name="connsiteY5" fmla="*/ 26194 h 42862"/>
                      <a:gd name="connsiteX6" fmla="*/ 66675 w 128601"/>
                      <a:gd name="connsiteY6" fmla="*/ 30956 h 42862"/>
                      <a:gd name="connsiteX7" fmla="*/ 90488 w 128601"/>
                      <a:gd name="connsiteY7" fmla="*/ 38100 h 42862"/>
                      <a:gd name="connsiteX8" fmla="*/ 109538 w 128601"/>
                      <a:gd name="connsiteY8" fmla="*/ 42862 h 42862"/>
                      <a:gd name="connsiteX9" fmla="*/ 121444 w 128601"/>
                      <a:gd name="connsiteY9" fmla="*/ 30956 h 42862"/>
                      <a:gd name="connsiteX10" fmla="*/ 128588 w 128601"/>
                      <a:gd name="connsiteY10" fmla="*/ 23812 h 4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601" h="42862">
                        <a:moveTo>
                          <a:pt x="0" y="0"/>
                        </a:moveTo>
                        <a:cubicBezTo>
                          <a:pt x="4763" y="794"/>
                          <a:pt x="9707" y="854"/>
                          <a:pt x="14288" y="2381"/>
                        </a:cubicBezTo>
                        <a:cubicBezTo>
                          <a:pt x="17003" y="3286"/>
                          <a:pt x="18947" y="5724"/>
                          <a:pt x="21432" y="7144"/>
                        </a:cubicBezTo>
                        <a:cubicBezTo>
                          <a:pt x="24514" y="8905"/>
                          <a:pt x="27913" y="10080"/>
                          <a:pt x="30957" y="11906"/>
                        </a:cubicBezTo>
                        <a:cubicBezTo>
                          <a:pt x="35865" y="14851"/>
                          <a:pt x="40482" y="18256"/>
                          <a:pt x="45244" y="21431"/>
                        </a:cubicBezTo>
                        <a:cubicBezTo>
                          <a:pt x="47625" y="23019"/>
                          <a:pt x="49673" y="25289"/>
                          <a:pt x="52388" y="26194"/>
                        </a:cubicBezTo>
                        <a:cubicBezTo>
                          <a:pt x="57150" y="27781"/>
                          <a:pt x="62185" y="28711"/>
                          <a:pt x="66675" y="30956"/>
                        </a:cubicBezTo>
                        <a:cubicBezTo>
                          <a:pt x="82698" y="38968"/>
                          <a:pt x="69734" y="33653"/>
                          <a:pt x="90488" y="38100"/>
                        </a:cubicBezTo>
                        <a:cubicBezTo>
                          <a:pt x="96888" y="39471"/>
                          <a:pt x="109538" y="42862"/>
                          <a:pt x="109538" y="42862"/>
                        </a:cubicBezTo>
                        <a:cubicBezTo>
                          <a:pt x="128589" y="30163"/>
                          <a:pt x="105569" y="46831"/>
                          <a:pt x="121444" y="30956"/>
                        </a:cubicBezTo>
                        <a:cubicBezTo>
                          <a:pt x="129249" y="23151"/>
                          <a:pt x="128588" y="29778"/>
                          <a:pt x="128588" y="23812"/>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31" name="Freeform: Shape 230">
                    <a:extLst>
                      <a:ext uri="{FF2B5EF4-FFF2-40B4-BE49-F238E27FC236}">
                        <a16:creationId xmlns:a16="http://schemas.microsoft.com/office/drawing/2014/main" id="{C01505E6-F092-4F4C-A4B5-9AE3B62A3B7E}"/>
                      </a:ext>
                    </a:extLst>
                  </p:cNvPr>
                  <p:cNvSpPr/>
                  <p:nvPr/>
                </p:nvSpPr>
                <p:spPr bwMode="auto">
                  <a:xfrm>
                    <a:off x="6034088" y="3783806"/>
                    <a:ext cx="35718" cy="35719"/>
                  </a:xfrm>
                  <a:custGeom>
                    <a:avLst/>
                    <a:gdLst>
                      <a:gd name="connsiteX0" fmla="*/ 0 w 35718"/>
                      <a:gd name="connsiteY0" fmla="*/ 0 h 35719"/>
                      <a:gd name="connsiteX1" fmla="*/ 19050 w 35718"/>
                      <a:gd name="connsiteY1" fmla="*/ 21432 h 35719"/>
                      <a:gd name="connsiteX2" fmla="*/ 26193 w 35718"/>
                      <a:gd name="connsiteY2" fmla="*/ 26194 h 35719"/>
                      <a:gd name="connsiteX3" fmla="*/ 35718 w 35718"/>
                      <a:gd name="connsiteY3" fmla="*/ 35719 h 35719"/>
                    </a:gdLst>
                    <a:ahLst/>
                    <a:cxnLst>
                      <a:cxn ang="0">
                        <a:pos x="connsiteX0" y="connsiteY0"/>
                      </a:cxn>
                      <a:cxn ang="0">
                        <a:pos x="connsiteX1" y="connsiteY1"/>
                      </a:cxn>
                      <a:cxn ang="0">
                        <a:pos x="connsiteX2" y="connsiteY2"/>
                      </a:cxn>
                      <a:cxn ang="0">
                        <a:pos x="connsiteX3" y="connsiteY3"/>
                      </a:cxn>
                    </a:cxnLst>
                    <a:rect l="l" t="t" r="r" b="b"/>
                    <a:pathLst>
                      <a:path w="35718" h="35719">
                        <a:moveTo>
                          <a:pt x="0" y="0"/>
                        </a:moveTo>
                        <a:cubicBezTo>
                          <a:pt x="6350" y="7144"/>
                          <a:pt x="12291" y="14673"/>
                          <a:pt x="19050" y="21432"/>
                        </a:cubicBezTo>
                        <a:cubicBezTo>
                          <a:pt x="21073" y="23455"/>
                          <a:pt x="23995" y="24362"/>
                          <a:pt x="26193" y="26194"/>
                        </a:cubicBezTo>
                        <a:lnTo>
                          <a:pt x="35718" y="35719"/>
                        </a:ln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232" name="Rectangle 231">
                    <a:extLst>
                      <a:ext uri="{FF2B5EF4-FFF2-40B4-BE49-F238E27FC236}">
                        <a16:creationId xmlns:a16="http://schemas.microsoft.com/office/drawing/2014/main" id="{A3A473BA-343E-4729-B184-27FD41C57C28}"/>
                      </a:ext>
                    </a:extLst>
                  </p:cNvPr>
                  <p:cNvSpPr/>
                  <p:nvPr/>
                </p:nvSpPr>
                <p:spPr bwMode="auto">
                  <a:xfrm>
                    <a:off x="720773" y="20669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United States</a:t>
                    </a:r>
                    <a:endParaRPr lang="en-US" sz="686">
                      <a:solidFill>
                        <a:schemeClr val="tx1"/>
                      </a:solidFill>
                    </a:endParaRPr>
                  </a:p>
                </p:txBody>
              </p:sp>
              <p:sp>
                <p:nvSpPr>
                  <p:cNvPr id="233" name="Rectangle 232">
                    <a:extLst>
                      <a:ext uri="{FF2B5EF4-FFF2-40B4-BE49-F238E27FC236}">
                        <a16:creationId xmlns:a16="http://schemas.microsoft.com/office/drawing/2014/main" id="{773A4925-B057-4E0E-A014-C62688C34BFF}"/>
                      </a:ext>
                    </a:extLst>
                  </p:cNvPr>
                  <p:cNvSpPr/>
                  <p:nvPr/>
                </p:nvSpPr>
                <p:spPr bwMode="auto">
                  <a:xfrm>
                    <a:off x="2074652" y="25114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Canada</a:t>
                    </a:r>
                    <a:endParaRPr lang="en-US" sz="686">
                      <a:solidFill>
                        <a:schemeClr val="tx1"/>
                      </a:solidFill>
                    </a:endParaRPr>
                  </a:p>
                </p:txBody>
              </p:sp>
              <p:sp>
                <p:nvSpPr>
                  <p:cNvPr id="234" name="Rectangle 233">
                    <a:extLst>
                      <a:ext uri="{FF2B5EF4-FFF2-40B4-BE49-F238E27FC236}">
                        <a16:creationId xmlns:a16="http://schemas.microsoft.com/office/drawing/2014/main" id="{880F4535-3E50-45D9-9DBC-9CB76FF54010}"/>
                      </a:ext>
                    </a:extLst>
                  </p:cNvPr>
                  <p:cNvSpPr/>
                  <p:nvPr/>
                </p:nvSpPr>
                <p:spPr bwMode="auto">
                  <a:xfrm>
                    <a:off x="2221475" y="383168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Mexico</a:t>
                    </a:r>
                    <a:endParaRPr lang="en-US" sz="686">
                      <a:solidFill>
                        <a:schemeClr val="tx1"/>
                      </a:solidFill>
                    </a:endParaRPr>
                  </a:p>
                </p:txBody>
              </p:sp>
              <p:sp>
                <p:nvSpPr>
                  <p:cNvPr id="235" name="Rectangle 234">
                    <a:extLst>
                      <a:ext uri="{FF2B5EF4-FFF2-40B4-BE49-F238E27FC236}">
                        <a16:creationId xmlns:a16="http://schemas.microsoft.com/office/drawing/2014/main" id="{FDB98B5B-2DD8-4457-ACB1-197F91D3109A}"/>
                      </a:ext>
                    </a:extLst>
                  </p:cNvPr>
                  <p:cNvSpPr/>
                  <p:nvPr/>
                </p:nvSpPr>
                <p:spPr bwMode="auto">
                  <a:xfrm>
                    <a:off x="3321979" y="445954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Venezuela</a:t>
                    </a:r>
                    <a:endParaRPr lang="en-US" sz="686">
                      <a:solidFill>
                        <a:schemeClr val="tx1"/>
                      </a:solidFill>
                    </a:endParaRPr>
                  </a:p>
                </p:txBody>
              </p:sp>
              <p:sp>
                <p:nvSpPr>
                  <p:cNvPr id="236" name="Rectangle 235">
                    <a:extLst>
                      <a:ext uri="{FF2B5EF4-FFF2-40B4-BE49-F238E27FC236}">
                        <a16:creationId xmlns:a16="http://schemas.microsoft.com/office/drawing/2014/main" id="{57A6C73E-8D4F-44FA-AB6B-9909506D02A3}"/>
                      </a:ext>
                    </a:extLst>
                  </p:cNvPr>
                  <p:cNvSpPr/>
                  <p:nvPr/>
                </p:nvSpPr>
                <p:spPr bwMode="auto">
                  <a:xfrm>
                    <a:off x="3035652" y="4635037"/>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Colombia</a:t>
                    </a:r>
                    <a:endParaRPr lang="en-US" sz="686">
                      <a:solidFill>
                        <a:schemeClr val="tx1"/>
                      </a:solidFill>
                    </a:endParaRPr>
                  </a:p>
                </p:txBody>
              </p:sp>
              <p:sp>
                <p:nvSpPr>
                  <p:cNvPr id="237" name="Rectangle 236">
                    <a:extLst>
                      <a:ext uri="{FF2B5EF4-FFF2-40B4-BE49-F238E27FC236}">
                        <a16:creationId xmlns:a16="http://schemas.microsoft.com/office/drawing/2014/main" id="{454EE1CE-D4EC-4225-8175-D7BCCD3C1A2E}"/>
                      </a:ext>
                    </a:extLst>
                  </p:cNvPr>
                  <p:cNvSpPr/>
                  <p:nvPr/>
                </p:nvSpPr>
                <p:spPr bwMode="auto">
                  <a:xfrm>
                    <a:off x="3260436" y="491389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Peru</a:t>
                    </a:r>
                    <a:endParaRPr lang="en-US" sz="686">
                      <a:solidFill>
                        <a:schemeClr val="tx1"/>
                      </a:solidFill>
                    </a:endParaRPr>
                  </a:p>
                </p:txBody>
              </p:sp>
              <p:sp>
                <p:nvSpPr>
                  <p:cNvPr id="238" name="Rectangle 237">
                    <a:extLst>
                      <a:ext uri="{FF2B5EF4-FFF2-40B4-BE49-F238E27FC236}">
                        <a16:creationId xmlns:a16="http://schemas.microsoft.com/office/drawing/2014/main" id="{A20A6C61-033C-4DD2-A679-F8CC51E92F5F}"/>
                      </a:ext>
                    </a:extLst>
                  </p:cNvPr>
                  <p:cNvSpPr/>
                  <p:nvPr/>
                </p:nvSpPr>
                <p:spPr bwMode="auto">
                  <a:xfrm>
                    <a:off x="3537527" y="52002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Bolivia</a:t>
                    </a:r>
                    <a:endParaRPr lang="en-US" sz="686">
                      <a:solidFill>
                        <a:schemeClr val="tx1"/>
                      </a:solidFill>
                    </a:endParaRPr>
                  </a:p>
                </p:txBody>
              </p:sp>
              <p:sp>
                <p:nvSpPr>
                  <p:cNvPr id="239" name="Rectangle 238">
                    <a:extLst>
                      <a:ext uri="{FF2B5EF4-FFF2-40B4-BE49-F238E27FC236}">
                        <a16:creationId xmlns:a16="http://schemas.microsoft.com/office/drawing/2014/main" id="{345AEC3B-BC62-4B4E-9ECB-A1CE300B953F}"/>
                      </a:ext>
                    </a:extLst>
                  </p:cNvPr>
                  <p:cNvSpPr/>
                  <p:nvPr/>
                </p:nvSpPr>
                <p:spPr bwMode="auto">
                  <a:xfrm>
                    <a:off x="3991381" y="5042038"/>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Brazil</a:t>
                    </a:r>
                    <a:endParaRPr lang="en-US" sz="686">
                      <a:solidFill>
                        <a:schemeClr val="tx1"/>
                      </a:solidFill>
                    </a:endParaRPr>
                  </a:p>
                </p:txBody>
              </p:sp>
              <p:sp>
                <p:nvSpPr>
                  <p:cNvPr id="240" name="Rectangle 239">
                    <a:extLst>
                      <a:ext uri="{FF2B5EF4-FFF2-40B4-BE49-F238E27FC236}">
                        <a16:creationId xmlns:a16="http://schemas.microsoft.com/office/drawing/2014/main" id="{98A1B932-CB03-4265-9755-293A566851C5}"/>
                      </a:ext>
                    </a:extLst>
                  </p:cNvPr>
                  <p:cNvSpPr/>
                  <p:nvPr/>
                </p:nvSpPr>
                <p:spPr bwMode="auto">
                  <a:xfrm>
                    <a:off x="3517725" y="599437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Argentina</a:t>
                    </a:r>
                    <a:endParaRPr lang="en-US" sz="686">
                      <a:solidFill>
                        <a:schemeClr val="tx1"/>
                      </a:solidFill>
                    </a:endParaRPr>
                  </a:p>
                </p:txBody>
              </p:sp>
              <p:sp>
                <p:nvSpPr>
                  <p:cNvPr id="241" name="Rectangle 240">
                    <a:extLst>
                      <a:ext uri="{FF2B5EF4-FFF2-40B4-BE49-F238E27FC236}">
                        <a16:creationId xmlns:a16="http://schemas.microsoft.com/office/drawing/2014/main" id="{42C5C978-321B-4543-85CF-B8875E73E362}"/>
                      </a:ext>
                    </a:extLst>
                  </p:cNvPr>
                  <p:cNvSpPr/>
                  <p:nvPr/>
                </p:nvSpPr>
                <p:spPr bwMode="auto">
                  <a:xfrm>
                    <a:off x="4210324" y="37049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Atlanta Ocean</a:t>
                    </a:r>
                    <a:endParaRPr lang="en-US" sz="686">
                      <a:solidFill>
                        <a:schemeClr val="tx1"/>
                      </a:solidFill>
                    </a:endParaRPr>
                  </a:p>
                </p:txBody>
              </p:sp>
              <p:sp>
                <p:nvSpPr>
                  <p:cNvPr id="242" name="Rectangle 241">
                    <a:extLst>
                      <a:ext uri="{FF2B5EF4-FFF2-40B4-BE49-F238E27FC236}">
                        <a16:creationId xmlns:a16="http://schemas.microsoft.com/office/drawing/2014/main" id="{EFD150F6-5DF3-48C2-9B33-DFB78AB36461}"/>
                      </a:ext>
                    </a:extLst>
                  </p:cNvPr>
                  <p:cNvSpPr/>
                  <p:nvPr/>
                </p:nvSpPr>
                <p:spPr bwMode="auto">
                  <a:xfrm>
                    <a:off x="5717007" y="35974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Algeria</a:t>
                    </a:r>
                    <a:endParaRPr lang="en-US" sz="686">
                      <a:solidFill>
                        <a:schemeClr val="tx1"/>
                      </a:solidFill>
                    </a:endParaRPr>
                  </a:p>
                </p:txBody>
              </p:sp>
              <p:sp>
                <p:nvSpPr>
                  <p:cNvPr id="243" name="Rectangle 242">
                    <a:extLst>
                      <a:ext uri="{FF2B5EF4-FFF2-40B4-BE49-F238E27FC236}">
                        <a16:creationId xmlns:a16="http://schemas.microsoft.com/office/drawing/2014/main" id="{363102E5-D17C-45D3-9AD7-FA91F2C31E51}"/>
                      </a:ext>
                    </a:extLst>
                  </p:cNvPr>
                  <p:cNvSpPr/>
                  <p:nvPr/>
                </p:nvSpPr>
                <p:spPr bwMode="auto">
                  <a:xfrm>
                    <a:off x="5459832" y="404036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Mali</a:t>
                    </a:r>
                    <a:endParaRPr lang="en-US" sz="686">
                      <a:solidFill>
                        <a:schemeClr val="tx1"/>
                      </a:solidFill>
                    </a:endParaRPr>
                  </a:p>
                </p:txBody>
              </p:sp>
              <p:sp>
                <p:nvSpPr>
                  <p:cNvPr id="244" name="Rectangle 243">
                    <a:extLst>
                      <a:ext uri="{FF2B5EF4-FFF2-40B4-BE49-F238E27FC236}">
                        <a16:creationId xmlns:a16="http://schemas.microsoft.com/office/drawing/2014/main" id="{1BE017F4-4C58-425A-8230-3F7380AEED30}"/>
                      </a:ext>
                    </a:extLst>
                  </p:cNvPr>
                  <p:cNvSpPr/>
                  <p:nvPr/>
                </p:nvSpPr>
                <p:spPr bwMode="auto">
                  <a:xfrm>
                    <a:off x="5821782" y="395940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Niger</a:t>
                    </a:r>
                    <a:endParaRPr lang="en-US" sz="686">
                      <a:solidFill>
                        <a:schemeClr val="tx1"/>
                      </a:solidFill>
                    </a:endParaRPr>
                  </a:p>
                </p:txBody>
              </p:sp>
              <p:sp>
                <p:nvSpPr>
                  <p:cNvPr id="245" name="Rectangle 244">
                    <a:extLst>
                      <a:ext uri="{FF2B5EF4-FFF2-40B4-BE49-F238E27FC236}">
                        <a16:creationId xmlns:a16="http://schemas.microsoft.com/office/drawing/2014/main" id="{A65D43AF-DA48-4E74-94D4-926B0780DE74}"/>
                      </a:ext>
                    </a:extLst>
                  </p:cNvPr>
                  <p:cNvSpPr/>
                  <p:nvPr/>
                </p:nvSpPr>
                <p:spPr bwMode="auto">
                  <a:xfrm>
                    <a:off x="5821782" y="429754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Nigeria</a:t>
                    </a:r>
                    <a:endParaRPr lang="en-US" sz="686">
                      <a:solidFill>
                        <a:schemeClr val="tx1"/>
                      </a:solidFill>
                    </a:endParaRPr>
                  </a:p>
                </p:txBody>
              </p:sp>
              <p:sp>
                <p:nvSpPr>
                  <p:cNvPr id="246" name="Rectangle 245">
                    <a:extLst>
                      <a:ext uri="{FF2B5EF4-FFF2-40B4-BE49-F238E27FC236}">
                        <a16:creationId xmlns:a16="http://schemas.microsoft.com/office/drawing/2014/main" id="{56D7A4E2-A6B3-4641-A4C4-96E74D97D10C}"/>
                      </a:ext>
                    </a:extLst>
                  </p:cNvPr>
                  <p:cNvSpPr/>
                  <p:nvPr/>
                </p:nvSpPr>
                <p:spPr bwMode="auto">
                  <a:xfrm>
                    <a:off x="6282285" y="4130852"/>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Chad</a:t>
                    </a:r>
                    <a:endParaRPr lang="en-US" sz="686">
                      <a:solidFill>
                        <a:schemeClr val="tx1"/>
                      </a:solidFill>
                    </a:endParaRPr>
                  </a:p>
                </p:txBody>
              </p:sp>
              <p:sp>
                <p:nvSpPr>
                  <p:cNvPr id="247" name="Rectangle 246">
                    <a:extLst>
                      <a:ext uri="{FF2B5EF4-FFF2-40B4-BE49-F238E27FC236}">
                        <a16:creationId xmlns:a16="http://schemas.microsoft.com/office/drawing/2014/main" id="{A8477983-780A-46F6-B6CA-E90E7494FFCB}"/>
                      </a:ext>
                    </a:extLst>
                  </p:cNvPr>
                  <p:cNvSpPr/>
                  <p:nvPr/>
                </p:nvSpPr>
                <p:spPr bwMode="auto">
                  <a:xfrm>
                    <a:off x="6263235" y="37450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Libya</a:t>
                    </a:r>
                    <a:endParaRPr lang="en-US" sz="686">
                      <a:solidFill>
                        <a:schemeClr val="tx1"/>
                      </a:solidFill>
                    </a:endParaRPr>
                  </a:p>
                </p:txBody>
              </p:sp>
              <p:sp>
                <p:nvSpPr>
                  <p:cNvPr id="248" name="Rectangle 247">
                    <a:extLst>
                      <a:ext uri="{FF2B5EF4-FFF2-40B4-BE49-F238E27FC236}">
                        <a16:creationId xmlns:a16="http://schemas.microsoft.com/office/drawing/2014/main" id="{D38824FB-BEA8-490B-BCB1-86ADB263020E}"/>
                      </a:ext>
                    </a:extLst>
                  </p:cNvPr>
                  <p:cNvSpPr/>
                  <p:nvPr/>
                </p:nvSpPr>
                <p:spPr bwMode="auto">
                  <a:xfrm>
                    <a:off x="6596610" y="37831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Egypt</a:t>
                    </a:r>
                    <a:endParaRPr lang="en-US" sz="686">
                      <a:solidFill>
                        <a:schemeClr val="tx1"/>
                      </a:solidFill>
                    </a:endParaRPr>
                  </a:p>
                </p:txBody>
              </p:sp>
              <p:sp>
                <p:nvSpPr>
                  <p:cNvPr id="249" name="Rectangle 248">
                    <a:extLst>
                      <a:ext uri="{FF2B5EF4-FFF2-40B4-BE49-F238E27FC236}">
                        <a16:creationId xmlns:a16="http://schemas.microsoft.com/office/drawing/2014/main" id="{040C7AD4-C192-44DF-9344-1548A18ED904}"/>
                      </a:ext>
                    </a:extLst>
                  </p:cNvPr>
                  <p:cNvSpPr/>
                  <p:nvPr/>
                </p:nvSpPr>
                <p:spPr bwMode="auto">
                  <a:xfrm>
                    <a:off x="6691860" y="40872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Sudan</a:t>
                    </a:r>
                    <a:endParaRPr lang="en-US" sz="686">
                      <a:solidFill>
                        <a:schemeClr val="tx1"/>
                      </a:solidFill>
                    </a:endParaRPr>
                  </a:p>
                </p:txBody>
              </p:sp>
              <p:sp>
                <p:nvSpPr>
                  <p:cNvPr id="250" name="Rectangle 249">
                    <a:extLst>
                      <a:ext uri="{FF2B5EF4-FFF2-40B4-BE49-F238E27FC236}">
                        <a16:creationId xmlns:a16="http://schemas.microsoft.com/office/drawing/2014/main" id="{C517C427-93D9-4598-A125-7F8DCBAB2F62}"/>
                      </a:ext>
                    </a:extLst>
                  </p:cNvPr>
                  <p:cNvSpPr/>
                  <p:nvPr/>
                </p:nvSpPr>
                <p:spPr bwMode="auto">
                  <a:xfrm>
                    <a:off x="6887122" y="44301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Ethiopia</a:t>
                    </a:r>
                    <a:endParaRPr lang="en-US" sz="686">
                      <a:solidFill>
                        <a:schemeClr val="tx1"/>
                      </a:solidFill>
                    </a:endParaRPr>
                  </a:p>
                </p:txBody>
              </p:sp>
              <p:sp>
                <p:nvSpPr>
                  <p:cNvPr id="251" name="Rectangle 250">
                    <a:extLst>
                      <a:ext uri="{FF2B5EF4-FFF2-40B4-BE49-F238E27FC236}">
                        <a16:creationId xmlns:a16="http://schemas.microsoft.com/office/drawing/2014/main" id="{1E0B331A-DD66-4B30-9EF0-FE12AF004D96}"/>
                      </a:ext>
                    </a:extLst>
                  </p:cNvPr>
                  <p:cNvSpPr/>
                  <p:nvPr/>
                </p:nvSpPr>
                <p:spPr bwMode="auto">
                  <a:xfrm>
                    <a:off x="6406657" y="4644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Dr Congo</a:t>
                    </a:r>
                    <a:endParaRPr lang="en-US" sz="686">
                      <a:solidFill>
                        <a:schemeClr val="tx1"/>
                      </a:solidFill>
                    </a:endParaRPr>
                  </a:p>
                </p:txBody>
              </p:sp>
              <p:sp>
                <p:nvSpPr>
                  <p:cNvPr id="252" name="Rectangle 251">
                    <a:extLst>
                      <a:ext uri="{FF2B5EF4-FFF2-40B4-BE49-F238E27FC236}">
                        <a16:creationId xmlns:a16="http://schemas.microsoft.com/office/drawing/2014/main" id="{81273584-7D19-4D89-A56D-C57A8F137056}"/>
                      </a:ext>
                    </a:extLst>
                  </p:cNvPr>
                  <p:cNvSpPr/>
                  <p:nvPr/>
                </p:nvSpPr>
                <p:spPr bwMode="auto">
                  <a:xfrm>
                    <a:off x="6235207" y="4968329"/>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Angola</a:t>
                    </a:r>
                    <a:endParaRPr lang="en-US" sz="686">
                      <a:solidFill>
                        <a:schemeClr val="tx1"/>
                      </a:solidFill>
                    </a:endParaRPr>
                  </a:p>
                </p:txBody>
              </p:sp>
              <p:sp>
                <p:nvSpPr>
                  <p:cNvPr id="253" name="Rectangle 252">
                    <a:extLst>
                      <a:ext uri="{FF2B5EF4-FFF2-40B4-BE49-F238E27FC236}">
                        <a16:creationId xmlns:a16="http://schemas.microsoft.com/office/drawing/2014/main" id="{235440EB-ACA5-4F0C-BAA9-BA2C22E613AE}"/>
                      </a:ext>
                    </a:extLst>
                  </p:cNvPr>
                  <p:cNvSpPr/>
                  <p:nvPr/>
                </p:nvSpPr>
                <p:spPr bwMode="auto">
                  <a:xfrm>
                    <a:off x="6592395" y="5025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Zambia</a:t>
                    </a:r>
                    <a:endParaRPr lang="en-US" sz="686">
                      <a:solidFill>
                        <a:schemeClr val="tx1"/>
                      </a:solidFill>
                    </a:endParaRPr>
                  </a:p>
                </p:txBody>
              </p:sp>
              <p:sp>
                <p:nvSpPr>
                  <p:cNvPr id="254" name="Rectangle 253">
                    <a:extLst>
                      <a:ext uri="{FF2B5EF4-FFF2-40B4-BE49-F238E27FC236}">
                        <a16:creationId xmlns:a16="http://schemas.microsoft.com/office/drawing/2014/main" id="{96D78803-7F50-4535-9DE7-3D0F91B41E20}"/>
                      </a:ext>
                    </a:extLst>
                  </p:cNvPr>
                  <p:cNvSpPr/>
                  <p:nvPr/>
                </p:nvSpPr>
                <p:spPr bwMode="auto">
                  <a:xfrm>
                    <a:off x="6149619" y="5320031"/>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err="1">
                        <a:solidFill>
                          <a:schemeClr val="tx1"/>
                        </a:solidFill>
                      </a:rPr>
                      <a:t>Nambia</a:t>
                    </a:r>
                    <a:endParaRPr lang="en-US" sz="686">
                      <a:solidFill>
                        <a:schemeClr val="tx1"/>
                      </a:solidFill>
                    </a:endParaRPr>
                  </a:p>
                </p:txBody>
              </p:sp>
              <p:sp>
                <p:nvSpPr>
                  <p:cNvPr id="255" name="Rectangle 254">
                    <a:extLst>
                      <a:ext uri="{FF2B5EF4-FFF2-40B4-BE49-F238E27FC236}">
                        <a16:creationId xmlns:a16="http://schemas.microsoft.com/office/drawing/2014/main" id="{9A660E15-6E9A-4BBA-8D3C-D354646FDE86}"/>
                      </a:ext>
                    </a:extLst>
                  </p:cNvPr>
                  <p:cNvSpPr/>
                  <p:nvPr/>
                </p:nvSpPr>
                <p:spPr bwMode="auto">
                  <a:xfrm>
                    <a:off x="6395228" y="5748657"/>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South Africa</a:t>
                    </a:r>
                    <a:endParaRPr lang="en-US" sz="686">
                      <a:solidFill>
                        <a:schemeClr val="tx1"/>
                      </a:solidFill>
                    </a:endParaRPr>
                  </a:p>
                </p:txBody>
              </p:sp>
              <p:sp>
                <p:nvSpPr>
                  <p:cNvPr id="256" name="Rectangle 255">
                    <a:extLst>
                      <a:ext uri="{FF2B5EF4-FFF2-40B4-BE49-F238E27FC236}">
                        <a16:creationId xmlns:a16="http://schemas.microsoft.com/office/drawing/2014/main" id="{A83A8533-C4AA-4520-91D3-6E506A7788A0}"/>
                      </a:ext>
                    </a:extLst>
                  </p:cNvPr>
                  <p:cNvSpPr/>
                  <p:nvPr/>
                </p:nvSpPr>
                <p:spPr bwMode="auto">
                  <a:xfrm>
                    <a:off x="4210324" y="15586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Greenland</a:t>
                    </a:r>
                    <a:endParaRPr lang="en-US" sz="686">
                      <a:solidFill>
                        <a:schemeClr val="tx1"/>
                      </a:solidFill>
                    </a:endParaRPr>
                  </a:p>
                </p:txBody>
              </p:sp>
              <p:sp>
                <p:nvSpPr>
                  <p:cNvPr id="257" name="Rectangle 256">
                    <a:extLst>
                      <a:ext uri="{FF2B5EF4-FFF2-40B4-BE49-F238E27FC236}">
                        <a16:creationId xmlns:a16="http://schemas.microsoft.com/office/drawing/2014/main" id="{2FF2EBF6-70DE-4E6C-BF62-6D0F3DD011DF}"/>
                      </a:ext>
                    </a:extLst>
                  </p:cNvPr>
                  <p:cNvSpPr/>
                  <p:nvPr/>
                </p:nvSpPr>
                <p:spPr bwMode="auto">
                  <a:xfrm>
                    <a:off x="6125386" y="1394814"/>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Svalbard</a:t>
                    </a:r>
                    <a:endParaRPr lang="en-US" sz="686">
                      <a:solidFill>
                        <a:schemeClr val="tx1"/>
                      </a:solidFill>
                    </a:endParaRPr>
                  </a:p>
                </p:txBody>
              </p:sp>
              <p:sp>
                <p:nvSpPr>
                  <p:cNvPr id="258" name="Rectangle 257">
                    <a:extLst>
                      <a:ext uri="{FF2B5EF4-FFF2-40B4-BE49-F238E27FC236}">
                        <a16:creationId xmlns:a16="http://schemas.microsoft.com/office/drawing/2014/main" id="{C4A9F480-D0DE-4866-80B7-B70A7F0F6524}"/>
                      </a:ext>
                    </a:extLst>
                  </p:cNvPr>
                  <p:cNvSpPr/>
                  <p:nvPr/>
                </p:nvSpPr>
                <p:spPr bwMode="auto">
                  <a:xfrm>
                    <a:off x="6099986" y="218865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Sweden </a:t>
                    </a:r>
                    <a:endParaRPr lang="en-US" sz="686">
                      <a:solidFill>
                        <a:schemeClr val="tx1"/>
                      </a:solidFill>
                    </a:endParaRPr>
                  </a:p>
                </p:txBody>
              </p:sp>
              <p:sp>
                <p:nvSpPr>
                  <p:cNvPr id="259" name="Rectangle 258">
                    <a:extLst>
                      <a:ext uri="{FF2B5EF4-FFF2-40B4-BE49-F238E27FC236}">
                        <a16:creationId xmlns:a16="http://schemas.microsoft.com/office/drawing/2014/main" id="{0F59CA12-E37B-4C46-9C69-163CD6938690}"/>
                      </a:ext>
                    </a:extLst>
                  </p:cNvPr>
                  <p:cNvSpPr/>
                  <p:nvPr/>
                </p:nvSpPr>
                <p:spPr bwMode="auto">
                  <a:xfrm>
                    <a:off x="5780279" y="236029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Norway</a:t>
                    </a:r>
                    <a:endParaRPr lang="en-US" sz="686">
                      <a:solidFill>
                        <a:schemeClr val="tx1"/>
                      </a:solidFill>
                    </a:endParaRPr>
                  </a:p>
                </p:txBody>
              </p:sp>
              <p:sp>
                <p:nvSpPr>
                  <p:cNvPr id="260" name="Rectangle 259">
                    <a:extLst>
                      <a:ext uri="{FF2B5EF4-FFF2-40B4-BE49-F238E27FC236}">
                        <a16:creationId xmlns:a16="http://schemas.microsoft.com/office/drawing/2014/main" id="{01343CA0-7B67-4E40-B085-52241C1AAC4F}"/>
                      </a:ext>
                    </a:extLst>
                  </p:cNvPr>
                  <p:cNvSpPr/>
                  <p:nvPr/>
                </p:nvSpPr>
                <p:spPr bwMode="auto">
                  <a:xfrm>
                    <a:off x="5380078" y="255714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United Kingdom</a:t>
                    </a:r>
                    <a:endParaRPr lang="en-US" sz="686">
                      <a:solidFill>
                        <a:schemeClr val="tx1"/>
                      </a:solidFill>
                    </a:endParaRPr>
                  </a:p>
                </p:txBody>
              </p:sp>
              <p:sp>
                <p:nvSpPr>
                  <p:cNvPr id="261" name="Rectangle 260">
                    <a:extLst>
                      <a:ext uri="{FF2B5EF4-FFF2-40B4-BE49-F238E27FC236}">
                        <a16:creationId xmlns:a16="http://schemas.microsoft.com/office/drawing/2014/main" id="{88D20ABA-0D01-4AC8-B435-97417E166EF5}"/>
                      </a:ext>
                    </a:extLst>
                  </p:cNvPr>
                  <p:cNvSpPr/>
                  <p:nvPr/>
                </p:nvSpPr>
                <p:spPr bwMode="auto">
                  <a:xfrm>
                    <a:off x="5551441" y="29815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France</a:t>
                    </a:r>
                    <a:endParaRPr lang="en-US" sz="686">
                      <a:solidFill>
                        <a:schemeClr val="tx1"/>
                      </a:solidFill>
                    </a:endParaRPr>
                  </a:p>
                </p:txBody>
              </p:sp>
              <p:sp>
                <p:nvSpPr>
                  <p:cNvPr id="262" name="Rectangle 261">
                    <a:extLst>
                      <a:ext uri="{FF2B5EF4-FFF2-40B4-BE49-F238E27FC236}">
                        <a16:creationId xmlns:a16="http://schemas.microsoft.com/office/drawing/2014/main" id="{E6DF33D2-648B-4132-B52E-E45071BD5DBF}"/>
                      </a:ext>
                    </a:extLst>
                  </p:cNvPr>
                  <p:cNvSpPr/>
                  <p:nvPr/>
                </p:nvSpPr>
                <p:spPr bwMode="auto">
                  <a:xfrm>
                    <a:off x="5995941" y="27656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Poland</a:t>
                    </a:r>
                    <a:endParaRPr lang="en-US" sz="686">
                      <a:solidFill>
                        <a:schemeClr val="tx1"/>
                      </a:solidFill>
                    </a:endParaRPr>
                  </a:p>
                </p:txBody>
              </p:sp>
              <p:sp>
                <p:nvSpPr>
                  <p:cNvPr id="263" name="Rectangle 262">
                    <a:extLst>
                      <a:ext uri="{FF2B5EF4-FFF2-40B4-BE49-F238E27FC236}">
                        <a16:creationId xmlns:a16="http://schemas.microsoft.com/office/drawing/2014/main" id="{EC2EC19B-EBD8-4F6D-B0AB-803CF50390C6}"/>
                      </a:ext>
                    </a:extLst>
                  </p:cNvPr>
                  <p:cNvSpPr/>
                  <p:nvPr/>
                </p:nvSpPr>
                <p:spPr bwMode="auto">
                  <a:xfrm>
                    <a:off x="6484789" y="282343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Ukraine</a:t>
                    </a:r>
                    <a:endParaRPr lang="en-US" sz="686">
                      <a:solidFill>
                        <a:schemeClr val="tx1"/>
                      </a:solidFill>
                    </a:endParaRPr>
                  </a:p>
                </p:txBody>
              </p:sp>
              <p:sp>
                <p:nvSpPr>
                  <p:cNvPr id="264" name="Rectangle 263">
                    <a:extLst>
                      <a:ext uri="{FF2B5EF4-FFF2-40B4-BE49-F238E27FC236}">
                        <a16:creationId xmlns:a16="http://schemas.microsoft.com/office/drawing/2014/main" id="{6F1B2D3C-7AB3-47C7-AA1F-C47E2B6D7EEE}"/>
                      </a:ext>
                    </a:extLst>
                  </p:cNvPr>
                  <p:cNvSpPr/>
                  <p:nvPr/>
                </p:nvSpPr>
                <p:spPr bwMode="auto">
                  <a:xfrm>
                    <a:off x="6637189" y="324888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Turkey</a:t>
                    </a:r>
                    <a:endParaRPr lang="en-US" sz="686">
                      <a:solidFill>
                        <a:schemeClr val="tx1"/>
                      </a:solidFill>
                    </a:endParaRPr>
                  </a:p>
                </p:txBody>
              </p:sp>
              <p:sp>
                <p:nvSpPr>
                  <p:cNvPr id="265" name="Rectangle 264">
                    <a:extLst>
                      <a:ext uri="{FF2B5EF4-FFF2-40B4-BE49-F238E27FC236}">
                        <a16:creationId xmlns:a16="http://schemas.microsoft.com/office/drawing/2014/main" id="{41A654AE-9139-4C42-BF94-C13EEAD4ACDE}"/>
                      </a:ext>
                    </a:extLst>
                  </p:cNvPr>
                  <p:cNvSpPr/>
                  <p:nvPr/>
                </p:nvSpPr>
                <p:spPr bwMode="auto">
                  <a:xfrm>
                    <a:off x="6870069" y="374268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Saudi </a:t>
                    </a:r>
                    <a:br>
                      <a:rPr lang="en-GB" sz="686">
                        <a:solidFill>
                          <a:schemeClr val="tx1"/>
                        </a:solidFill>
                      </a:rPr>
                    </a:br>
                    <a:r>
                      <a:rPr lang="en-GB" sz="686">
                        <a:solidFill>
                          <a:schemeClr val="tx1"/>
                        </a:solidFill>
                      </a:rPr>
                      <a:t>Arabia</a:t>
                    </a:r>
                    <a:endParaRPr lang="en-US" sz="686">
                      <a:solidFill>
                        <a:schemeClr val="tx1"/>
                      </a:solidFill>
                    </a:endParaRPr>
                  </a:p>
                </p:txBody>
              </p:sp>
              <p:sp>
                <p:nvSpPr>
                  <p:cNvPr id="266" name="Rectangle 265">
                    <a:extLst>
                      <a:ext uri="{FF2B5EF4-FFF2-40B4-BE49-F238E27FC236}">
                        <a16:creationId xmlns:a16="http://schemas.microsoft.com/office/drawing/2014/main" id="{2D9D5020-C84F-40CE-B824-42CF21178A80}"/>
                      </a:ext>
                    </a:extLst>
                  </p:cNvPr>
                  <p:cNvSpPr/>
                  <p:nvPr/>
                </p:nvSpPr>
                <p:spPr bwMode="auto">
                  <a:xfrm>
                    <a:off x="7244719" y="353965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Iran</a:t>
                    </a:r>
                    <a:endParaRPr lang="en-US" sz="686">
                      <a:solidFill>
                        <a:schemeClr val="tx1"/>
                      </a:solidFill>
                    </a:endParaRPr>
                  </a:p>
                </p:txBody>
              </p:sp>
              <p:sp>
                <p:nvSpPr>
                  <p:cNvPr id="267" name="Rectangle 266">
                    <a:extLst>
                      <a:ext uri="{FF2B5EF4-FFF2-40B4-BE49-F238E27FC236}">
                        <a16:creationId xmlns:a16="http://schemas.microsoft.com/office/drawing/2014/main" id="{6FF9AA47-F036-4A97-838A-2E66BBD1BB27}"/>
                      </a:ext>
                    </a:extLst>
                  </p:cNvPr>
                  <p:cNvSpPr/>
                  <p:nvPr/>
                </p:nvSpPr>
                <p:spPr bwMode="auto">
                  <a:xfrm>
                    <a:off x="7739745" y="284763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err="1">
                        <a:solidFill>
                          <a:schemeClr val="tx1"/>
                        </a:solidFill>
                      </a:rPr>
                      <a:t>Kazakistan</a:t>
                    </a:r>
                    <a:endParaRPr lang="en-US" sz="686">
                      <a:solidFill>
                        <a:schemeClr val="tx1"/>
                      </a:solidFill>
                    </a:endParaRPr>
                  </a:p>
                </p:txBody>
              </p:sp>
              <p:sp>
                <p:nvSpPr>
                  <p:cNvPr id="268" name="Rectangle 267">
                    <a:extLst>
                      <a:ext uri="{FF2B5EF4-FFF2-40B4-BE49-F238E27FC236}">
                        <a16:creationId xmlns:a16="http://schemas.microsoft.com/office/drawing/2014/main" id="{6B730D08-BB7C-4FD4-8EAA-4EA0EEF3B53C}"/>
                      </a:ext>
                    </a:extLst>
                  </p:cNvPr>
                  <p:cNvSpPr/>
                  <p:nvPr/>
                </p:nvSpPr>
                <p:spPr bwMode="auto">
                  <a:xfrm>
                    <a:off x="8082645" y="383167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India</a:t>
                    </a:r>
                    <a:endParaRPr lang="en-US" sz="686">
                      <a:solidFill>
                        <a:schemeClr val="tx1"/>
                      </a:solidFill>
                    </a:endParaRPr>
                  </a:p>
                </p:txBody>
              </p:sp>
              <p:sp>
                <p:nvSpPr>
                  <p:cNvPr id="269" name="Rectangle 268">
                    <a:extLst>
                      <a:ext uri="{FF2B5EF4-FFF2-40B4-BE49-F238E27FC236}">
                        <a16:creationId xmlns:a16="http://schemas.microsoft.com/office/drawing/2014/main" id="{64332324-0DEB-4E92-881F-DA517264AC34}"/>
                      </a:ext>
                    </a:extLst>
                  </p:cNvPr>
                  <p:cNvSpPr/>
                  <p:nvPr/>
                </p:nvSpPr>
                <p:spPr bwMode="auto">
                  <a:xfrm>
                    <a:off x="8528774" y="23070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Russia</a:t>
                    </a:r>
                    <a:endParaRPr lang="en-US" sz="686">
                      <a:solidFill>
                        <a:schemeClr val="tx1"/>
                      </a:solidFill>
                    </a:endParaRPr>
                  </a:p>
                </p:txBody>
              </p:sp>
              <p:sp>
                <p:nvSpPr>
                  <p:cNvPr id="270" name="Rectangle 269">
                    <a:extLst>
                      <a:ext uri="{FF2B5EF4-FFF2-40B4-BE49-F238E27FC236}">
                        <a16:creationId xmlns:a16="http://schemas.microsoft.com/office/drawing/2014/main" id="{8E96E281-8479-4262-B151-BEB7B5E72484}"/>
                      </a:ext>
                    </a:extLst>
                  </p:cNvPr>
                  <p:cNvSpPr/>
                  <p:nvPr/>
                </p:nvSpPr>
                <p:spPr bwMode="auto">
                  <a:xfrm>
                    <a:off x="8528774" y="293571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Russia</a:t>
                    </a:r>
                    <a:endParaRPr lang="en-US" sz="686">
                      <a:solidFill>
                        <a:schemeClr val="tx1"/>
                      </a:solidFill>
                    </a:endParaRPr>
                  </a:p>
                </p:txBody>
              </p:sp>
              <p:sp>
                <p:nvSpPr>
                  <p:cNvPr id="271" name="Rectangle 270">
                    <a:extLst>
                      <a:ext uri="{FF2B5EF4-FFF2-40B4-BE49-F238E27FC236}">
                        <a16:creationId xmlns:a16="http://schemas.microsoft.com/office/drawing/2014/main" id="{8621E51B-5DB3-4670-A004-62D38DDC4487}"/>
                      </a:ext>
                    </a:extLst>
                  </p:cNvPr>
                  <p:cNvSpPr/>
                  <p:nvPr/>
                </p:nvSpPr>
                <p:spPr bwMode="auto">
                  <a:xfrm>
                    <a:off x="8647187" y="350633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China</a:t>
                    </a:r>
                    <a:endParaRPr lang="en-US" sz="686">
                      <a:solidFill>
                        <a:schemeClr val="tx1"/>
                      </a:solidFill>
                    </a:endParaRPr>
                  </a:p>
                </p:txBody>
              </p:sp>
              <p:sp>
                <p:nvSpPr>
                  <p:cNvPr id="272" name="Rectangle 271">
                    <a:extLst>
                      <a:ext uri="{FF2B5EF4-FFF2-40B4-BE49-F238E27FC236}">
                        <a16:creationId xmlns:a16="http://schemas.microsoft.com/office/drawing/2014/main" id="{648C79A8-F36A-45DB-B150-A22C03879A60}"/>
                      </a:ext>
                    </a:extLst>
                  </p:cNvPr>
                  <p:cNvSpPr/>
                  <p:nvPr/>
                </p:nvSpPr>
                <p:spPr bwMode="auto">
                  <a:xfrm>
                    <a:off x="8647187" y="38496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Myanmar</a:t>
                    </a:r>
                    <a:br>
                      <a:rPr lang="en-GB" sz="686">
                        <a:solidFill>
                          <a:schemeClr val="tx1"/>
                        </a:solidFill>
                      </a:rPr>
                    </a:br>
                    <a:r>
                      <a:rPr lang="en-GB" sz="686">
                        <a:solidFill>
                          <a:schemeClr val="tx1"/>
                        </a:solidFill>
                      </a:rPr>
                      <a:t>(Burma)</a:t>
                    </a:r>
                    <a:endParaRPr lang="en-US" sz="686">
                      <a:solidFill>
                        <a:schemeClr val="tx1"/>
                      </a:solidFill>
                    </a:endParaRPr>
                  </a:p>
                </p:txBody>
              </p:sp>
              <p:sp>
                <p:nvSpPr>
                  <p:cNvPr id="273" name="Rectangle 272">
                    <a:extLst>
                      <a:ext uri="{FF2B5EF4-FFF2-40B4-BE49-F238E27FC236}">
                        <a16:creationId xmlns:a16="http://schemas.microsoft.com/office/drawing/2014/main" id="{7A633EAF-05B6-4FE0-A5EE-7BEFCBC31C5B}"/>
                      </a:ext>
                    </a:extLst>
                  </p:cNvPr>
                  <p:cNvSpPr/>
                  <p:nvPr/>
                </p:nvSpPr>
                <p:spPr bwMode="auto">
                  <a:xfrm>
                    <a:off x="8045207" y="500790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Indian Ocean</a:t>
                    </a:r>
                    <a:endParaRPr lang="en-US" sz="686">
                      <a:solidFill>
                        <a:schemeClr val="tx1"/>
                      </a:solidFill>
                    </a:endParaRPr>
                  </a:p>
                </p:txBody>
              </p:sp>
              <p:sp>
                <p:nvSpPr>
                  <p:cNvPr id="274" name="Rectangle 273">
                    <a:extLst>
                      <a:ext uri="{FF2B5EF4-FFF2-40B4-BE49-F238E27FC236}">
                        <a16:creationId xmlns:a16="http://schemas.microsoft.com/office/drawing/2014/main" id="{04BAA55A-4748-4082-A827-AB101383CAA6}"/>
                      </a:ext>
                    </a:extLst>
                  </p:cNvPr>
                  <p:cNvSpPr/>
                  <p:nvPr/>
                </p:nvSpPr>
                <p:spPr bwMode="auto">
                  <a:xfrm>
                    <a:off x="9422081" y="48177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Indonesia</a:t>
                    </a:r>
                    <a:endParaRPr lang="en-US" sz="686">
                      <a:solidFill>
                        <a:schemeClr val="tx1"/>
                      </a:solidFill>
                    </a:endParaRPr>
                  </a:p>
                </p:txBody>
              </p:sp>
              <p:sp>
                <p:nvSpPr>
                  <p:cNvPr id="275" name="Rectangle 274">
                    <a:extLst>
                      <a:ext uri="{FF2B5EF4-FFF2-40B4-BE49-F238E27FC236}">
                        <a16:creationId xmlns:a16="http://schemas.microsoft.com/office/drawing/2014/main" id="{526FCE3C-9B98-4634-B9FC-3CECFE33C608}"/>
                      </a:ext>
                    </a:extLst>
                  </p:cNvPr>
                  <p:cNvSpPr/>
                  <p:nvPr/>
                </p:nvSpPr>
                <p:spPr bwMode="auto">
                  <a:xfrm>
                    <a:off x="9780221" y="559495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Australia</a:t>
                    </a:r>
                    <a:endParaRPr lang="en-US" sz="686">
                      <a:solidFill>
                        <a:schemeClr val="tx1"/>
                      </a:solidFill>
                    </a:endParaRPr>
                  </a:p>
                </p:txBody>
              </p:sp>
              <p:sp>
                <p:nvSpPr>
                  <p:cNvPr id="276" name="Rectangle 275">
                    <a:extLst>
                      <a:ext uri="{FF2B5EF4-FFF2-40B4-BE49-F238E27FC236}">
                        <a16:creationId xmlns:a16="http://schemas.microsoft.com/office/drawing/2014/main" id="{5B980E01-1E52-4EF0-AD7B-E1D08B2C8984}"/>
                      </a:ext>
                    </a:extLst>
                  </p:cNvPr>
                  <p:cNvSpPr/>
                  <p:nvPr/>
                </p:nvSpPr>
                <p:spPr bwMode="auto">
                  <a:xfrm>
                    <a:off x="10655394" y="360740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Pacific Ocean</a:t>
                    </a:r>
                    <a:endParaRPr lang="en-US" sz="686">
                      <a:solidFill>
                        <a:schemeClr val="tx1"/>
                      </a:solidFill>
                    </a:endParaRPr>
                  </a:p>
                </p:txBody>
              </p:sp>
              <p:sp>
                <p:nvSpPr>
                  <p:cNvPr id="277" name="Rectangle 276">
                    <a:extLst>
                      <a:ext uri="{FF2B5EF4-FFF2-40B4-BE49-F238E27FC236}">
                        <a16:creationId xmlns:a16="http://schemas.microsoft.com/office/drawing/2014/main" id="{34A5ED62-A1DA-4BA4-B83D-9048E21451C0}"/>
                      </a:ext>
                    </a:extLst>
                  </p:cNvPr>
                  <p:cNvSpPr/>
                  <p:nvPr/>
                </p:nvSpPr>
                <p:spPr bwMode="auto">
                  <a:xfrm>
                    <a:off x="1320488" y="426750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GB" sz="686">
                        <a:solidFill>
                          <a:schemeClr val="tx1"/>
                        </a:solidFill>
                      </a:rPr>
                      <a:t>Pacific Ocean</a:t>
                    </a:r>
                    <a:endParaRPr lang="en-US" sz="686">
                      <a:solidFill>
                        <a:schemeClr val="tx1"/>
                      </a:solidFill>
                    </a:endParaRPr>
                  </a:p>
                </p:txBody>
              </p:sp>
            </p:grpSp>
            <p:sp>
              <p:nvSpPr>
                <p:cNvPr id="43" name="TextBox 42">
                  <a:extLst>
                    <a:ext uri="{FF2B5EF4-FFF2-40B4-BE49-F238E27FC236}">
                      <a16:creationId xmlns:a16="http://schemas.microsoft.com/office/drawing/2014/main" id="{70F79E52-5BAA-405B-8EA8-AAA8CB7F04FF}"/>
                    </a:ext>
                  </a:extLst>
                </p:cNvPr>
                <p:cNvSpPr txBox="1"/>
                <p:nvPr/>
              </p:nvSpPr>
              <p:spPr>
                <a:xfrm>
                  <a:off x="2439898" y="6127469"/>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14049">
                    <a:defRPr/>
                  </a:pPr>
                  <a:r>
                    <a:rPr lang="en-US" sz="1000" kern="0">
                      <a:latin typeface="+mn-lt"/>
                    </a:rPr>
                    <a:t>Data</a:t>
                  </a:r>
                  <a:r>
                    <a:rPr lang="ar-SA" sz="1000" kern="0">
                      <a:latin typeface="+mn-lt"/>
                    </a:rPr>
                    <a:t> </a:t>
                  </a:r>
                  <a:r>
                    <a:rPr lang="en-US" sz="1000" kern="0">
                      <a:latin typeface="+mn-lt"/>
                    </a:rPr>
                    <a:t>center</a:t>
                  </a:r>
                </a:p>
              </p:txBody>
            </p:sp>
            <p:grpSp>
              <p:nvGrpSpPr>
                <p:cNvPr id="44" name="Group 43">
                  <a:extLst>
                    <a:ext uri="{FF2B5EF4-FFF2-40B4-BE49-F238E27FC236}">
                      <a16:creationId xmlns:a16="http://schemas.microsoft.com/office/drawing/2014/main" id="{FCD7B3E9-4F0C-4197-BCD6-B1AB2410CED5}"/>
                    </a:ext>
                  </a:extLst>
                </p:cNvPr>
                <p:cNvGrpSpPr/>
                <p:nvPr/>
              </p:nvGrpSpPr>
              <p:grpSpPr>
                <a:xfrm>
                  <a:off x="373380" y="6093819"/>
                  <a:ext cx="1640206" cy="130805"/>
                  <a:chOff x="310422" y="6026563"/>
                  <a:chExt cx="1640206" cy="130805"/>
                </a:xfrm>
              </p:grpSpPr>
              <p:cxnSp>
                <p:nvCxnSpPr>
                  <p:cNvPr id="56" name="Straight Connector 55">
                    <a:extLst>
                      <a:ext uri="{FF2B5EF4-FFF2-40B4-BE49-F238E27FC236}">
                        <a16:creationId xmlns:a16="http://schemas.microsoft.com/office/drawing/2014/main" id="{F2E2C28B-DD42-447E-B3A2-6F75B6AFADEF}"/>
                      </a:ext>
                    </a:extLst>
                  </p:cNvPr>
                  <p:cNvCxnSpPr/>
                  <p:nvPr/>
                </p:nvCxnSpPr>
                <p:spPr>
                  <a:xfrm flipH="1">
                    <a:off x="310422" y="6088879"/>
                    <a:ext cx="228600" cy="0"/>
                  </a:xfrm>
                  <a:prstGeom prst="line">
                    <a:avLst/>
                  </a:prstGeom>
                  <a:noFill/>
                  <a:ln w="19050" cap="flat" cmpd="sng" algn="ctr">
                    <a:solidFill>
                      <a:schemeClr val="accent1"/>
                    </a:solidFill>
                    <a:prstDash val="solid"/>
                  </a:ln>
                  <a:effectLst/>
                </p:spPr>
              </p:cxnSp>
              <p:sp>
                <p:nvSpPr>
                  <p:cNvPr id="57" name="TextBox 56">
                    <a:extLst>
                      <a:ext uri="{FF2B5EF4-FFF2-40B4-BE49-F238E27FC236}">
                        <a16:creationId xmlns:a16="http://schemas.microsoft.com/office/drawing/2014/main" id="{4C08F7E8-1B9A-42AC-A374-7C4F5F2A51D0}"/>
                      </a:ext>
                    </a:extLst>
                  </p:cNvPr>
                  <p:cNvSpPr txBox="1"/>
                  <p:nvPr/>
                </p:nvSpPr>
                <p:spPr>
                  <a:xfrm>
                    <a:off x="642770" y="6026563"/>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14049">
                      <a:defRPr/>
                    </a:pPr>
                    <a:r>
                      <a:rPr lang="en-US" sz="1000" kern="0">
                        <a:latin typeface="+mn-lt"/>
                      </a:rPr>
                      <a:t>Owned Capacity</a:t>
                    </a:r>
                  </a:p>
                </p:txBody>
              </p:sp>
            </p:grpSp>
            <p:grpSp>
              <p:nvGrpSpPr>
                <p:cNvPr id="45" name="Group 44">
                  <a:extLst>
                    <a:ext uri="{FF2B5EF4-FFF2-40B4-BE49-F238E27FC236}">
                      <a16:creationId xmlns:a16="http://schemas.microsoft.com/office/drawing/2014/main" id="{74578564-98EF-403B-B2EF-44DBB2E2467D}"/>
                    </a:ext>
                  </a:extLst>
                </p:cNvPr>
                <p:cNvGrpSpPr/>
                <p:nvPr/>
              </p:nvGrpSpPr>
              <p:grpSpPr>
                <a:xfrm>
                  <a:off x="382206" y="6578251"/>
                  <a:ext cx="1835656" cy="130805"/>
                  <a:chOff x="319248" y="6415843"/>
                  <a:chExt cx="1835656" cy="130805"/>
                </a:xfrm>
              </p:grpSpPr>
              <p:cxnSp>
                <p:nvCxnSpPr>
                  <p:cNvPr id="54" name="Straight Connector 53">
                    <a:extLst>
                      <a:ext uri="{FF2B5EF4-FFF2-40B4-BE49-F238E27FC236}">
                        <a16:creationId xmlns:a16="http://schemas.microsoft.com/office/drawing/2014/main" id="{8A3CC05A-1041-4B0A-A0BE-5805D0A67562}"/>
                      </a:ext>
                    </a:extLst>
                  </p:cNvPr>
                  <p:cNvCxnSpPr/>
                  <p:nvPr/>
                </p:nvCxnSpPr>
                <p:spPr>
                  <a:xfrm flipH="1" flipV="1">
                    <a:off x="319248" y="6470618"/>
                    <a:ext cx="228600" cy="0"/>
                  </a:xfrm>
                  <a:prstGeom prst="line">
                    <a:avLst/>
                  </a:prstGeom>
                  <a:noFill/>
                  <a:ln w="19050" cap="flat" cmpd="sng" algn="ctr">
                    <a:solidFill>
                      <a:schemeClr val="accent1"/>
                    </a:solidFill>
                    <a:prstDash val="sysDash"/>
                  </a:ln>
                  <a:effectLst/>
                </p:spPr>
              </p:cxnSp>
              <p:sp>
                <p:nvSpPr>
                  <p:cNvPr id="55" name="TextBox 54">
                    <a:extLst>
                      <a:ext uri="{FF2B5EF4-FFF2-40B4-BE49-F238E27FC236}">
                        <a16:creationId xmlns:a16="http://schemas.microsoft.com/office/drawing/2014/main" id="{A8738295-3B6C-419B-A01F-7DE68B562FD9}"/>
                      </a:ext>
                    </a:extLst>
                  </p:cNvPr>
                  <p:cNvSpPr txBox="1"/>
                  <p:nvPr/>
                </p:nvSpPr>
                <p:spPr>
                  <a:xfrm>
                    <a:off x="647254" y="6415843"/>
                    <a:ext cx="1507650" cy="130805"/>
                  </a:xfrm>
                  <a:prstGeom prst="rect">
                    <a:avLst/>
                  </a:prstGeom>
                  <a:noFill/>
                </p:spPr>
                <p:txBody>
                  <a:bodyPr wrap="square" lIns="0" tIns="0" rIns="0" bIns="0" rtlCol="0" anchor="ctr">
                    <a:noAutofit/>
                  </a:bodyPr>
                  <a:lstStyle>
                    <a:defPPr>
                      <a:defRPr lang="en-US"/>
                    </a:defPPr>
                    <a:lvl1pPr>
                      <a:spcAft>
                        <a:spcPts val="1200"/>
                      </a:spcAft>
                      <a:defRPr sz="800">
                        <a:latin typeface="Segoe UI" panose="020B0502040204020203" pitchFamily="34" charset="0"/>
                        <a:ea typeface="Segoe UI" panose="020B0502040204020203" pitchFamily="34" charset="0"/>
                        <a:cs typeface="Segoe UI" panose="020B0502040204020203" pitchFamily="34" charset="0"/>
                      </a:defRPr>
                    </a:lvl1pPr>
                  </a:lstStyle>
                  <a:p>
                    <a:pPr defTabSz="914049">
                      <a:defRPr/>
                    </a:pPr>
                    <a:r>
                      <a:rPr lang="en-US" sz="1000" kern="0">
                        <a:latin typeface="+mn-lt"/>
                      </a:rPr>
                      <a:t>Moving to Owned</a:t>
                    </a:r>
                    <a:endParaRPr lang="en-US" sz="833" kern="0">
                      <a:latin typeface="+mn-lt"/>
                    </a:endParaRPr>
                  </a:p>
                </p:txBody>
              </p:sp>
            </p:grpSp>
            <p:grpSp>
              <p:nvGrpSpPr>
                <p:cNvPr id="46" name="Group 45">
                  <a:extLst>
                    <a:ext uri="{FF2B5EF4-FFF2-40B4-BE49-F238E27FC236}">
                      <a16:creationId xmlns:a16="http://schemas.microsoft.com/office/drawing/2014/main" id="{5B2B7EDC-9334-4249-9099-1BEEE25F6349}"/>
                    </a:ext>
                  </a:extLst>
                </p:cNvPr>
                <p:cNvGrpSpPr/>
                <p:nvPr/>
              </p:nvGrpSpPr>
              <p:grpSpPr>
                <a:xfrm>
                  <a:off x="385654" y="6336629"/>
                  <a:ext cx="1643658" cy="130805"/>
                  <a:chOff x="322696" y="6223393"/>
                  <a:chExt cx="1643658" cy="130805"/>
                </a:xfrm>
              </p:grpSpPr>
              <p:cxnSp>
                <p:nvCxnSpPr>
                  <p:cNvPr id="52" name="Straight Connector 51">
                    <a:extLst>
                      <a:ext uri="{FF2B5EF4-FFF2-40B4-BE49-F238E27FC236}">
                        <a16:creationId xmlns:a16="http://schemas.microsoft.com/office/drawing/2014/main" id="{FF14068D-F919-4C40-9DD8-04386DA73E88}"/>
                      </a:ext>
                    </a:extLst>
                  </p:cNvPr>
                  <p:cNvCxnSpPr/>
                  <p:nvPr/>
                </p:nvCxnSpPr>
                <p:spPr>
                  <a:xfrm flipH="1">
                    <a:off x="322696" y="6288796"/>
                    <a:ext cx="228600" cy="0"/>
                  </a:xfrm>
                  <a:prstGeom prst="line">
                    <a:avLst/>
                  </a:prstGeom>
                  <a:noFill/>
                  <a:ln w="19050" cap="flat" cmpd="sng" algn="ctr">
                    <a:solidFill>
                      <a:schemeClr val="accent2">
                        <a:alpha val="94118"/>
                      </a:schemeClr>
                    </a:solidFill>
                    <a:prstDash val="solid"/>
                  </a:ln>
                  <a:effectLst/>
                </p:spPr>
              </p:cxnSp>
              <p:sp>
                <p:nvSpPr>
                  <p:cNvPr id="53" name="TextBox 52">
                    <a:extLst>
                      <a:ext uri="{FF2B5EF4-FFF2-40B4-BE49-F238E27FC236}">
                        <a16:creationId xmlns:a16="http://schemas.microsoft.com/office/drawing/2014/main" id="{E6F925DC-21D3-475E-9F47-BA4DFEB5D10F}"/>
                      </a:ext>
                    </a:extLst>
                  </p:cNvPr>
                  <p:cNvSpPr txBox="1"/>
                  <p:nvPr/>
                </p:nvSpPr>
                <p:spPr>
                  <a:xfrm>
                    <a:off x="658496" y="6223393"/>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14049">
                      <a:defRPr/>
                    </a:pPr>
                    <a:r>
                      <a:rPr lang="en-US" sz="1000" kern="0">
                        <a:latin typeface="+mn-lt"/>
                      </a:rPr>
                      <a:t>Leased Capacity</a:t>
                    </a:r>
                    <a:endParaRPr lang="en-US" sz="833" kern="0">
                      <a:latin typeface="+mn-lt"/>
                    </a:endParaRPr>
                  </a:p>
                </p:txBody>
              </p:sp>
            </p:grpSp>
            <p:sp>
              <p:nvSpPr>
                <p:cNvPr id="47" name="TextBox 46">
                  <a:extLst>
                    <a:ext uri="{FF2B5EF4-FFF2-40B4-BE49-F238E27FC236}">
                      <a16:creationId xmlns:a16="http://schemas.microsoft.com/office/drawing/2014/main" id="{F178C6D1-2051-4CC1-8244-F7AA9DF29D27}"/>
                    </a:ext>
                  </a:extLst>
                </p:cNvPr>
                <p:cNvSpPr txBox="1"/>
                <p:nvPr/>
              </p:nvSpPr>
              <p:spPr>
                <a:xfrm>
                  <a:off x="2415406" y="6524503"/>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14049">
                    <a:defRPr/>
                  </a:pPr>
                  <a:r>
                    <a:rPr lang="en-US" sz="1000" kern="0">
                      <a:latin typeface="+mn-lt"/>
                    </a:rPr>
                    <a:t>Edge Site</a:t>
                  </a:r>
                </a:p>
              </p:txBody>
            </p:sp>
            <p:sp>
              <p:nvSpPr>
                <p:cNvPr id="48" name="Oval 47">
                  <a:extLst>
                    <a:ext uri="{FF2B5EF4-FFF2-40B4-BE49-F238E27FC236}">
                      <a16:creationId xmlns:a16="http://schemas.microsoft.com/office/drawing/2014/main" id="{CF812A16-3F4B-4137-8B31-3D043BA402AD}"/>
                    </a:ext>
                  </a:extLst>
                </p:cNvPr>
                <p:cNvSpPr/>
                <p:nvPr/>
              </p:nvSpPr>
              <p:spPr bwMode="auto">
                <a:xfrm>
                  <a:off x="2060952" y="6435110"/>
                  <a:ext cx="309594" cy="3095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solidFill>
                      <a:schemeClr val="tx1"/>
                    </a:solidFill>
                  </a:endParaRPr>
                </a:p>
              </p:txBody>
            </p:sp>
            <p:grpSp>
              <p:nvGrpSpPr>
                <p:cNvPr id="49" name="Group 48">
                  <a:extLst>
                    <a:ext uri="{FF2B5EF4-FFF2-40B4-BE49-F238E27FC236}">
                      <a16:creationId xmlns:a16="http://schemas.microsoft.com/office/drawing/2014/main" id="{E47B0F9F-FBDD-47E1-9A5C-D45EA154C558}"/>
                    </a:ext>
                  </a:extLst>
                </p:cNvPr>
                <p:cNvGrpSpPr/>
                <p:nvPr/>
              </p:nvGrpSpPr>
              <p:grpSpPr>
                <a:xfrm>
                  <a:off x="2085334" y="6011236"/>
                  <a:ext cx="307378" cy="307378"/>
                  <a:chOff x="1160068" y="4505218"/>
                  <a:chExt cx="188006" cy="188004"/>
                </a:xfrm>
              </p:grpSpPr>
              <p:sp>
                <p:nvSpPr>
                  <p:cNvPr id="50" name="Oval 49">
                    <a:extLst>
                      <a:ext uri="{FF2B5EF4-FFF2-40B4-BE49-F238E27FC236}">
                        <a16:creationId xmlns:a16="http://schemas.microsoft.com/office/drawing/2014/main" id="{F3D855CC-BC0B-4388-A317-0A8CC4459132}"/>
                      </a:ext>
                    </a:extLst>
                  </p:cNvPr>
                  <p:cNvSpPr/>
                  <p:nvPr/>
                </p:nvSpPr>
                <p:spPr bwMode="auto">
                  <a:xfrm>
                    <a:off x="1160068" y="450521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solidFill>
                        <a:schemeClr val="tx1"/>
                      </a:solidFill>
                    </a:endParaRPr>
                  </a:p>
                </p:txBody>
              </p:sp>
              <p:sp>
                <p:nvSpPr>
                  <p:cNvPr id="51" name="Freeform 10">
                    <a:extLst>
                      <a:ext uri="{FF2B5EF4-FFF2-40B4-BE49-F238E27FC236}">
                        <a16:creationId xmlns:a16="http://schemas.microsoft.com/office/drawing/2014/main" id="{C6C2075F-CC57-4E06-809A-89AA36B4FA32}"/>
                      </a:ext>
                    </a:extLst>
                  </p:cNvPr>
                  <p:cNvSpPr/>
                  <p:nvPr/>
                </p:nvSpPr>
                <p:spPr>
                  <a:xfrm>
                    <a:off x="1167060" y="4541847"/>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err="1">
                      <a:solidFill>
                        <a:schemeClr val="tx1"/>
                      </a:solidFill>
                      <a:latin typeface="Segoe UI" pitchFamily="34" charset="0"/>
                      <a:ea typeface="Segoe UI" pitchFamily="34" charset="0"/>
                      <a:cs typeface="Segoe UI" pitchFamily="34" charset="0"/>
                    </a:endParaRPr>
                  </a:p>
                </p:txBody>
              </p:sp>
            </p:grpSp>
          </p:grpSp>
          <p:pic>
            <p:nvPicPr>
              <p:cNvPr id="745" name="Picture 744">
                <a:extLst>
                  <a:ext uri="{FF2B5EF4-FFF2-40B4-BE49-F238E27FC236}">
                    <a16:creationId xmlns:a16="http://schemas.microsoft.com/office/drawing/2014/main" id="{2A0C07F7-60D9-4A67-A460-16ED3EB20A6D}"/>
                  </a:ext>
                </a:extLst>
              </p:cNvPr>
              <p:cNvPicPr>
                <a:picLocks noChangeAspect="1"/>
              </p:cNvPicPr>
              <p:nvPr/>
            </p:nvPicPr>
            <p:blipFill>
              <a:blip r:embed="rId5"/>
              <a:stretch>
                <a:fillRect/>
              </a:stretch>
            </p:blipFill>
            <p:spPr>
              <a:xfrm>
                <a:off x="4848056" y="5324597"/>
                <a:ext cx="190163" cy="150129"/>
              </a:xfrm>
              <a:prstGeom prst="rect">
                <a:avLst/>
              </a:prstGeom>
            </p:spPr>
          </p:pic>
        </p:grpSp>
        <p:grpSp>
          <p:nvGrpSpPr>
            <p:cNvPr id="3" name="Group 2">
              <a:extLst>
                <a:ext uri="{FF2B5EF4-FFF2-40B4-BE49-F238E27FC236}">
                  <a16:creationId xmlns:a16="http://schemas.microsoft.com/office/drawing/2014/main" id="{12DD8C1E-72D1-41CB-B549-FDD97510B290}"/>
                </a:ext>
              </a:extLst>
            </p:cNvPr>
            <p:cNvGrpSpPr/>
            <p:nvPr/>
          </p:nvGrpSpPr>
          <p:grpSpPr>
            <a:xfrm>
              <a:off x="3512557" y="2497258"/>
              <a:ext cx="8760220" cy="2446808"/>
              <a:chOff x="3512557" y="2497258"/>
              <a:chExt cx="8760220" cy="2446808"/>
            </a:xfrm>
          </p:grpSpPr>
          <p:sp>
            <p:nvSpPr>
              <p:cNvPr id="5" name="Freeform: Shape 4">
                <a:extLst>
                  <a:ext uri="{FF2B5EF4-FFF2-40B4-BE49-F238E27FC236}">
                    <a16:creationId xmlns:a16="http://schemas.microsoft.com/office/drawing/2014/main" id="{4C0A2B6B-2F0A-4213-8D89-577E3A243E44}"/>
                  </a:ext>
                </a:extLst>
              </p:cNvPr>
              <p:cNvSpPr/>
              <p:nvPr/>
            </p:nvSpPr>
            <p:spPr bwMode="auto">
              <a:xfrm>
                <a:off x="4887310" y="3090041"/>
                <a:ext cx="1135118" cy="1854025"/>
              </a:xfrm>
              <a:custGeom>
                <a:avLst/>
                <a:gdLst>
                  <a:gd name="connsiteX0" fmla="*/ 0 w 1135118"/>
                  <a:gd name="connsiteY0" fmla="*/ 0 h 1854025"/>
                  <a:gd name="connsiteX1" fmla="*/ 6307 w 1135118"/>
                  <a:gd name="connsiteY1" fmla="*/ 31531 h 1854025"/>
                  <a:gd name="connsiteX2" fmla="*/ 12613 w 1135118"/>
                  <a:gd name="connsiteY2" fmla="*/ 50450 h 1854025"/>
                  <a:gd name="connsiteX3" fmla="*/ 25225 w 1135118"/>
                  <a:gd name="connsiteY3" fmla="*/ 163962 h 1854025"/>
                  <a:gd name="connsiteX4" fmla="*/ 37838 w 1135118"/>
                  <a:gd name="connsiteY4" fmla="*/ 182880 h 1854025"/>
                  <a:gd name="connsiteX5" fmla="*/ 50450 w 1135118"/>
                  <a:gd name="connsiteY5" fmla="*/ 245942 h 1854025"/>
                  <a:gd name="connsiteX6" fmla="*/ 63062 w 1135118"/>
                  <a:gd name="connsiteY6" fmla="*/ 258555 h 1854025"/>
                  <a:gd name="connsiteX7" fmla="*/ 69369 w 1135118"/>
                  <a:gd name="connsiteY7" fmla="*/ 290086 h 1854025"/>
                  <a:gd name="connsiteX8" fmla="*/ 88287 w 1135118"/>
                  <a:gd name="connsiteY8" fmla="*/ 302698 h 1854025"/>
                  <a:gd name="connsiteX9" fmla="*/ 100900 w 1135118"/>
                  <a:gd name="connsiteY9" fmla="*/ 315311 h 1854025"/>
                  <a:gd name="connsiteX10" fmla="*/ 107206 w 1135118"/>
                  <a:gd name="connsiteY10" fmla="*/ 334229 h 1854025"/>
                  <a:gd name="connsiteX11" fmla="*/ 126124 w 1135118"/>
                  <a:gd name="connsiteY11" fmla="*/ 340536 h 1854025"/>
                  <a:gd name="connsiteX12" fmla="*/ 145043 w 1135118"/>
                  <a:gd name="connsiteY12" fmla="*/ 359454 h 1854025"/>
                  <a:gd name="connsiteX13" fmla="*/ 157656 w 1135118"/>
                  <a:gd name="connsiteY13" fmla="*/ 384679 h 1854025"/>
                  <a:gd name="connsiteX14" fmla="*/ 176574 w 1135118"/>
                  <a:gd name="connsiteY14" fmla="*/ 397291 h 1854025"/>
                  <a:gd name="connsiteX15" fmla="*/ 195493 w 1135118"/>
                  <a:gd name="connsiteY15" fmla="*/ 416210 h 1854025"/>
                  <a:gd name="connsiteX16" fmla="*/ 208105 w 1135118"/>
                  <a:gd name="connsiteY16" fmla="*/ 441435 h 1854025"/>
                  <a:gd name="connsiteX17" fmla="*/ 220718 w 1135118"/>
                  <a:gd name="connsiteY17" fmla="*/ 454047 h 1854025"/>
                  <a:gd name="connsiteX18" fmla="*/ 252249 w 1135118"/>
                  <a:gd name="connsiteY18" fmla="*/ 491885 h 1854025"/>
                  <a:gd name="connsiteX19" fmla="*/ 271167 w 1135118"/>
                  <a:gd name="connsiteY19" fmla="*/ 523416 h 1854025"/>
                  <a:gd name="connsiteX20" fmla="*/ 283780 w 1135118"/>
                  <a:gd name="connsiteY20" fmla="*/ 542334 h 1854025"/>
                  <a:gd name="connsiteX21" fmla="*/ 302698 w 1135118"/>
                  <a:gd name="connsiteY21" fmla="*/ 548640 h 1854025"/>
                  <a:gd name="connsiteX22" fmla="*/ 315311 w 1135118"/>
                  <a:gd name="connsiteY22" fmla="*/ 561253 h 1854025"/>
                  <a:gd name="connsiteX23" fmla="*/ 334229 w 1135118"/>
                  <a:gd name="connsiteY23" fmla="*/ 573865 h 1854025"/>
                  <a:gd name="connsiteX24" fmla="*/ 340536 w 1135118"/>
                  <a:gd name="connsiteY24" fmla="*/ 592784 h 1854025"/>
                  <a:gd name="connsiteX25" fmla="*/ 365760 w 1135118"/>
                  <a:gd name="connsiteY25" fmla="*/ 599090 h 1854025"/>
                  <a:gd name="connsiteX26" fmla="*/ 403598 w 1135118"/>
                  <a:gd name="connsiteY26" fmla="*/ 611702 h 1854025"/>
                  <a:gd name="connsiteX27" fmla="*/ 460353 w 1135118"/>
                  <a:gd name="connsiteY27" fmla="*/ 630621 h 1854025"/>
                  <a:gd name="connsiteX28" fmla="*/ 479272 w 1135118"/>
                  <a:gd name="connsiteY28" fmla="*/ 636927 h 1854025"/>
                  <a:gd name="connsiteX29" fmla="*/ 523416 w 1135118"/>
                  <a:gd name="connsiteY29" fmla="*/ 655846 h 1854025"/>
                  <a:gd name="connsiteX30" fmla="*/ 561253 w 1135118"/>
                  <a:gd name="connsiteY30" fmla="*/ 668458 h 1854025"/>
                  <a:gd name="connsiteX31" fmla="*/ 611702 w 1135118"/>
                  <a:gd name="connsiteY31" fmla="*/ 681071 h 1854025"/>
                  <a:gd name="connsiteX32" fmla="*/ 687377 w 1135118"/>
                  <a:gd name="connsiteY32" fmla="*/ 706296 h 1854025"/>
                  <a:gd name="connsiteX33" fmla="*/ 706296 w 1135118"/>
                  <a:gd name="connsiteY33" fmla="*/ 712602 h 1854025"/>
                  <a:gd name="connsiteX34" fmla="*/ 725214 w 1135118"/>
                  <a:gd name="connsiteY34" fmla="*/ 718908 h 1854025"/>
                  <a:gd name="connsiteX35" fmla="*/ 769358 w 1135118"/>
                  <a:gd name="connsiteY35" fmla="*/ 756745 h 1854025"/>
                  <a:gd name="connsiteX36" fmla="*/ 781970 w 1135118"/>
                  <a:gd name="connsiteY36" fmla="*/ 769358 h 1854025"/>
                  <a:gd name="connsiteX37" fmla="*/ 800889 w 1135118"/>
                  <a:gd name="connsiteY37" fmla="*/ 775664 h 1854025"/>
                  <a:gd name="connsiteX38" fmla="*/ 819807 w 1135118"/>
                  <a:gd name="connsiteY38" fmla="*/ 788276 h 1854025"/>
                  <a:gd name="connsiteX39" fmla="*/ 838726 w 1135118"/>
                  <a:gd name="connsiteY39" fmla="*/ 819807 h 1854025"/>
                  <a:gd name="connsiteX40" fmla="*/ 863951 w 1135118"/>
                  <a:gd name="connsiteY40" fmla="*/ 826113 h 1854025"/>
                  <a:gd name="connsiteX41" fmla="*/ 876563 w 1135118"/>
                  <a:gd name="connsiteY41" fmla="*/ 851338 h 1854025"/>
                  <a:gd name="connsiteX42" fmla="*/ 908094 w 1135118"/>
                  <a:gd name="connsiteY42" fmla="*/ 876563 h 1854025"/>
                  <a:gd name="connsiteX43" fmla="*/ 914400 w 1135118"/>
                  <a:gd name="connsiteY43" fmla="*/ 901788 h 1854025"/>
                  <a:gd name="connsiteX44" fmla="*/ 901788 w 1135118"/>
                  <a:gd name="connsiteY44" fmla="*/ 927013 h 1854025"/>
                  <a:gd name="connsiteX45" fmla="*/ 882869 w 1135118"/>
                  <a:gd name="connsiteY45" fmla="*/ 952238 h 1854025"/>
                  <a:gd name="connsiteX46" fmla="*/ 870257 w 1135118"/>
                  <a:gd name="connsiteY46" fmla="*/ 971156 h 1854025"/>
                  <a:gd name="connsiteX47" fmla="*/ 863951 w 1135118"/>
                  <a:gd name="connsiteY47" fmla="*/ 990075 h 1854025"/>
                  <a:gd name="connsiteX48" fmla="*/ 857644 w 1135118"/>
                  <a:gd name="connsiteY48" fmla="*/ 1317998 h 1854025"/>
                  <a:gd name="connsiteX49" fmla="*/ 889176 w 1135118"/>
                  <a:gd name="connsiteY49" fmla="*/ 1362141 h 1854025"/>
                  <a:gd name="connsiteX50" fmla="*/ 908094 w 1135118"/>
                  <a:gd name="connsiteY50" fmla="*/ 1374753 h 1854025"/>
                  <a:gd name="connsiteX51" fmla="*/ 920707 w 1135118"/>
                  <a:gd name="connsiteY51" fmla="*/ 1387366 h 1854025"/>
                  <a:gd name="connsiteX52" fmla="*/ 939625 w 1135118"/>
                  <a:gd name="connsiteY52" fmla="*/ 1393672 h 1854025"/>
                  <a:gd name="connsiteX53" fmla="*/ 990075 w 1135118"/>
                  <a:gd name="connsiteY53" fmla="*/ 1418897 h 1854025"/>
                  <a:gd name="connsiteX54" fmla="*/ 1027912 w 1135118"/>
                  <a:gd name="connsiteY54" fmla="*/ 1431509 h 1854025"/>
                  <a:gd name="connsiteX55" fmla="*/ 1078362 w 1135118"/>
                  <a:gd name="connsiteY55" fmla="*/ 1444122 h 1854025"/>
                  <a:gd name="connsiteX56" fmla="*/ 1090974 w 1135118"/>
                  <a:gd name="connsiteY56" fmla="*/ 1463040 h 1854025"/>
                  <a:gd name="connsiteX57" fmla="*/ 1135118 w 1135118"/>
                  <a:gd name="connsiteY57" fmla="*/ 1481959 h 1854025"/>
                  <a:gd name="connsiteX58" fmla="*/ 1128811 w 1135118"/>
                  <a:gd name="connsiteY58" fmla="*/ 1507184 h 1854025"/>
                  <a:gd name="connsiteX59" fmla="*/ 1103587 w 1135118"/>
                  <a:gd name="connsiteY59" fmla="*/ 1538715 h 1854025"/>
                  <a:gd name="connsiteX60" fmla="*/ 1084668 w 1135118"/>
                  <a:gd name="connsiteY60" fmla="*/ 1582858 h 1854025"/>
                  <a:gd name="connsiteX61" fmla="*/ 1072056 w 1135118"/>
                  <a:gd name="connsiteY61" fmla="*/ 1620696 h 1854025"/>
                  <a:gd name="connsiteX62" fmla="*/ 1065749 w 1135118"/>
                  <a:gd name="connsiteY62" fmla="*/ 1639614 h 1854025"/>
                  <a:gd name="connsiteX63" fmla="*/ 1078362 w 1135118"/>
                  <a:gd name="connsiteY63" fmla="*/ 1854025 h 185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35118" h="1854025">
                    <a:moveTo>
                      <a:pt x="0" y="0"/>
                    </a:moveTo>
                    <a:cubicBezTo>
                      <a:pt x="2102" y="10510"/>
                      <a:pt x="3707" y="21133"/>
                      <a:pt x="6307" y="31531"/>
                    </a:cubicBezTo>
                    <a:cubicBezTo>
                      <a:pt x="7919" y="37980"/>
                      <a:pt x="11879" y="43843"/>
                      <a:pt x="12613" y="50450"/>
                    </a:cubicBezTo>
                    <a:cubicBezTo>
                      <a:pt x="14075" y="63605"/>
                      <a:pt x="10038" y="133590"/>
                      <a:pt x="25225" y="163962"/>
                    </a:cubicBezTo>
                    <a:cubicBezTo>
                      <a:pt x="28615" y="170741"/>
                      <a:pt x="33634" y="176574"/>
                      <a:pt x="37838" y="182880"/>
                    </a:cubicBezTo>
                    <a:cubicBezTo>
                      <a:pt x="38931" y="190535"/>
                      <a:pt x="42195" y="232183"/>
                      <a:pt x="50450" y="245942"/>
                    </a:cubicBezTo>
                    <a:cubicBezTo>
                      <a:pt x="53509" y="251040"/>
                      <a:pt x="58858" y="254351"/>
                      <a:pt x="63062" y="258555"/>
                    </a:cubicBezTo>
                    <a:cubicBezTo>
                      <a:pt x="65164" y="269065"/>
                      <a:pt x="64051" y="280780"/>
                      <a:pt x="69369" y="290086"/>
                    </a:cubicBezTo>
                    <a:cubicBezTo>
                      <a:pt x="73129" y="296666"/>
                      <a:pt x="82369" y="297963"/>
                      <a:pt x="88287" y="302698"/>
                    </a:cubicBezTo>
                    <a:cubicBezTo>
                      <a:pt x="92930" y="306412"/>
                      <a:pt x="96696" y="311107"/>
                      <a:pt x="100900" y="315311"/>
                    </a:cubicBezTo>
                    <a:cubicBezTo>
                      <a:pt x="103002" y="321617"/>
                      <a:pt x="102506" y="329529"/>
                      <a:pt x="107206" y="334229"/>
                    </a:cubicBezTo>
                    <a:cubicBezTo>
                      <a:pt x="111906" y="338929"/>
                      <a:pt x="120593" y="336849"/>
                      <a:pt x="126124" y="340536"/>
                    </a:cubicBezTo>
                    <a:cubicBezTo>
                      <a:pt x="133544" y="345483"/>
                      <a:pt x="138737" y="353148"/>
                      <a:pt x="145043" y="359454"/>
                    </a:cubicBezTo>
                    <a:cubicBezTo>
                      <a:pt x="149247" y="367862"/>
                      <a:pt x="151638" y="377457"/>
                      <a:pt x="157656" y="384679"/>
                    </a:cubicBezTo>
                    <a:cubicBezTo>
                      <a:pt x="162508" y="390501"/>
                      <a:pt x="170752" y="392439"/>
                      <a:pt x="176574" y="397291"/>
                    </a:cubicBezTo>
                    <a:cubicBezTo>
                      <a:pt x="183425" y="403001"/>
                      <a:pt x="189187" y="409904"/>
                      <a:pt x="195493" y="416210"/>
                    </a:cubicBezTo>
                    <a:cubicBezTo>
                      <a:pt x="199697" y="424618"/>
                      <a:pt x="202890" y="433613"/>
                      <a:pt x="208105" y="441435"/>
                    </a:cubicBezTo>
                    <a:cubicBezTo>
                      <a:pt x="211403" y="446382"/>
                      <a:pt x="217004" y="449404"/>
                      <a:pt x="220718" y="454047"/>
                    </a:cubicBezTo>
                    <a:cubicBezTo>
                      <a:pt x="255843" y="497953"/>
                      <a:pt x="207301" y="446937"/>
                      <a:pt x="252249" y="491885"/>
                    </a:cubicBezTo>
                    <a:cubicBezTo>
                      <a:pt x="263199" y="524735"/>
                      <a:pt x="251383" y="498686"/>
                      <a:pt x="271167" y="523416"/>
                    </a:cubicBezTo>
                    <a:cubicBezTo>
                      <a:pt x="275902" y="529334"/>
                      <a:pt x="277862" y="537599"/>
                      <a:pt x="283780" y="542334"/>
                    </a:cubicBezTo>
                    <a:cubicBezTo>
                      <a:pt x="288971" y="546486"/>
                      <a:pt x="296392" y="546538"/>
                      <a:pt x="302698" y="548640"/>
                    </a:cubicBezTo>
                    <a:cubicBezTo>
                      <a:pt x="306902" y="552844"/>
                      <a:pt x="310668" y="557539"/>
                      <a:pt x="315311" y="561253"/>
                    </a:cubicBezTo>
                    <a:cubicBezTo>
                      <a:pt x="321229" y="565988"/>
                      <a:pt x="329494" y="567947"/>
                      <a:pt x="334229" y="573865"/>
                    </a:cubicBezTo>
                    <a:cubicBezTo>
                      <a:pt x="338382" y="579056"/>
                      <a:pt x="335345" y="588631"/>
                      <a:pt x="340536" y="592784"/>
                    </a:cubicBezTo>
                    <a:cubicBezTo>
                      <a:pt x="347304" y="598198"/>
                      <a:pt x="357459" y="596600"/>
                      <a:pt x="365760" y="599090"/>
                    </a:cubicBezTo>
                    <a:cubicBezTo>
                      <a:pt x="378494" y="602910"/>
                      <a:pt x="390985" y="607498"/>
                      <a:pt x="403598" y="611702"/>
                    </a:cubicBezTo>
                    <a:lnTo>
                      <a:pt x="460353" y="630621"/>
                    </a:lnTo>
                    <a:lnTo>
                      <a:pt x="479272" y="636927"/>
                    </a:lnTo>
                    <a:cubicBezTo>
                      <a:pt x="501535" y="659192"/>
                      <a:pt x="482318" y="644638"/>
                      <a:pt x="523416" y="655846"/>
                    </a:cubicBezTo>
                    <a:cubicBezTo>
                      <a:pt x="536242" y="659344"/>
                      <a:pt x="548355" y="665233"/>
                      <a:pt x="561253" y="668458"/>
                    </a:cubicBezTo>
                    <a:cubicBezTo>
                      <a:pt x="578069" y="672662"/>
                      <a:pt x="595258" y="675590"/>
                      <a:pt x="611702" y="681071"/>
                    </a:cubicBezTo>
                    <a:lnTo>
                      <a:pt x="687377" y="706296"/>
                    </a:lnTo>
                    <a:lnTo>
                      <a:pt x="706296" y="712602"/>
                    </a:lnTo>
                    <a:lnTo>
                      <a:pt x="725214" y="718908"/>
                    </a:lnTo>
                    <a:cubicBezTo>
                      <a:pt x="785946" y="779640"/>
                      <a:pt x="721329" y="718322"/>
                      <a:pt x="769358" y="756745"/>
                    </a:cubicBezTo>
                    <a:cubicBezTo>
                      <a:pt x="774001" y="760459"/>
                      <a:pt x="776872" y="766299"/>
                      <a:pt x="781970" y="769358"/>
                    </a:cubicBezTo>
                    <a:cubicBezTo>
                      <a:pt x="787670" y="772778"/>
                      <a:pt x="794583" y="773562"/>
                      <a:pt x="800889" y="775664"/>
                    </a:cubicBezTo>
                    <a:cubicBezTo>
                      <a:pt x="807195" y="779868"/>
                      <a:pt x="815073" y="782358"/>
                      <a:pt x="819807" y="788276"/>
                    </a:cubicBezTo>
                    <a:cubicBezTo>
                      <a:pt x="834191" y="806257"/>
                      <a:pt x="815869" y="808379"/>
                      <a:pt x="838726" y="819807"/>
                    </a:cubicBezTo>
                    <a:cubicBezTo>
                      <a:pt x="846478" y="823683"/>
                      <a:pt x="855543" y="824011"/>
                      <a:pt x="863951" y="826113"/>
                    </a:cubicBezTo>
                    <a:cubicBezTo>
                      <a:pt x="868155" y="834521"/>
                      <a:pt x="871348" y="843516"/>
                      <a:pt x="876563" y="851338"/>
                    </a:cubicBezTo>
                    <a:cubicBezTo>
                      <a:pt x="883752" y="862121"/>
                      <a:pt x="897974" y="869816"/>
                      <a:pt x="908094" y="876563"/>
                    </a:cubicBezTo>
                    <a:cubicBezTo>
                      <a:pt x="910196" y="884971"/>
                      <a:pt x="915475" y="893188"/>
                      <a:pt x="914400" y="901788"/>
                    </a:cubicBezTo>
                    <a:cubicBezTo>
                      <a:pt x="913234" y="911116"/>
                      <a:pt x="906770" y="919041"/>
                      <a:pt x="901788" y="927013"/>
                    </a:cubicBezTo>
                    <a:cubicBezTo>
                      <a:pt x="896217" y="935926"/>
                      <a:pt x="888978" y="943685"/>
                      <a:pt x="882869" y="952238"/>
                    </a:cubicBezTo>
                    <a:cubicBezTo>
                      <a:pt x="878464" y="958405"/>
                      <a:pt x="874461" y="964850"/>
                      <a:pt x="870257" y="971156"/>
                    </a:cubicBezTo>
                    <a:cubicBezTo>
                      <a:pt x="868155" y="977462"/>
                      <a:pt x="865700" y="983662"/>
                      <a:pt x="863951" y="990075"/>
                    </a:cubicBezTo>
                    <a:cubicBezTo>
                      <a:pt x="830012" y="1114516"/>
                      <a:pt x="845003" y="1107316"/>
                      <a:pt x="857644" y="1317998"/>
                    </a:cubicBezTo>
                    <a:cubicBezTo>
                      <a:pt x="860046" y="1358037"/>
                      <a:pt x="863801" y="1353683"/>
                      <a:pt x="889176" y="1362141"/>
                    </a:cubicBezTo>
                    <a:cubicBezTo>
                      <a:pt x="895482" y="1366345"/>
                      <a:pt x="902176" y="1370018"/>
                      <a:pt x="908094" y="1374753"/>
                    </a:cubicBezTo>
                    <a:cubicBezTo>
                      <a:pt x="912737" y="1378467"/>
                      <a:pt x="915609" y="1384307"/>
                      <a:pt x="920707" y="1387366"/>
                    </a:cubicBezTo>
                    <a:cubicBezTo>
                      <a:pt x="926407" y="1390786"/>
                      <a:pt x="933319" y="1391570"/>
                      <a:pt x="939625" y="1393672"/>
                    </a:cubicBezTo>
                    <a:cubicBezTo>
                      <a:pt x="961639" y="1415686"/>
                      <a:pt x="946597" y="1404405"/>
                      <a:pt x="990075" y="1418897"/>
                    </a:cubicBezTo>
                    <a:cubicBezTo>
                      <a:pt x="990079" y="1418898"/>
                      <a:pt x="1027909" y="1431508"/>
                      <a:pt x="1027912" y="1431509"/>
                    </a:cubicBezTo>
                    <a:cubicBezTo>
                      <a:pt x="1065961" y="1439120"/>
                      <a:pt x="1049274" y="1434427"/>
                      <a:pt x="1078362" y="1444122"/>
                    </a:cubicBezTo>
                    <a:cubicBezTo>
                      <a:pt x="1082566" y="1450428"/>
                      <a:pt x="1084394" y="1459280"/>
                      <a:pt x="1090974" y="1463040"/>
                    </a:cubicBezTo>
                    <a:cubicBezTo>
                      <a:pt x="1160720" y="1502896"/>
                      <a:pt x="1096962" y="1443806"/>
                      <a:pt x="1135118" y="1481959"/>
                    </a:cubicBezTo>
                    <a:cubicBezTo>
                      <a:pt x="1133016" y="1490367"/>
                      <a:pt x="1132225" y="1499218"/>
                      <a:pt x="1128811" y="1507184"/>
                    </a:cubicBezTo>
                    <a:cubicBezTo>
                      <a:pt x="1122845" y="1521104"/>
                      <a:pt x="1113757" y="1528544"/>
                      <a:pt x="1103587" y="1538715"/>
                    </a:cubicBezTo>
                    <a:cubicBezTo>
                      <a:pt x="1086900" y="1605453"/>
                      <a:pt x="1109556" y="1526857"/>
                      <a:pt x="1084668" y="1582858"/>
                    </a:cubicBezTo>
                    <a:cubicBezTo>
                      <a:pt x="1079269" y="1595007"/>
                      <a:pt x="1076260" y="1608083"/>
                      <a:pt x="1072056" y="1620696"/>
                    </a:cubicBezTo>
                    <a:lnTo>
                      <a:pt x="1065749" y="1639614"/>
                    </a:lnTo>
                    <a:cubicBezTo>
                      <a:pt x="1072203" y="1846111"/>
                      <a:pt x="1041959" y="1781219"/>
                      <a:pt x="1078362" y="1854025"/>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619769C9-B25D-4330-8E73-9281C225CF89}"/>
                  </a:ext>
                </a:extLst>
              </p:cNvPr>
              <p:cNvSpPr/>
              <p:nvPr/>
            </p:nvSpPr>
            <p:spPr bwMode="auto">
              <a:xfrm>
                <a:off x="3550394" y="2604463"/>
                <a:ext cx="1166649" cy="158256"/>
              </a:xfrm>
              <a:custGeom>
                <a:avLst/>
                <a:gdLst>
                  <a:gd name="connsiteX0" fmla="*/ 0 w 1166649"/>
                  <a:gd name="connsiteY0" fmla="*/ 0 h 158256"/>
                  <a:gd name="connsiteX1" fmla="*/ 31532 w 1166649"/>
                  <a:gd name="connsiteY1" fmla="*/ 6307 h 158256"/>
                  <a:gd name="connsiteX2" fmla="*/ 50450 w 1166649"/>
                  <a:gd name="connsiteY2" fmla="*/ 18919 h 158256"/>
                  <a:gd name="connsiteX3" fmla="*/ 69369 w 1166649"/>
                  <a:gd name="connsiteY3" fmla="*/ 25225 h 158256"/>
                  <a:gd name="connsiteX4" fmla="*/ 258555 w 1166649"/>
                  <a:gd name="connsiteY4" fmla="*/ 44144 h 158256"/>
                  <a:gd name="connsiteX5" fmla="*/ 283780 w 1166649"/>
                  <a:gd name="connsiteY5" fmla="*/ 50450 h 158256"/>
                  <a:gd name="connsiteX6" fmla="*/ 315311 w 1166649"/>
                  <a:gd name="connsiteY6" fmla="*/ 56756 h 158256"/>
                  <a:gd name="connsiteX7" fmla="*/ 397292 w 1166649"/>
                  <a:gd name="connsiteY7" fmla="*/ 75675 h 158256"/>
                  <a:gd name="connsiteX8" fmla="*/ 523416 w 1166649"/>
                  <a:gd name="connsiteY8" fmla="*/ 88287 h 158256"/>
                  <a:gd name="connsiteX9" fmla="*/ 624315 w 1166649"/>
                  <a:gd name="connsiteY9" fmla="*/ 100900 h 158256"/>
                  <a:gd name="connsiteX10" fmla="*/ 643234 w 1166649"/>
                  <a:gd name="connsiteY10" fmla="*/ 107206 h 158256"/>
                  <a:gd name="connsiteX11" fmla="*/ 731520 w 1166649"/>
                  <a:gd name="connsiteY11" fmla="*/ 119818 h 158256"/>
                  <a:gd name="connsiteX12" fmla="*/ 763052 w 1166649"/>
                  <a:gd name="connsiteY12" fmla="*/ 126125 h 158256"/>
                  <a:gd name="connsiteX13" fmla="*/ 870257 w 1166649"/>
                  <a:gd name="connsiteY13" fmla="*/ 132431 h 158256"/>
                  <a:gd name="connsiteX14" fmla="*/ 914400 w 1166649"/>
                  <a:gd name="connsiteY14" fmla="*/ 138737 h 158256"/>
                  <a:gd name="connsiteX15" fmla="*/ 1053137 w 1166649"/>
                  <a:gd name="connsiteY15" fmla="*/ 157656 h 158256"/>
                  <a:gd name="connsiteX16" fmla="*/ 1166649 w 1166649"/>
                  <a:gd name="connsiteY16" fmla="*/ 157656 h 15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6649" h="158256">
                    <a:moveTo>
                      <a:pt x="0" y="0"/>
                    </a:moveTo>
                    <a:cubicBezTo>
                      <a:pt x="10511" y="2102"/>
                      <a:pt x="21496" y="2543"/>
                      <a:pt x="31532" y="6307"/>
                    </a:cubicBezTo>
                    <a:cubicBezTo>
                      <a:pt x="38628" y="8968"/>
                      <a:pt x="43671" y="15530"/>
                      <a:pt x="50450" y="18919"/>
                    </a:cubicBezTo>
                    <a:cubicBezTo>
                      <a:pt x="56396" y="21892"/>
                      <a:pt x="63063" y="23123"/>
                      <a:pt x="69369" y="25225"/>
                    </a:cubicBezTo>
                    <a:cubicBezTo>
                      <a:pt x="124151" y="80011"/>
                      <a:pt x="70825" y="32411"/>
                      <a:pt x="258555" y="44144"/>
                    </a:cubicBezTo>
                    <a:cubicBezTo>
                      <a:pt x="267205" y="44685"/>
                      <a:pt x="275319" y="48570"/>
                      <a:pt x="283780" y="50450"/>
                    </a:cubicBezTo>
                    <a:cubicBezTo>
                      <a:pt x="294243" y="52775"/>
                      <a:pt x="304801" y="54654"/>
                      <a:pt x="315311" y="56756"/>
                    </a:cubicBezTo>
                    <a:cubicBezTo>
                      <a:pt x="356655" y="77429"/>
                      <a:pt x="333028" y="69249"/>
                      <a:pt x="397292" y="75675"/>
                    </a:cubicBezTo>
                    <a:cubicBezTo>
                      <a:pt x="557883" y="91734"/>
                      <a:pt x="384337" y="72834"/>
                      <a:pt x="523416" y="88287"/>
                    </a:cubicBezTo>
                    <a:cubicBezTo>
                      <a:pt x="573293" y="104915"/>
                      <a:pt x="515265" y="87269"/>
                      <a:pt x="624315" y="100900"/>
                    </a:cubicBezTo>
                    <a:cubicBezTo>
                      <a:pt x="630911" y="101724"/>
                      <a:pt x="636688" y="106051"/>
                      <a:pt x="643234" y="107206"/>
                    </a:cubicBezTo>
                    <a:cubicBezTo>
                      <a:pt x="672509" y="112372"/>
                      <a:pt x="702156" y="115182"/>
                      <a:pt x="731520" y="119818"/>
                    </a:cubicBezTo>
                    <a:cubicBezTo>
                      <a:pt x="742108" y="121490"/>
                      <a:pt x="752377" y="125155"/>
                      <a:pt x="763052" y="126125"/>
                    </a:cubicBezTo>
                    <a:cubicBezTo>
                      <a:pt x="798702" y="129366"/>
                      <a:pt x="834522" y="130329"/>
                      <a:pt x="870257" y="132431"/>
                    </a:cubicBezTo>
                    <a:lnTo>
                      <a:pt x="914400" y="138737"/>
                    </a:lnTo>
                    <a:cubicBezTo>
                      <a:pt x="961457" y="146167"/>
                      <a:pt x="1005484" y="155954"/>
                      <a:pt x="1053137" y="157656"/>
                    </a:cubicBezTo>
                    <a:cubicBezTo>
                      <a:pt x="1090950" y="159007"/>
                      <a:pt x="1128812" y="157656"/>
                      <a:pt x="1166649" y="157656"/>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C3FDFC8A-6C6F-48D7-A2EE-9C5366F85C39}"/>
                  </a:ext>
                </a:extLst>
              </p:cNvPr>
              <p:cNvSpPr/>
              <p:nvPr/>
            </p:nvSpPr>
            <p:spPr bwMode="auto">
              <a:xfrm>
                <a:off x="3512557" y="2598156"/>
                <a:ext cx="1166649" cy="164047"/>
              </a:xfrm>
              <a:custGeom>
                <a:avLst/>
                <a:gdLst>
                  <a:gd name="connsiteX0" fmla="*/ 0 w 1166649"/>
                  <a:gd name="connsiteY0" fmla="*/ 0 h 164047"/>
                  <a:gd name="connsiteX1" fmla="*/ 37837 w 1166649"/>
                  <a:gd name="connsiteY1" fmla="*/ 6306 h 164047"/>
                  <a:gd name="connsiteX2" fmla="*/ 56756 w 1166649"/>
                  <a:gd name="connsiteY2" fmla="*/ 12612 h 164047"/>
                  <a:gd name="connsiteX3" fmla="*/ 107206 w 1166649"/>
                  <a:gd name="connsiteY3" fmla="*/ 18919 h 164047"/>
                  <a:gd name="connsiteX4" fmla="*/ 145043 w 1166649"/>
                  <a:gd name="connsiteY4" fmla="*/ 31531 h 164047"/>
                  <a:gd name="connsiteX5" fmla="*/ 163962 w 1166649"/>
                  <a:gd name="connsiteY5" fmla="*/ 37837 h 164047"/>
                  <a:gd name="connsiteX6" fmla="*/ 397291 w 1166649"/>
                  <a:gd name="connsiteY6" fmla="*/ 50450 h 164047"/>
                  <a:gd name="connsiteX7" fmla="*/ 479272 w 1166649"/>
                  <a:gd name="connsiteY7" fmla="*/ 63062 h 164047"/>
                  <a:gd name="connsiteX8" fmla="*/ 561253 w 1166649"/>
                  <a:gd name="connsiteY8" fmla="*/ 75674 h 164047"/>
                  <a:gd name="connsiteX9" fmla="*/ 895482 w 1166649"/>
                  <a:gd name="connsiteY9" fmla="*/ 88287 h 164047"/>
                  <a:gd name="connsiteX10" fmla="*/ 920706 w 1166649"/>
                  <a:gd name="connsiteY10" fmla="*/ 113512 h 164047"/>
                  <a:gd name="connsiteX11" fmla="*/ 945931 w 1166649"/>
                  <a:gd name="connsiteY11" fmla="*/ 119818 h 164047"/>
                  <a:gd name="connsiteX12" fmla="*/ 983769 w 1166649"/>
                  <a:gd name="connsiteY12" fmla="*/ 132430 h 164047"/>
                  <a:gd name="connsiteX13" fmla="*/ 1002687 w 1166649"/>
                  <a:gd name="connsiteY13" fmla="*/ 138737 h 164047"/>
                  <a:gd name="connsiteX14" fmla="*/ 1027912 w 1166649"/>
                  <a:gd name="connsiteY14" fmla="*/ 151349 h 164047"/>
                  <a:gd name="connsiteX15" fmla="*/ 1166649 w 1166649"/>
                  <a:gd name="connsiteY15" fmla="*/ 163961 h 16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6649" h="164047">
                    <a:moveTo>
                      <a:pt x="0" y="0"/>
                    </a:moveTo>
                    <a:cubicBezTo>
                      <a:pt x="12612" y="2102"/>
                      <a:pt x="25355" y="3532"/>
                      <a:pt x="37837" y="6306"/>
                    </a:cubicBezTo>
                    <a:cubicBezTo>
                      <a:pt x="44326" y="7748"/>
                      <a:pt x="50216" y="11423"/>
                      <a:pt x="56756" y="12612"/>
                    </a:cubicBezTo>
                    <a:cubicBezTo>
                      <a:pt x="73430" y="15644"/>
                      <a:pt x="90389" y="16817"/>
                      <a:pt x="107206" y="18919"/>
                    </a:cubicBezTo>
                    <a:lnTo>
                      <a:pt x="145043" y="31531"/>
                    </a:lnTo>
                    <a:lnTo>
                      <a:pt x="163962" y="37837"/>
                    </a:lnTo>
                    <a:cubicBezTo>
                      <a:pt x="250715" y="66754"/>
                      <a:pt x="176209" y="43947"/>
                      <a:pt x="397291" y="50450"/>
                    </a:cubicBezTo>
                    <a:cubicBezTo>
                      <a:pt x="424618" y="54654"/>
                      <a:pt x="452044" y="58257"/>
                      <a:pt x="479272" y="63062"/>
                    </a:cubicBezTo>
                    <a:cubicBezTo>
                      <a:pt x="545017" y="74664"/>
                      <a:pt x="447448" y="66919"/>
                      <a:pt x="561253" y="75674"/>
                    </a:cubicBezTo>
                    <a:cubicBezTo>
                      <a:pt x="676738" y="84558"/>
                      <a:pt x="774989" y="84940"/>
                      <a:pt x="895482" y="88287"/>
                    </a:cubicBezTo>
                    <a:cubicBezTo>
                      <a:pt x="960344" y="109908"/>
                      <a:pt x="872659" y="75074"/>
                      <a:pt x="920706" y="113512"/>
                    </a:cubicBezTo>
                    <a:cubicBezTo>
                      <a:pt x="927474" y="118926"/>
                      <a:pt x="937629" y="117328"/>
                      <a:pt x="945931" y="119818"/>
                    </a:cubicBezTo>
                    <a:cubicBezTo>
                      <a:pt x="958665" y="123638"/>
                      <a:pt x="971156" y="128226"/>
                      <a:pt x="983769" y="132430"/>
                    </a:cubicBezTo>
                    <a:cubicBezTo>
                      <a:pt x="990075" y="134532"/>
                      <a:pt x="996742" y="135764"/>
                      <a:pt x="1002687" y="138737"/>
                    </a:cubicBezTo>
                    <a:cubicBezTo>
                      <a:pt x="1011095" y="142941"/>
                      <a:pt x="1018713" y="149412"/>
                      <a:pt x="1027912" y="151349"/>
                    </a:cubicBezTo>
                    <a:cubicBezTo>
                      <a:pt x="1097059" y="165906"/>
                      <a:pt x="1109213" y="163961"/>
                      <a:pt x="1166649" y="163961"/>
                    </a:cubicBezTo>
                  </a:path>
                </a:pathLst>
              </a:cu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BD4CF26F-003B-4A1B-B54F-4B9D79CEEB1C}"/>
                  </a:ext>
                </a:extLst>
              </p:cNvPr>
              <p:cNvSpPr/>
              <p:nvPr/>
            </p:nvSpPr>
            <p:spPr bwMode="auto">
              <a:xfrm>
                <a:off x="11325948" y="2497258"/>
                <a:ext cx="946829" cy="334229"/>
              </a:xfrm>
              <a:custGeom>
                <a:avLst/>
                <a:gdLst>
                  <a:gd name="connsiteX0" fmla="*/ 0 w 946829"/>
                  <a:gd name="connsiteY0" fmla="*/ 321616 h 334229"/>
                  <a:gd name="connsiteX1" fmla="*/ 75674 w 946829"/>
                  <a:gd name="connsiteY1" fmla="*/ 327923 h 334229"/>
                  <a:gd name="connsiteX2" fmla="*/ 100899 w 946829"/>
                  <a:gd name="connsiteY2" fmla="*/ 334229 h 334229"/>
                  <a:gd name="connsiteX3" fmla="*/ 201798 w 946829"/>
                  <a:gd name="connsiteY3" fmla="*/ 327923 h 334229"/>
                  <a:gd name="connsiteX4" fmla="*/ 258554 w 946829"/>
                  <a:gd name="connsiteY4" fmla="*/ 315310 h 334229"/>
                  <a:gd name="connsiteX5" fmla="*/ 302698 w 946829"/>
                  <a:gd name="connsiteY5" fmla="*/ 296392 h 334229"/>
                  <a:gd name="connsiteX6" fmla="*/ 353147 w 946829"/>
                  <a:gd name="connsiteY6" fmla="*/ 283779 h 334229"/>
                  <a:gd name="connsiteX7" fmla="*/ 390984 w 946829"/>
                  <a:gd name="connsiteY7" fmla="*/ 271167 h 334229"/>
                  <a:gd name="connsiteX8" fmla="*/ 416209 w 946829"/>
                  <a:gd name="connsiteY8" fmla="*/ 264861 h 334229"/>
                  <a:gd name="connsiteX9" fmla="*/ 460353 w 946829"/>
                  <a:gd name="connsiteY9" fmla="*/ 233330 h 334229"/>
                  <a:gd name="connsiteX10" fmla="*/ 472965 w 946829"/>
                  <a:gd name="connsiteY10" fmla="*/ 220717 h 334229"/>
                  <a:gd name="connsiteX11" fmla="*/ 510802 w 946829"/>
                  <a:gd name="connsiteY11" fmla="*/ 208105 h 334229"/>
                  <a:gd name="connsiteX12" fmla="*/ 523415 w 946829"/>
                  <a:gd name="connsiteY12" fmla="*/ 189186 h 334229"/>
                  <a:gd name="connsiteX13" fmla="*/ 542333 w 946829"/>
                  <a:gd name="connsiteY13" fmla="*/ 182880 h 334229"/>
                  <a:gd name="connsiteX14" fmla="*/ 561252 w 946829"/>
                  <a:gd name="connsiteY14" fmla="*/ 163961 h 334229"/>
                  <a:gd name="connsiteX15" fmla="*/ 586477 w 946829"/>
                  <a:gd name="connsiteY15" fmla="*/ 126124 h 334229"/>
                  <a:gd name="connsiteX16" fmla="*/ 599089 w 946829"/>
                  <a:gd name="connsiteY16" fmla="*/ 107205 h 334229"/>
                  <a:gd name="connsiteX17" fmla="*/ 618008 w 946829"/>
                  <a:gd name="connsiteY17" fmla="*/ 100899 h 334229"/>
                  <a:gd name="connsiteX18" fmla="*/ 655845 w 946829"/>
                  <a:gd name="connsiteY18" fmla="*/ 69368 h 334229"/>
                  <a:gd name="connsiteX19" fmla="*/ 718907 w 946829"/>
                  <a:gd name="connsiteY19" fmla="*/ 56756 h 334229"/>
                  <a:gd name="connsiteX20" fmla="*/ 756744 w 946829"/>
                  <a:gd name="connsiteY20" fmla="*/ 50450 h 334229"/>
                  <a:gd name="connsiteX21" fmla="*/ 863950 w 946829"/>
                  <a:gd name="connsiteY21" fmla="*/ 18919 h 334229"/>
                  <a:gd name="connsiteX22" fmla="*/ 901787 w 946829"/>
                  <a:gd name="connsiteY22" fmla="*/ 12612 h 334229"/>
                  <a:gd name="connsiteX23" fmla="*/ 945931 w 946829"/>
                  <a:gd name="connsiteY23" fmla="*/ 6306 h 334229"/>
                  <a:gd name="connsiteX24" fmla="*/ 945931 w 946829"/>
                  <a:gd name="connsiteY24" fmla="*/ 0 h 33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46829" h="334229">
                    <a:moveTo>
                      <a:pt x="0" y="321616"/>
                    </a:moveTo>
                    <a:cubicBezTo>
                      <a:pt x="25225" y="323718"/>
                      <a:pt x="50557" y="324783"/>
                      <a:pt x="75674" y="327923"/>
                    </a:cubicBezTo>
                    <a:cubicBezTo>
                      <a:pt x="84274" y="328998"/>
                      <a:pt x="92232" y="334229"/>
                      <a:pt x="100899" y="334229"/>
                    </a:cubicBezTo>
                    <a:cubicBezTo>
                      <a:pt x="134598" y="334229"/>
                      <a:pt x="168165" y="330025"/>
                      <a:pt x="201798" y="327923"/>
                    </a:cubicBezTo>
                    <a:cubicBezTo>
                      <a:pt x="244382" y="313727"/>
                      <a:pt x="191973" y="330105"/>
                      <a:pt x="258554" y="315310"/>
                    </a:cubicBezTo>
                    <a:cubicBezTo>
                      <a:pt x="279030" y="310760"/>
                      <a:pt x="281937" y="305290"/>
                      <a:pt x="302698" y="296392"/>
                    </a:cubicBezTo>
                    <a:cubicBezTo>
                      <a:pt x="325029" y="286821"/>
                      <a:pt x="325990" y="291185"/>
                      <a:pt x="353147" y="283779"/>
                    </a:cubicBezTo>
                    <a:cubicBezTo>
                      <a:pt x="365973" y="280281"/>
                      <a:pt x="378086" y="274391"/>
                      <a:pt x="390984" y="271167"/>
                    </a:cubicBezTo>
                    <a:lnTo>
                      <a:pt x="416209" y="264861"/>
                    </a:lnTo>
                    <a:cubicBezTo>
                      <a:pt x="432586" y="253943"/>
                      <a:pt x="444716" y="246361"/>
                      <a:pt x="460353" y="233330"/>
                    </a:cubicBezTo>
                    <a:cubicBezTo>
                      <a:pt x="464921" y="229524"/>
                      <a:pt x="467647" y="223376"/>
                      <a:pt x="472965" y="220717"/>
                    </a:cubicBezTo>
                    <a:cubicBezTo>
                      <a:pt x="484856" y="214771"/>
                      <a:pt x="510802" y="208105"/>
                      <a:pt x="510802" y="208105"/>
                    </a:cubicBezTo>
                    <a:cubicBezTo>
                      <a:pt x="515006" y="201799"/>
                      <a:pt x="517497" y="193921"/>
                      <a:pt x="523415" y="189186"/>
                    </a:cubicBezTo>
                    <a:cubicBezTo>
                      <a:pt x="528606" y="185034"/>
                      <a:pt x="536802" y="186567"/>
                      <a:pt x="542333" y="182880"/>
                    </a:cubicBezTo>
                    <a:cubicBezTo>
                      <a:pt x="549754" y="177933"/>
                      <a:pt x="554946" y="170267"/>
                      <a:pt x="561252" y="163961"/>
                    </a:cubicBezTo>
                    <a:cubicBezTo>
                      <a:pt x="586676" y="113112"/>
                      <a:pt x="560795" y="158226"/>
                      <a:pt x="586477" y="126124"/>
                    </a:cubicBezTo>
                    <a:cubicBezTo>
                      <a:pt x="591212" y="120206"/>
                      <a:pt x="593171" y="111940"/>
                      <a:pt x="599089" y="107205"/>
                    </a:cubicBezTo>
                    <a:cubicBezTo>
                      <a:pt x="604280" y="103052"/>
                      <a:pt x="611702" y="103001"/>
                      <a:pt x="618008" y="100899"/>
                    </a:cubicBezTo>
                    <a:cubicBezTo>
                      <a:pt x="631954" y="86953"/>
                      <a:pt x="638286" y="78147"/>
                      <a:pt x="655845" y="69368"/>
                    </a:cubicBezTo>
                    <a:cubicBezTo>
                      <a:pt x="673685" y="60448"/>
                      <a:pt x="702126" y="59338"/>
                      <a:pt x="718907" y="56756"/>
                    </a:cubicBezTo>
                    <a:cubicBezTo>
                      <a:pt x="731545" y="54812"/>
                      <a:pt x="744206" y="52958"/>
                      <a:pt x="756744" y="50450"/>
                    </a:cubicBezTo>
                    <a:cubicBezTo>
                      <a:pt x="793440" y="43110"/>
                      <a:pt x="827254" y="26259"/>
                      <a:pt x="863950" y="18919"/>
                    </a:cubicBezTo>
                    <a:cubicBezTo>
                      <a:pt x="876488" y="16411"/>
                      <a:pt x="889149" y="14556"/>
                      <a:pt x="901787" y="12612"/>
                    </a:cubicBezTo>
                    <a:cubicBezTo>
                      <a:pt x="916478" y="10352"/>
                      <a:pt x="931639" y="10389"/>
                      <a:pt x="945931" y="6306"/>
                    </a:cubicBezTo>
                    <a:cubicBezTo>
                      <a:pt x="947952" y="5729"/>
                      <a:pt x="945931" y="2102"/>
                      <a:pt x="945931" y="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D02B0F2C-07DB-45EB-B7C3-C4B04D01E733}"/>
                  </a:ext>
                </a:extLst>
              </p:cNvPr>
              <p:cNvSpPr/>
              <p:nvPr/>
            </p:nvSpPr>
            <p:spPr bwMode="auto">
              <a:xfrm>
                <a:off x="7933208" y="2762119"/>
                <a:ext cx="1683758" cy="853388"/>
              </a:xfrm>
              <a:custGeom>
                <a:avLst/>
                <a:gdLst>
                  <a:gd name="connsiteX0" fmla="*/ 0 w 1683758"/>
                  <a:gd name="connsiteY0" fmla="*/ 0 h 853388"/>
                  <a:gd name="connsiteX1" fmla="*/ 25225 w 1683758"/>
                  <a:gd name="connsiteY1" fmla="*/ 75674 h 853388"/>
                  <a:gd name="connsiteX2" fmla="*/ 37838 w 1683758"/>
                  <a:gd name="connsiteY2" fmla="*/ 113511 h 853388"/>
                  <a:gd name="connsiteX3" fmla="*/ 44144 w 1683758"/>
                  <a:gd name="connsiteY3" fmla="*/ 132430 h 853388"/>
                  <a:gd name="connsiteX4" fmla="*/ 56756 w 1683758"/>
                  <a:gd name="connsiteY4" fmla="*/ 151349 h 853388"/>
                  <a:gd name="connsiteX5" fmla="*/ 63062 w 1683758"/>
                  <a:gd name="connsiteY5" fmla="*/ 170267 h 853388"/>
                  <a:gd name="connsiteX6" fmla="*/ 75675 w 1683758"/>
                  <a:gd name="connsiteY6" fmla="*/ 182880 h 853388"/>
                  <a:gd name="connsiteX7" fmla="*/ 126124 w 1683758"/>
                  <a:gd name="connsiteY7" fmla="*/ 208104 h 853388"/>
                  <a:gd name="connsiteX8" fmla="*/ 214411 w 1683758"/>
                  <a:gd name="connsiteY8" fmla="*/ 214411 h 853388"/>
                  <a:gd name="connsiteX9" fmla="*/ 309004 w 1683758"/>
                  <a:gd name="connsiteY9" fmla="*/ 227023 h 853388"/>
                  <a:gd name="connsiteX10" fmla="*/ 334229 w 1683758"/>
                  <a:gd name="connsiteY10" fmla="*/ 233329 h 853388"/>
                  <a:gd name="connsiteX11" fmla="*/ 390985 w 1683758"/>
                  <a:gd name="connsiteY11" fmla="*/ 245942 h 853388"/>
                  <a:gd name="connsiteX12" fmla="*/ 416210 w 1683758"/>
                  <a:gd name="connsiteY12" fmla="*/ 252248 h 853388"/>
                  <a:gd name="connsiteX13" fmla="*/ 447741 w 1683758"/>
                  <a:gd name="connsiteY13" fmla="*/ 258554 h 853388"/>
                  <a:gd name="connsiteX14" fmla="*/ 466660 w 1683758"/>
                  <a:gd name="connsiteY14" fmla="*/ 264860 h 853388"/>
                  <a:gd name="connsiteX15" fmla="*/ 536028 w 1683758"/>
                  <a:gd name="connsiteY15" fmla="*/ 271167 h 853388"/>
                  <a:gd name="connsiteX16" fmla="*/ 554946 w 1683758"/>
                  <a:gd name="connsiteY16" fmla="*/ 277473 h 853388"/>
                  <a:gd name="connsiteX17" fmla="*/ 586478 w 1683758"/>
                  <a:gd name="connsiteY17" fmla="*/ 283779 h 853388"/>
                  <a:gd name="connsiteX18" fmla="*/ 605396 w 1683758"/>
                  <a:gd name="connsiteY18" fmla="*/ 296391 h 853388"/>
                  <a:gd name="connsiteX19" fmla="*/ 643233 w 1683758"/>
                  <a:gd name="connsiteY19" fmla="*/ 309004 h 853388"/>
                  <a:gd name="connsiteX20" fmla="*/ 662152 w 1683758"/>
                  <a:gd name="connsiteY20" fmla="*/ 315310 h 853388"/>
                  <a:gd name="connsiteX21" fmla="*/ 681071 w 1683758"/>
                  <a:gd name="connsiteY21" fmla="*/ 321616 h 853388"/>
                  <a:gd name="connsiteX22" fmla="*/ 699989 w 1683758"/>
                  <a:gd name="connsiteY22" fmla="*/ 353147 h 853388"/>
                  <a:gd name="connsiteX23" fmla="*/ 731520 w 1683758"/>
                  <a:gd name="connsiteY23" fmla="*/ 378372 h 853388"/>
                  <a:gd name="connsiteX24" fmla="*/ 750439 w 1683758"/>
                  <a:gd name="connsiteY24" fmla="*/ 479271 h 853388"/>
                  <a:gd name="connsiteX25" fmla="*/ 756745 w 1683758"/>
                  <a:gd name="connsiteY25" fmla="*/ 510802 h 853388"/>
                  <a:gd name="connsiteX26" fmla="*/ 763051 w 1683758"/>
                  <a:gd name="connsiteY26" fmla="*/ 529721 h 853388"/>
                  <a:gd name="connsiteX27" fmla="*/ 781970 w 1683758"/>
                  <a:gd name="connsiteY27" fmla="*/ 536027 h 853388"/>
                  <a:gd name="connsiteX28" fmla="*/ 800889 w 1683758"/>
                  <a:gd name="connsiteY28" fmla="*/ 573864 h 853388"/>
                  <a:gd name="connsiteX29" fmla="*/ 819807 w 1683758"/>
                  <a:gd name="connsiteY29" fmla="*/ 611702 h 853388"/>
                  <a:gd name="connsiteX30" fmla="*/ 838726 w 1683758"/>
                  <a:gd name="connsiteY30" fmla="*/ 618008 h 853388"/>
                  <a:gd name="connsiteX31" fmla="*/ 851338 w 1683758"/>
                  <a:gd name="connsiteY31" fmla="*/ 636927 h 853388"/>
                  <a:gd name="connsiteX32" fmla="*/ 857644 w 1683758"/>
                  <a:gd name="connsiteY32" fmla="*/ 662151 h 853388"/>
                  <a:gd name="connsiteX33" fmla="*/ 882869 w 1683758"/>
                  <a:gd name="connsiteY33" fmla="*/ 718907 h 853388"/>
                  <a:gd name="connsiteX34" fmla="*/ 895482 w 1683758"/>
                  <a:gd name="connsiteY34" fmla="*/ 756744 h 853388"/>
                  <a:gd name="connsiteX35" fmla="*/ 901788 w 1683758"/>
                  <a:gd name="connsiteY35" fmla="*/ 826113 h 853388"/>
                  <a:gd name="connsiteX36" fmla="*/ 920706 w 1683758"/>
                  <a:gd name="connsiteY36" fmla="*/ 832419 h 853388"/>
                  <a:gd name="connsiteX37" fmla="*/ 1040524 w 1683758"/>
                  <a:gd name="connsiteY37" fmla="*/ 838725 h 853388"/>
                  <a:gd name="connsiteX38" fmla="*/ 1097280 w 1683758"/>
                  <a:gd name="connsiteY38" fmla="*/ 832419 h 853388"/>
                  <a:gd name="connsiteX39" fmla="*/ 1128811 w 1683758"/>
                  <a:gd name="connsiteY39" fmla="*/ 813500 h 853388"/>
                  <a:gd name="connsiteX40" fmla="*/ 1147730 w 1683758"/>
                  <a:gd name="connsiteY40" fmla="*/ 807194 h 853388"/>
                  <a:gd name="connsiteX41" fmla="*/ 1172955 w 1683758"/>
                  <a:gd name="connsiteY41" fmla="*/ 794582 h 853388"/>
                  <a:gd name="connsiteX42" fmla="*/ 1191873 w 1683758"/>
                  <a:gd name="connsiteY42" fmla="*/ 781969 h 853388"/>
                  <a:gd name="connsiteX43" fmla="*/ 1210792 w 1683758"/>
                  <a:gd name="connsiteY43" fmla="*/ 775663 h 853388"/>
                  <a:gd name="connsiteX44" fmla="*/ 1236017 w 1683758"/>
                  <a:gd name="connsiteY44" fmla="*/ 763051 h 853388"/>
                  <a:gd name="connsiteX45" fmla="*/ 1254935 w 1683758"/>
                  <a:gd name="connsiteY45" fmla="*/ 750438 h 853388"/>
                  <a:gd name="connsiteX46" fmla="*/ 1292773 w 1683758"/>
                  <a:gd name="connsiteY46" fmla="*/ 744132 h 853388"/>
                  <a:gd name="connsiteX47" fmla="*/ 1336916 w 1683758"/>
                  <a:gd name="connsiteY47" fmla="*/ 731520 h 853388"/>
                  <a:gd name="connsiteX48" fmla="*/ 1355835 w 1683758"/>
                  <a:gd name="connsiteY48" fmla="*/ 725213 h 853388"/>
                  <a:gd name="connsiteX49" fmla="*/ 1374753 w 1683758"/>
                  <a:gd name="connsiteY49" fmla="*/ 706295 h 853388"/>
                  <a:gd name="connsiteX50" fmla="*/ 1437815 w 1683758"/>
                  <a:gd name="connsiteY50" fmla="*/ 687376 h 853388"/>
                  <a:gd name="connsiteX51" fmla="*/ 1488265 w 1683758"/>
                  <a:gd name="connsiteY51" fmla="*/ 662151 h 853388"/>
                  <a:gd name="connsiteX52" fmla="*/ 1532409 w 1683758"/>
                  <a:gd name="connsiteY52" fmla="*/ 655845 h 853388"/>
                  <a:gd name="connsiteX53" fmla="*/ 1608083 w 1683758"/>
                  <a:gd name="connsiteY53" fmla="*/ 643233 h 853388"/>
                  <a:gd name="connsiteX54" fmla="*/ 1633308 w 1683758"/>
                  <a:gd name="connsiteY54" fmla="*/ 636927 h 853388"/>
                  <a:gd name="connsiteX55" fmla="*/ 1683758 w 1683758"/>
                  <a:gd name="connsiteY55" fmla="*/ 630620 h 85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683758" h="853388">
                    <a:moveTo>
                      <a:pt x="0" y="0"/>
                    </a:moveTo>
                    <a:lnTo>
                      <a:pt x="25225" y="75674"/>
                    </a:lnTo>
                    <a:lnTo>
                      <a:pt x="37838" y="113511"/>
                    </a:lnTo>
                    <a:cubicBezTo>
                      <a:pt x="39940" y="119817"/>
                      <a:pt x="40457" y="126899"/>
                      <a:pt x="44144" y="132430"/>
                    </a:cubicBezTo>
                    <a:cubicBezTo>
                      <a:pt x="48348" y="138736"/>
                      <a:pt x="53367" y="144570"/>
                      <a:pt x="56756" y="151349"/>
                    </a:cubicBezTo>
                    <a:cubicBezTo>
                      <a:pt x="59729" y="157294"/>
                      <a:pt x="59642" y="164567"/>
                      <a:pt x="63062" y="170267"/>
                    </a:cubicBezTo>
                    <a:cubicBezTo>
                      <a:pt x="66121" y="175365"/>
                      <a:pt x="71032" y="179166"/>
                      <a:pt x="75675" y="182880"/>
                    </a:cubicBezTo>
                    <a:cubicBezTo>
                      <a:pt x="88392" y="193054"/>
                      <a:pt x="110886" y="205698"/>
                      <a:pt x="126124" y="208104"/>
                    </a:cubicBezTo>
                    <a:cubicBezTo>
                      <a:pt x="155267" y="212706"/>
                      <a:pt x="184982" y="212309"/>
                      <a:pt x="214411" y="214411"/>
                    </a:cubicBezTo>
                    <a:cubicBezTo>
                      <a:pt x="261666" y="230162"/>
                      <a:pt x="210245" y="214679"/>
                      <a:pt x="309004" y="227023"/>
                    </a:cubicBezTo>
                    <a:cubicBezTo>
                      <a:pt x="317604" y="228098"/>
                      <a:pt x="325784" y="231380"/>
                      <a:pt x="334229" y="233329"/>
                    </a:cubicBezTo>
                    <a:lnTo>
                      <a:pt x="390985" y="245942"/>
                    </a:lnTo>
                    <a:cubicBezTo>
                      <a:pt x="399430" y="247891"/>
                      <a:pt x="407749" y="250368"/>
                      <a:pt x="416210" y="252248"/>
                    </a:cubicBezTo>
                    <a:cubicBezTo>
                      <a:pt x="426673" y="254573"/>
                      <a:pt x="437343" y="255954"/>
                      <a:pt x="447741" y="258554"/>
                    </a:cubicBezTo>
                    <a:cubicBezTo>
                      <a:pt x="454190" y="260166"/>
                      <a:pt x="460079" y="263920"/>
                      <a:pt x="466660" y="264860"/>
                    </a:cubicBezTo>
                    <a:cubicBezTo>
                      <a:pt x="489645" y="268144"/>
                      <a:pt x="512905" y="269065"/>
                      <a:pt x="536028" y="271167"/>
                    </a:cubicBezTo>
                    <a:cubicBezTo>
                      <a:pt x="542334" y="273269"/>
                      <a:pt x="548497" y="275861"/>
                      <a:pt x="554946" y="277473"/>
                    </a:cubicBezTo>
                    <a:cubicBezTo>
                      <a:pt x="565345" y="280073"/>
                      <a:pt x="576442" y="280016"/>
                      <a:pt x="586478" y="283779"/>
                    </a:cubicBezTo>
                    <a:cubicBezTo>
                      <a:pt x="593574" y="286440"/>
                      <a:pt x="598470" y="293313"/>
                      <a:pt x="605396" y="296391"/>
                    </a:cubicBezTo>
                    <a:cubicBezTo>
                      <a:pt x="617545" y="301791"/>
                      <a:pt x="630621" y="304800"/>
                      <a:pt x="643233" y="309004"/>
                    </a:cubicBezTo>
                    <a:lnTo>
                      <a:pt x="662152" y="315310"/>
                    </a:lnTo>
                    <a:lnTo>
                      <a:pt x="681071" y="321616"/>
                    </a:lnTo>
                    <a:cubicBezTo>
                      <a:pt x="713030" y="353578"/>
                      <a:pt x="675427" y="312212"/>
                      <a:pt x="699989" y="353147"/>
                    </a:cubicBezTo>
                    <a:cubicBezTo>
                      <a:pt x="705980" y="363132"/>
                      <a:pt x="722927" y="372643"/>
                      <a:pt x="731520" y="378372"/>
                    </a:cubicBezTo>
                    <a:cubicBezTo>
                      <a:pt x="753432" y="466018"/>
                      <a:pt x="736910" y="391331"/>
                      <a:pt x="750439" y="479271"/>
                    </a:cubicBezTo>
                    <a:cubicBezTo>
                      <a:pt x="752069" y="489865"/>
                      <a:pt x="754145" y="500404"/>
                      <a:pt x="756745" y="510802"/>
                    </a:cubicBezTo>
                    <a:cubicBezTo>
                      <a:pt x="758357" y="517251"/>
                      <a:pt x="758351" y="525021"/>
                      <a:pt x="763051" y="529721"/>
                    </a:cubicBezTo>
                    <a:cubicBezTo>
                      <a:pt x="767751" y="534421"/>
                      <a:pt x="775664" y="533925"/>
                      <a:pt x="781970" y="536027"/>
                    </a:cubicBezTo>
                    <a:cubicBezTo>
                      <a:pt x="797524" y="598244"/>
                      <a:pt x="776792" y="533704"/>
                      <a:pt x="800889" y="573864"/>
                    </a:cubicBezTo>
                    <a:cubicBezTo>
                      <a:pt x="811435" y="591440"/>
                      <a:pt x="801406" y="596981"/>
                      <a:pt x="819807" y="611702"/>
                    </a:cubicBezTo>
                    <a:cubicBezTo>
                      <a:pt x="824998" y="615855"/>
                      <a:pt x="832420" y="615906"/>
                      <a:pt x="838726" y="618008"/>
                    </a:cubicBezTo>
                    <a:cubicBezTo>
                      <a:pt x="842930" y="624314"/>
                      <a:pt x="848352" y="629961"/>
                      <a:pt x="851338" y="636927"/>
                    </a:cubicBezTo>
                    <a:cubicBezTo>
                      <a:pt x="854752" y="644893"/>
                      <a:pt x="855154" y="653850"/>
                      <a:pt x="857644" y="662151"/>
                    </a:cubicBezTo>
                    <a:cubicBezTo>
                      <a:pt x="869924" y="703085"/>
                      <a:pt x="864438" y="691261"/>
                      <a:pt x="882869" y="718907"/>
                    </a:cubicBezTo>
                    <a:cubicBezTo>
                      <a:pt x="887073" y="731519"/>
                      <a:pt x="894278" y="743504"/>
                      <a:pt x="895482" y="756744"/>
                    </a:cubicBezTo>
                    <a:cubicBezTo>
                      <a:pt x="897584" y="779867"/>
                      <a:pt x="894446" y="804086"/>
                      <a:pt x="901788" y="826113"/>
                    </a:cubicBezTo>
                    <a:cubicBezTo>
                      <a:pt x="903890" y="832419"/>
                      <a:pt x="914400" y="830317"/>
                      <a:pt x="920706" y="832419"/>
                    </a:cubicBezTo>
                    <a:cubicBezTo>
                      <a:pt x="958316" y="870026"/>
                      <a:pt x="929285" y="847282"/>
                      <a:pt x="1040524" y="838725"/>
                    </a:cubicBezTo>
                    <a:cubicBezTo>
                      <a:pt x="1059503" y="837265"/>
                      <a:pt x="1078361" y="834521"/>
                      <a:pt x="1097280" y="832419"/>
                    </a:cubicBezTo>
                    <a:cubicBezTo>
                      <a:pt x="1150875" y="814555"/>
                      <a:pt x="1085529" y="839470"/>
                      <a:pt x="1128811" y="813500"/>
                    </a:cubicBezTo>
                    <a:cubicBezTo>
                      <a:pt x="1134511" y="810080"/>
                      <a:pt x="1141620" y="809812"/>
                      <a:pt x="1147730" y="807194"/>
                    </a:cubicBezTo>
                    <a:cubicBezTo>
                      <a:pt x="1156371" y="803491"/>
                      <a:pt x="1164793" y="799246"/>
                      <a:pt x="1172955" y="794582"/>
                    </a:cubicBezTo>
                    <a:cubicBezTo>
                      <a:pt x="1179535" y="790822"/>
                      <a:pt x="1185094" y="785359"/>
                      <a:pt x="1191873" y="781969"/>
                    </a:cubicBezTo>
                    <a:cubicBezTo>
                      <a:pt x="1197819" y="778996"/>
                      <a:pt x="1204682" y="778281"/>
                      <a:pt x="1210792" y="775663"/>
                    </a:cubicBezTo>
                    <a:cubicBezTo>
                      <a:pt x="1219433" y="771960"/>
                      <a:pt x="1227855" y="767715"/>
                      <a:pt x="1236017" y="763051"/>
                    </a:cubicBezTo>
                    <a:cubicBezTo>
                      <a:pt x="1242597" y="759291"/>
                      <a:pt x="1247745" y="752835"/>
                      <a:pt x="1254935" y="750438"/>
                    </a:cubicBezTo>
                    <a:cubicBezTo>
                      <a:pt x="1267065" y="746394"/>
                      <a:pt x="1280160" y="746234"/>
                      <a:pt x="1292773" y="744132"/>
                    </a:cubicBezTo>
                    <a:cubicBezTo>
                      <a:pt x="1338146" y="729008"/>
                      <a:pt x="1281469" y="747362"/>
                      <a:pt x="1336916" y="731520"/>
                    </a:cubicBezTo>
                    <a:cubicBezTo>
                      <a:pt x="1343308" y="729694"/>
                      <a:pt x="1349529" y="727315"/>
                      <a:pt x="1355835" y="725213"/>
                    </a:cubicBezTo>
                    <a:cubicBezTo>
                      <a:pt x="1362141" y="718907"/>
                      <a:pt x="1366957" y="710626"/>
                      <a:pt x="1374753" y="706295"/>
                    </a:cubicBezTo>
                    <a:cubicBezTo>
                      <a:pt x="1387316" y="699315"/>
                      <a:pt x="1421529" y="691447"/>
                      <a:pt x="1437815" y="687376"/>
                    </a:cubicBezTo>
                    <a:cubicBezTo>
                      <a:pt x="1456855" y="674683"/>
                      <a:pt x="1463584" y="668321"/>
                      <a:pt x="1488265" y="662151"/>
                    </a:cubicBezTo>
                    <a:cubicBezTo>
                      <a:pt x="1502685" y="658546"/>
                      <a:pt x="1517694" y="657947"/>
                      <a:pt x="1532409" y="655845"/>
                    </a:cubicBezTo>
                    <a:cubicBezTo>
                      <a:pt x="1574653" y="641764"/>
                      <a:pt x="1529635" y="655301"/>
                      <a:pt x="1608083" y="643233"/>
                    </a:cubicBezTo>
                    <a:cubicBezTo>
                      <a:pt x="1616649" y="641915"/>
                      <a:pt x="1624781" y="638477"/>
                      <a:pt x="1633308" y="636927"/>
                    </a:cubicBezTo>
                    <a:cubicBezTo>
                      <a:pt x="1669630" y="630323"/>
                      <a:pt x="1663988" y="630620"/>
                      <a:pt x="1683758" y="63062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CF248898-4FFF-4056-8338-CCAF9910859E}"/>
                  </a:ext>
                </a:extLst>
              </p:cNvPr>
              <p:cNvSpPr/>
              <p:nvPr/>
            </p:nvSpPr>
            <p:spPr bwMode="auto">
              <a:xfrm>
                <a:off x="8570137" y="3380127"/>
                <a:ext cx="687376" cy="1434415"/>
              </a:xfrm>
              <a:custGeom>
                <a:avLst/>
                <a:gdLst>
                  <a:gd name="connsiteX0" fmla="*/ 687376 w 687376"/>
                  <a:gd name="connsiteY0" fmla="*/ 0 h 1434415"/>
                  <a:gd name="connsiteX1" fmla="*/ 681070 w 687376"/>
                  <a:gd name="connsiteY1" fmla="*/ 88287 h 1434415"/>
                  <a:gd name="connsiteX2" fmla="*/ 674764 w 687376"/>
                  <a:gd name="connsiteY2" fmla="*/ 119818 h 1434415"/>
                  <a:gd name="connsiteX3" fmla="*/ 655845 w 687376"/>
                  <a:gd name="connsiteY3" fmla="*/ 145043 h 1434415"/>
                  <a:gd name="connsiteX4" fmla="*/ 630620 w 687376"/>
                  <a:gd name="connsiteY4" fmla="*/ 195492 h 1434415"/>
                  <a:gd name="connsiteX5" fmla="*/ 624314 w 687376"/>
                  <a:gd name="connsiteY5" fmla="*/ 214411 h 1434415"/>
                  <a:gd name="connsiteX6" fmla="*/ 611702 w 687376"/>
                  <a:gd name="connsiteY6" fmla="*/ 239636 h 1434415"/>
                  <a:gd name="connsiteX7" fmla="*/ 592783 w 687376"/>
                  <a:gd name="connsiteY7" fmla="*/ 283779 h 1434415"/>
                  <a:gd name="connsiteX8" fmla="*/ 586477 w 687376"/>
                  <a:gd name="connsiteY8" fmla="*/ 302698 h 1434415"/>
                  <a:gd name="connsiteX9" fmla="*/ 573864 w 687376"/>
                  <a:gd name="connsiteY9" fmla="*/ 353147 h 1434415"/>
                  <a:gd name="connsiteX10" fmla="*/ 561252 w 687376"/>
                  <a:gd name="connsiteY10" fmla="*/ 365760 h 1434415"/>
                  <a:gd name="connsiteX11" fmla="*/ 554946 w 687376"/>
                  <a:gd name="connsiteY11" fmla="*/ 384679 h 1434415"/>
                  <a:gd name="connsiteX12" fmla="*/ 542333 w 687376"/>
                  <a:gd name="connsiteY12" fmla="*/ 441434 h 1434415"/>
                  <a:gd name="connsiteX13" fmla="*/ 529721 w 687376"/>
                  <a:gd name="connsiteY13" fmla="*/ 454047 h 1434415"/>
                  <a:gd name="connsiteX14" fmla="*/ 523415 w 687376"/>
                  <a:gd name="connsiteY14" fmla="*/ 472965 h 1434415"/>
                  <a:gd name="connsiteX15" fmla="*/ 504496 w 687376"/>
                  <a:gd name="connsiteY15" fmla="*/ 485578 h 1434415"/>
                  <a:gd name="connsiteX16" fmla="*/ 485578 w 687376"/>
                  <a:gd name="connsiteY16" fmla="*/ 504496 h 1434415"/>
                  <a:gd name="connsiteX17" fmla="*/ 460353 w 687376"/>
                  <a:gd name="connsiteY17" fmla="*/ 548640 h 1434415"/>
                  <a:gd name="connsiteX18" fmla="*/ 441434 w 687376"/>
                  <a:gd name="connsiteY18" fmla="*/ 592783 h 1434415"/>
                  <a:gd name="connsiteX19" fmla="*/ 428822 w 687376"/>
                  <a:gd name="connsiteY19" fmla="*/ 605396 h 1434415"/>
                  <a:gd name="connsiteX20" fmla="*/ 422515 w 687376"/>
                  <a:gd name="connsiteY20" fmla="*/ 643233 h 1434415"/>
                  <a:gd name="connsiteX21" fmla="*/ 403597 w 687376"/>
                  <a:gd name="connsiteY21" fmla="*/ 693683 h 1434415"/>
                  <a:gd name="connsiteX22" fmla="*/ 372066 w 687376"/>
                  <a:gd name="connsiteY22" fmla="*/ 737826 h 1434415"/>
                  <a:gd name="connsiteX23" fmla="*/ 353147 w 687376"/>
                  <a:gd name="connsiteY23" fmla="*/ 769357 h 1434415"/>
                  <a:gd name="connsiteX24" fmla="*/ 346841 w 687376"/>
                  <a:gd name="connsiteY24" fmla="*/ 788276 h 1434415"/>
                  <a:gd name="connsiteX25" fmla="*/ 334229 w 687376"/>
                  <a:gd name="connsiteY25" fmla="*/ 807194 h 1434415"/>
                  <a:gd name="connsiteX26" fmla="*/ 327922 w 687376"/>
                  <a:gd name="connsiteY26" fmla="*/ 826113 h 1434415"/>
                  <a:gd name="connsiteX27" fmla="*/ 315310 w 687376"/>
                  <a:gd name="connsiteY27" fmla="*/ 845032 h 1434415"/>
                  <a:gd name="connsiteX28" fmla="*/ 271167 w 687376"/>
                  <a:gd name="connsiteY28" fmla="*/ 971156 h 1434415"/>
                  <a:gd name="connsiteX29" fmla="*/ 264860 w 687376"/>
                  <a:gd name="connsiteY29" fmla="*/ 1128811 h 1434415"/>
                  <a:gd name="connsiteX30" fmla="*/ 252248 w 687376"/>
                  <a:gd name="connsiteY30" fmla="*/ 1147730 h 1434415"/>
                  <a:gd name="connsiteX31" fmla="*/ 245942 w 687376"/>
                  <a:gd name="connsiteY31" fmla="*/ 1185567 h 1434415"/>
                  <a:gd name="connsiteX32" fmla="*/ 239635 w 687376"/>
                  <a:gd name="connsiteY32" fmla="*/ 1204485 h 1434415"/>
                  <a:gd name="connsiteX33" fmla="*/ 233329 w 687376"/>
                  <a:gd name="connsiteY33" fmla="*/ 1236016 h 1434415"/>
                  <a:gd name="connsiteX34" fmla="*/ 220717 w 687376"/>
                  <a:gd name="connsiteY34" fmla="*/ 1280160 h 1434415"/>
                  <a:gd name="connsiteX35" fmla="*/ 214411 w 687376"/>
                  <a:gd name="connsiteY35" fmla="*/ 1324303 h 1434415"/>
                  <a:gd name="connsiteX36" fmla="*/ 208104 w 687376"/>
                  <a:gd name="connsiteY36" fmla="*/ 1381059 h 1434415"/>
                  <a:gd name="connsiteX37" fmla="*/ 195492 w 687376"/>
                  <a:gd name="connsiteY37" fmla="*/ 1393672 h 1434415"/>
                  <a:gd name="connsiteX38" fmla="*/ 182880 w 687376"/>
                  <a:gd name="connsiteY38" fmla="*/ 1412590 h 1434415"/>
                  <a:gd name="connsiteX39" fmla="*/ 145042 w 687376"/>
                  <a:gd name="connsiteY39" fmla="*/ 1425203 h 1434415"/>
                  <a:gd name="connsiteX40" fmla="*/ 0 w 687376"/>
                  <a:gd name="connsiteY40" fmla="*/ 1431509 h 143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87376" h="1434415">
                    <a:moveTo>
                      <a:pt x="687376" y="0"/>
                    </a:moveTo>
                    <a:cubicBezTo>
                      <a:pt x="685274" y="29429"/>
                      <a:pt x="684159" y="58945"/>
                      <a:pt x="681070" y="88287"/>
                    </a:cubicBezTo>
                    <a:cubicBezTo>
                      <a:pt x="679948" y="98947"/>
                      <a:pt x="679117" y="110023"/>
                      <a:pt x="674764" y="119818"/>
                    </a:cubicBezTo>
                    <a:cubicBezTo>
                      <a:pt x="670495" y="129423"/>
                      <a:pt x="662151" y="136635"/>
                      <a:pt x="655845" y="145043"/>
                    </a:cubicBezTo>
                    <a:cubicBezTo>
                      <a:pt x="641353" y="188520"/>
                      <a:pt x="652634" y="173480"/>
                      <a:pt x="630620" y="195492"/>
                    </a:cubicBezTo>
                    <a:cubicBezTo>
                      <a:pt x="628518" y="201798"/>
                      <a:pt x="626932" y="208301"/>
                      <a:pt x="624314" y="214411"/>
                    </a:cubicBezTo>
                    <a:cubicBezTo>
                      <a:pt x="620611" y="223052"/>
                      <a:pt x="615003" y="230834"/>
                      <a:pt x="611702" y="239636"/>
                    </a:cubicBezTo>
                    <a:cubicBezTo>
                      <a:pt x="594250" y="286173"/>
                      <a:pt x="618340" y="245443"/>
                      <a:pt x="592783" y="283779"/>
                    </a:cubicBezTo>
                    <a:cubicBezTo>
                      <a:pt x="590681" y="290085"/>
                      <a:pt x="588089" y="296249"/>
                      <a:pt x="586477" y="302698"/>
                    </a:cubicBezTo>
                    <a:cubicBezTo>
                      <a:pt x="584538" y="310456"/>
                      <a:pt x="580044" y="342846"/>
                      <a:pt x="573864" y="353147"/>
                    </a:cubicBezTo>
                    <a:cubicBezTo>
                      <a:pt x="570805" y="358245"/>
                      <a:pt x="565456" y="361556"/>
                      <a:pt x="561252" y="365760"/>
                    </a:cubicBezTo>
                    <a:cubicBezTo>
                      <a:pt x="559150" y="372066"/>
                      <a:pt x="556388" y="378190"/>
                      <a:pt x="554946" y="384679"/>
                    </a:cubicBezTo>
                    <a:cubicBezTo>
                      <a:pt x="552996" y="393452"/>
                      <a:pt x="549851" y="428904"/>
                      <a:pt x="542333" y="441434"/>
                    </a:cubicBezTo>
                    <a:cubicBezTo>
                      <a:pt x="539274" y="446532"/>
                      <a:pt x="533925" y="449843"/>
                      <a:pt x="529721" y="454047"/>
                    </a:cubicBezTo>
                    <a:cubicBezTo>
                      <a:pt x="527619" y="460353"/>
                      <a:pt x="527567" y="467774"/>
                      <a:pt x="523415" y="472965"/>
                    </a:cubicBezTo>
                    <a:cubicBezTo>
                      <a:pt x="518680" y="478883"/>
                      <a:pt x="510319" y="480726"/>
                      <a:pt x="504496" y="485578"/>
                    </a:cubicBezTo>
                    <a:cubicBezTo>
                      <a:pt x="497645" y="491287"/>
                      <a:pt x="491884" y="498190"/>
                      <a:pt x="485578" y="504496"/>
                    </a:cubicBezTo>
                    <a:cubicBezTo>
                      <a:pt x="473363" y="553352"/>
                      <a:pt x="489253" y="508179"/>
                      <a:pt x="460353" y="548640"/>
                    </a:cubicBezTo>
                    <a:cubicBezTo>
                      <a:pt x="414222" y="613225"/>
                      <a:pt x="472311" y="541320"/>
                      <a:pt x="441434" y="592783"/>
                    </a:cubicBezTo>
                    <a:cubicBezTo>
                      <a:pt x="438375" y="597881"/>
                      <a:pt x="433026" y="601192"/>
                      <a:pt x="428822" y="605396"/>
                    </a:cubicBezTo>
                    <a:cubicBezTo>
                      <a:pt x="426720" y="618008"/>
                      <a:pt x="425289" y="630751"/>
                      <a:pt x="422515" y="643233"/>
                    </a:cubicBezTo>
                    <a:cubicBezTo>
                      <a:pt x="419837" y="655284"/>
                      <a:pt x="406404" y="685963"/>
                      <a:pt x="403597" y="693683"/>
                    </a:cubicBezTo>
                    <a:cubicBezTo>
                      <a:pt x="387360" y="738333"/>
                      <a:pt x="404357" y="727062"/>
                      <a:pt x="372066" y="737826"/>
                    </a:cubicBezTo>
                    <a:cubicBezTo>
                      <a:pt x="354202" y="791421"/>
                      <a:pt x="379117" y="726075"/>
                      <a:pt x="353147" y="769357"/>
                    </a:cubicBezTo>
                    <a:cubicBezTo>
                      <a:pt x="349727" y="775057"/>
                      <a:pt x="349814" y="782330"/>
                      <a:pt x="346841" y="788276"/>
                    </a:cubicBezTo>
                    <a:cubicBezTo>
                      <a:pt x="343452" y="795055"/>
                      <a:pt x="337618" y="800415"/>
                      <a:pt x="334229" y="807194"/>
                    </a:cubicBezTo>
                    <a:cubicBezTo>
                      <a:pt x="331256" y="813140"/>
                      <a:pt x="330895" y="820167"/>
                      <a:pt x="327922" y="826113"/>
                    </a:cubicBezTo>
                    <a:cubicBezTo>
                      <a:pt x="324533" y="832892"/>
                      <a:pt x="318251" y="838047"/>
                      <a:pt x="315310" y="845032"/>
                    </a:cubicBezTo>
                    <a:cubicBezTo>
                      <a:pt x="281766" y="924700"/>
                      <a:pt x="284414" y="918164"/>
                      <a:pt x="271167" y="971156"/>
                    </a:cubicBezTo>
                    <a:cubicBezTo>
                      <a:pt x="269065" y="1023708"/>
                      <a:pt x="270463" y="1076517"/>
                      <a:pt x="264860" y="1128811"/>
                    </a:cubicBezTo>
                    <a:cubicBezTo>
                      <a:pt x="264053" y="1136347"/>
                      <a:pt x="254645" y="1140540"/>
                      <a:pt x="252248" y="1147730"/>
                    </a:cubicBezTo>
                    <a:cubicBezTo>
                      <a:pt x="248205" y="1159860"/>
                      <a:pt x="248716" y="1173085"/>
                      <a:pt x="245942" y="1185567"/>
                    </a:cubicBezTo>
                    <a:cubicBezTo>
                      <a:pt x="244500" y="1192056"/>
                      <a:pt x="241247" y="1198036"/>
                      <a:pt x="239635" y="1204485"/>
                    </a:cubicBezTo>
                    <a:cubicBezTo>
                      <a:pt x="237035" y="1214883"/>
                      <a:pt x="235654" y="1225553"/>
                      <a:pt x="233329" y="1236016"/>
                    </a:cubicBezTo>
                    <a:cubicBezTo>
                      <a:pt x="228050" y="1259771"/>
                      <a:pt x="227739" y="1259092"/>
                      <a:pt x="220717" y="1280160"/>
                    </a:cubicBezTo>
                    <a:cubicBezTo>
                      <a:pt x="218615" y="1294874"/>
                      <a:pt x="216255" y="1309554"/>
                      <a:pt x="214411" y="1324303"/>
                    </a:cubicBezTo>
                    <a:cubicBezTo>
                      <a:pt x="212050" y="1343191"/>
                      <a:pt x="213113" y="1362695"/>
                      <a:pt x="208104" y="1381059"/>
                    </a:cubicBezTo>
                    <a:cubicBezTo>
                      <a:pt x="206540" y="1386795"/>
                      <a:pt x="199206" y="1389029"/>
                      <a:pt x="195492" y="1393672"/>
                    </a:cubicBezTo>
                    <a:cubicBezTo>
                      <a:pt x="190758" y="1399590"/>
                      <a:pt x="189307" y="1408573"/>
                      <a:pt x="182880" y="1412590"/>
                    </a:cubicBezTo>
                    <a:cubicBezTo>
                      <a:pt x="171606" y="1419636"/>
                      <a:pt x="157940" y="1421979"/>
                      <a:pt x="145042" y="1425203"/>
                    </a:cubicBezTo>
                    <a:cubicBezTo>
                      <a:pt x="81071" y="1441196"/>
                      <a:pt x="128485" y="1431509"/>
                      <a:pt x="0" y="1431509"/>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84F2CC0-7B4A-4F5C-A37E-67DA1C922795}"/>
                  </a:ext>
                </a:extLst>
              </p:cNvPr>
              <p:cNvSpPr/>
              <p:nvPr/>
            </p:nvSpPr>
            <p:spPr bwMode="auto">
              <a:xfrm>
                <a:off x="9339492" y="3342290"/>
                <a:ext cx="397291" cy="460353"/>
              </a:xfrm>
              <a:custGeom>
                <a:avLst/>
                <a:gdLst>
                  <a:gd name="connsiteX0" fmla="*/ 0 w 397291"/>
                  <a:gd name="connsiteY0" fmla="*/ 0 h 460353"/>
                  <a:gd name="connsiteX1" fmla="*/ 31531 w 397291"/>
                  <a:gd name="connsiteY1" fmla="*/ 31531 h 460353"/>
                  <a:gd name="connsiteX2" fmla="*/ 69369 w 397291"/>
                  <a:gd name="connsiteY2" fmla="*/ 56756 h 460353"/>
                  <a:gd name="connsiteX3" fmla="*/ 88287 w 397291"/>
                  <a:gd name="connsiteY3" fmla="*/ 94593 h 460353"/>
                  <a:gd name="connsiteX4" fmla="*/ 100900 w 397291"/>
                  <a:gd name="connsiteY4" fmla="*/ 107205 h 460353"/>
                  <a:gd name="connsiteX5" fmla="*/ 126125 w 397291"/>
                  <a:gd name="connsiteY5" fmla="*/ 138736 h 460353"/>
                  <a:gd name="connsiteX6" fmla="*/ 132431 w 397291"/>
                  <a:gd name="connsiteY6" fmla="*/ 157655 h 460353"/>
                  <a:gd name="connsiteX7" fmla="*/ 138737 w 397291"/>
                  <a:gd name="connsiteY7" fmla="*/ 182880 h 460353"/>
                  <a:gd name="connsiteX8" fmla="*/ 151349 w 397291"/>
                  <a:gd name="connsiteY8" fmla="*/ 201798 h 460353"/>
                  <a:gd name="connsiteX9" fmla="*/ 163962 w 397291"/>
                  <a:gd name="connsiteY9" fmla="*/ 239636 h 460353"/>
                  <a:gd name="connsiteX10" fmla="*/ 170268 w 397291"/>
                  <a:gd name="connsiteY10" fmla="*/ 258554 h 460353"/>
                  <a:gd name="connsiteX11" fmla="*/ 189187 w 397291"/>
                  <a:gd name="connsiteY11" fmla="*/ 321616 h 460353"/>
                  <a:gd name="connsiteX12" fmla="*/ 208105 w 397291"/>
                  <a:gd name="connsiteY12" fmla="*/ 334229 h 460353"/>
                  <a:gd name="connsiteX13" fmla="*/ 214411 w 397291"/>
                  <a:gd name="connsiteY13" fmla="*/ 353147 h 460353"/>
                  <a:gd name="connsiteX14" fmla="*/ 252249 w 397291"/>
                  <a:gd name="connsiteY14" fmla="*/ 378372 h 460353"/>
                  <a:gd name="connsiteX15" fmla="*/ 271167 w 397291"/>
                  <a:gd name="connsiteY15" fmla="*/ 390984 h 460353"/>
                  <a:gd name="connsiteX16" fmla="*/ 283780 w 397291"/>
                  <a:gd name="connsiteY16" fmla="*/ 403597 h 460353"/>
                  <a:gd name="connsiteX17" fmla="*/ 309005 w 397291"/>
                  <a:gd name="connsiteY17" fmla="*/ 416209 h 460353"/>
                  <a:gd name="connsiteX18" fmla="*/ 346842 w 397291"/>
                  <a:gd name="connsiteY18" fmla="*/ 428822 h 460353"/>
                  <a:gd name="connsiteX19" fmla="*/ 365760 w 397291"/>
                  <a:gd name="connsiteY19" fmla="*/ 441434 h 460353"/>
                  <a:gd name="connsiteX20" fmla="*/ 384679 w 397291"/>
                  <a:gd name="connsiteY20" fmla="*/ 447740 h 460353"/>
                  <a:gd name="connsiteX21" fmla="*/ 397291 w 397291"/>
                  <a:gd name="connsiteY21" fmla="*/ 460353 h 46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7291" h="460353">
                    <a:moveTo>
                      <a:pt x="0" y="0"/>
                    </a:moveTo>
                    <a:cubicBezTo>
                      <a:pt x="10510" y="10510"/>
                      <a:pt x="19798" y="22406"/>
                      <a:pt x="31531" y="31531"/>
                    </a:cubicBezTo>
                    <a:cubicBezTo>
                      <a:pt x="100253" y="84981"/>
                      <a:pt x="25961" y="13348"/>
                      <a:pt x="69369" y="56756"/>
                    </a:cubicBezTo>
                    <a:cubicBezTo>
                      <a:pt x="76029" y="76736"/>
                      <a:pt x="74317" y="77131"/>
                      <a:pt x="88287" y="94593"/>
                    </a:cubicBezTo>
                    <a:cubicBezTo>
                      <a:pt x="92001" y="99236"/>
                      <a:pt x="97186" y="102562"/>
                      <a:pt x="100900" y="107205"/>
                    </a:cubicBezTo>
                    <a:cubicBezTo>
                      <a:pt x="132721" y="146981"/>
                      <a:pt x="95671" y="108284"/>
                      <a:pt x="126125" y="138736"/>
                    </a:cubicBezTo>
                    <a:cubicBezTo>
                      <a:pt x="128227" y="145042"/>
                      <a:pt x="130605" y="151263"/>
                      <a:pt x="132431" y="157655"/>
                    </a:cubicBezTo>
                    <a:cubicBezTo>
                      <a:pt x="134812" y="165989"/>
                      <a:pt x="135323" y="174914"/>
                      <a:pt x="138737" y="182880"/>
                    </a:cubicBezTo>
                    <a:cubicBezTo>
                      <a:pt x="141722" y="189846"/>
                      <a:pt x="148271" y="194872"/>
                      <a:pt x="151349" y="201798"/>
                    </a:cubicBezTo>
                    <a:cubicBezTo>
                      <a:pt x="156749" y="213947"/>
                      <a:pt x="159758" y="227023"/>
                      <a:pt x="163962" y="239636"/>
                    </a:cubicBezTo>
                    <a:cubicBezTo>
                      <a:pt x="166064" y="245942"/>
                      <a:pt x="168656" y="252105"/>
                      <a:pt x="170268" y="258554"/>
                    </a:cubicBezTo>
                    <a:cubicBezTo>
                      <a:pt x="172792" y="268652"/>
                      <a:pt x="184580" y="318544"/>
                      <a:pt x="189187" y="321616"/>
                    </a:cubicBezTo>
                    <a:lnTo>
                      <a:pt x="208105" y="334229"/>
                    </a:lnTo>
                    <a:cubicBezTo>
                      <a:pt x="210207" y="340535"/>
                      <a:pt x="210991" y="347447"/>
                      <a:pt x="214411" y="353147"/>
                    </a:cubicBezTo>
                    <a:cubicBezTo>
                      <a:pt x="223208" y="367808"/>
                      <a:pt x="238249" y="370372"/>
                      <a:pt x="252249" y="378372"/>
                    </a:cubicBezTo>
                    <a:cubicBezTo>
                      <a:pt x="258829" y="382132"/>
                      <a:pt x="265249" y="386249"/>
                      <a:pt x="271167" y="390984"/>
                    </a:cubicBezTo>
                    <a:cubicBezTo>
                      <a:pt x="275810" y="394698"/>
                      <a:pt x="278833" y="400299"/>
                      <a:pt x="283780" y="403597"/>
                    </a:cubicBezTo>
                    <a:cubicBezTo>
                      <a:pt x="291602" y="408812"/>
                      <a:pt x="300277" y="412718"/>
                      <a:pt x="309005" y="416209"/>
                    </a:cubicBezTo>
                    <a:cubicBezTo>
                      <a:pt x="321349" y="421147"/>
                      <a:pt x="346842" y="428822"/>
                      <a:pt x="346842" y="428822"/>
                    </a:cubicBezTo>
                    <a:cubicBezTo>
                      <a:pt x="353148" y="433026"/>
                      <a:pt x="358981" y="438045"/>
                      <a:pt x="365760" y="441434"/>
                    </a:cubicBezTo>
                    <a:cubicBezTo>
                      <a:pt x="371706" y="444407"/>
                      <a:pt x="378979" y="444320"/>
                      <a:pt x="384679" y="447740"/>
                    </a:cubicBezTo>
                    <a:cubicBezTo>
                      <a:pt x="389777" y="450799"/>
                      <a:pt x="397291" y="460353"/>
                      <a:pt x="397291" y="460353"/>
                    </a:cubicBezTo>
                  </a:path>
                </a:pathLst>
              </a:custGeom>
              <a:noFill/>
              <a:ln w="158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78317319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DDD94A1-53A7-4BA1-B439-A7E39D858FC2}"/>
              </a:ext>
            </a:extLst>
          </p:cNvPr>
          <p:cNvSpPr/>
          <p:nvPr/>
        </p:nvSpPr>
        <p:spPr>
          <a:xfrm>
            <a:off x="1238092" y="2559754"/>
            <a:ext cx="3986066" cy="769441"/>
          </a:xfrm>
          <a:prstGeom prst="rect">
            <a:avLst/>
          </a:prstGeom>
        </p:spPr>
        <p:txBody>
          <a:bodyPr wrap="square">
            <a:spAutoFit/>
          </a:bodyPr>
          <a:lstStyle/>
          <a:p>
            <a:r>
              <a:rPr lang="en-US" sz="1600">
                <a:solidFill>
                  <a:schemeClr val="accent1"/>
                </a:solidFill>
              </a:rPr>
              <a:t>Azure Security Center</a:t>
            </a:r>
          </a:p>
          <a:p>
            <a:r>
              <a:rPr lang="en-US" sz="1400">
                <a:solidFill>
                  <a:srgbClr val="3E3D4D"/>
                </a:solidFill>
              </a:rPr>
              <a:t>Prevent, detect, and respond to threats with increased visibility</a:t>
            </a:r>
          </a:p>
        </p:txBody>
      </p:sp>
      <p:sp>
        <p:nvSpPr>
          <p:cNvPr id="16" name="Rectangle 15">
            <a:extLst>
              <a:ext uri="{FF2B5EF4-FFF2-40B4-BE49-F238E27FC236}">
                <a16:creationId xmlns:a16="http://schemas.microsoft.com/office/drawing/2014/main" id="{E8872F68-F8F4-416B-9B95-73934ECCE58F}"/>
              </a:ext>
            </a:extLst>
          </p:cNvPr>
          <p:cNvSpPr/>
          <p:nvPr/>
        </p:nvSpPr>
        <p:spPr>
          <a:xfrm>
            <a:off x="1238092" y="3861340"/>
            <a:ext cx="3986066" cy="769441"/>
          </a:xfrm>
          <a:prstGeom prst="rect">
            <a:avLst/>
          </a:prstGeom>
        </p:spPr>
        <p:txBody>
          <a:bodyPr wrap="square">
            <a:spAutoFit/>
          </a:bodyPr>
          <a:lstStyle/>
          <a:p>
            <a:r>
              <a:rPr lang="en-US" sz="1600">
                <a:solidFill>
                  <a:schemeClr val="accent1"/>
                </a:solidFill>
              </a:rPr>
              <a:t>Azure Log Analytics</a:t>
            </a:r>
          </a:p>
          <a:p>
            <a:r>
              <a:rPr lang="en-US" sz="1400">
                <a:solidFill>
                  <a:srgbClr val="3E3D4D"/>
                </a:solidFill>
              </a:rPr>
              <a:t>Collect, search, and visualize machine data from on-premises and cloud</a:t>
            </a:r>
          </a:p>
        </p:txBody>
      </p:sp>
      <p:sp>
        <p:nvSpPr>
          <p:cNvPr id="19" name="Rectangle 18">
            <a:extLst>
              <a:ext uri="{FF2B5EF4-FFF2-40B4-BE49-F238E27FC236}">
                <a16:creationId xmlns:a16="http://schemas.microsoft.com/office/drawing/2014/main" id="{76BBEEC3-E59E-4729-8FB7-6020F400C4E4}"/>
              </a:ext>
            </a:extLst>
          </p:cNvPr>
          <p:cNvSpPr/>
          <p:nvPr/>
        </p:nvSpPr>
        <p:spPr>
          <a:xfrm>
            <a:off x="7054145" y="1271347"/>
            <a:ext cx="4361257" cy="553998"/>
          </a:xfrm>
          <a:prstGeom prst="rect">
            <a:avLst/>
          </a:prstGeom>
        </p:spPr>
        <p:txBody>
          <a:bodyPr wrap="square">
            <a:spAutoFit/>
          </a:bodyPr>
          <a:lstStyle/>
          <a:p>
            <a:r>
              <a:rPr lang="en-US" sz="1600">
                <a:solidFill>
                  <a:schemeClr val="accent1"/>
                </a:solidFill>
              </a:rPr>
              <a:t>Azure Resource Manager</a:t>
            </a:r>
          </a:p>
          <a:p>
            <a:r>
              <a:rPr lang="en-US" sz="1400">
                <a:solidFill>
                  <a:srgbClr val="3E3D4D"/>
                </a:solidFill>
              </a:rPr>
              <a:t>Organize, deploy and control resources in Azure</a:t>
            </a:r>
          </a:p>
        </p:txBody>
      </p:sp>
      <p:sp>
        <p:nvSpPr>
          <p:cNvPr id="22" name="Rectangle 21">
            <a:extLst>
              <a:ext uri="{FF2B5EF4-FFF2-40B4-BE49-F238E27FC236}">
                <a16:creationId xmlns:a16="http://schemas.microsoft.com/office/drawing/2014/main" id="{4111E95D-7845-4B85-BF96-19BDB3C42899}"/>
              </a:ext>
            </a:extLst>
          </p:cNvPr>
          <p:cNvSpPr/>
          <p:nvPr/>
        </p:nvSpPr>
        <p:spPr>
          <a:xfrm>
            <a:off x="1238092" y="1271347"/>
            <a:ext cx="3986066" cy="553998"/>
          </a:xfrm>
          <a:prstGeom prst="rect">
            <a:avLst/>
          </a:prstGeom>
        </p:spPr>
        <p:txBody>
          <a:bodyPr wrap="square">
            <a:spAutoFit/>
          </a:bodyPr>
          <a:lstStyle/>
          <a:p>
            <a:r>
              <a:rPr lang="en-US" sz="1600">
                <a:solidFill>
                  <a:schemeClr val="accent1"/>
                </a:solidFill>
              </a:rPr>
              <a:t>Azure Active Directory</a:t>
            </a:r>
          </a:p>
          <a:p>
            <a:r>
              <a:rPr lang="en-US" sz="1400">
                <a:solidFill>
                  <a:srgbClr val="3E3D4D"/>
                </a:solidFill>
              </a:rPr>
              <a:t>Cloud based directory and identity management </a:t>
            </a:r>
          </a:p>
        </p:txBody>
      </p:sp>
      <p:sp>
        <p:nvSpPr>
          <p:cNvPr id="25" name="Rectangle 24">
            <a:extLst>
              <a:ext uri="{FF2B5EF4-FFF2-40B4-BE49-F238E27FC236}">
                <a16:creationId xmlns:a16="http://schemas.microsoft.com/office/drawing/2014/main" id="{A1427B1A-3B90-453F-855F-2D9761C4C00A}"/>
              </a:ext>
            </a:extLst>
          </p:cNvPr>
          <p:cNvSpPr/>
          <p:nvPr/>
        </p:nvSpPr>
        <p:spPr>
          <a:xfrm>
            <a:off x="7086930" y="3889313"/>
            <a:ext cx="4328472" cy="553998"/>
          </a:xfrm>
          <a:prstGeom prst="rect">
            <a:avLst/>
          </a:prstGeom>
        </p:spPr>
        <p:txBody>
          <a:bodyPr wrap="square">
            <a:spAutoFit/>
          </a:bodyPr>
          <a:lstStyle/>
          <a:p>
            <a:r>
              <a:rPr lang="en-US" sz="1600">
                <a:solidFill>
                  <a:schemeClr val="accent1"/>
                </a:solidFill>
              </a:rPr>
              <a:t>Azure Key Vault</a:t>
            </a:r>
          </a:p>
          <a:p>
            <a:r>
              <a:rPr lang="en-US" sz="1400">
                <a:solidFill>
                  <a:srgbClr val="3E3D4D"/>
                </a:solidFill>
              </a:rPr>
              <a:t>Protect secrets such as passwords and keys securely </a:t>
            </a:r>
          </a:p>
        </p:txBody>
      </p:sp>
      <p:sp>
        <p:nvSpPr>
          <p:cNvPr id="27" name="Rectangle 26">
            <a:extLst>
              <a:ext uri="{FF2B5EF4-FFF2-40B4-BE49-F238E27FC236}">
                <a16:creationId xmlns:a16="http://schemas.microsoft.com/office/drawing/2014/main" id="{F4A2773B-9960-4C17-B697-68C21CBA6DC8}"/>
              </a:ext>
            </a:extLst>
          </p:cNvPr>
          <p:cNvSpPr/>
          <p:nvPr/>
        </p:nvSpPr>
        <p:spPr>
          <a:xfrm>
            <a:off x="7086930" y="2546849"/>
            <a:ext cx="4328472" cy="769441"/>
          </a:xfrm>
          <a:prstGeom prst="rect">
            <a:avLst/>
          </a:prstGeom>
        </p:spPr>
        <p:txBody>
          <a:bodyPr wrap="square">
            <a:spAutoFit/>
          </a:bodyPr>
          <a:lstStyle/>
          <a:p>
            <a:r>
              <a:rPr lang="en-US" sz="1600">
                <a:solidFill>
                  <a:schemeClr val="accent1"/>
                </a:solidFill>
              </a:rPr>
              <a:t>Azure Advisor</a:t>
            </a:r>
          </a:p>
          <a:p>
            <a:r>
              <a:rPr lang="en-US" sz="1400">
                <a:solidFill>
                  <a:srgbClr val="3E3D4D"/>
                </a:solidFill>
              </a:rPr>
              <a:t>Optimize across four different areas: high availability, performance, security, and cost</a:t>
            </a:r>
          </a:p>
        </p:txBody>
      </p:sp>
      <p:sp>
        <p:nvSpPr>
          <p:cNvPr id="30" name="Rectangle 29">
            <a:extLst>
              <a:ext uri="{FF2B5EF4-FFF2-40B4-BE49-F238E27FC236}">
                <a16:creationId xmlns:a16="http://schemas.microsoft.com/office/drawing/2014/main" id="{DC42AF71-D288-455C-AAAE-804481DCDC1C}"/>
              </a:ext>
            </a:extLst>
          </p:cNvPr>
          <p:cNvSpPr/>
          <p:nvPr/>
        </p:nvSpPr>
        <p:spPr>
          <a:xfrm>
            <a:off x="1238092" y="5205463"/>
            <a:ext cx="3986066" cy="1015663"/>
          </a:xfrm>
          <a:prstGeom prst="rect">
            <a:avLst/>
          </a:prstGeom>
        </p:spPr>
        <p:txBody>
          <a:bodyPr wrap="square">
            <a:spAutoFit/>
          </a:bodyPr>
          <a:lstStyle/>
          <a:p>
            <a:r>
              <a:rPr lang="en-US" sz="1600">
                <a:solidFill>
                  <a:schemeClr val="accent1"/>
                </a:solidFill>
              </a:rPr>
              <a:t>Azure Backup</a:t>
            </a:r>
          </a:p>
          <a:p>
            <a:r>
              <a:rPr lang="en-US" sz="1400">
                <a:solidFill>
                  <a:srgbClr val="3E3D4D"/>
                </a:solidFill>
              </a:rPr>
              <a:t>Protect your virtual machines, data, or enterprise workloads by securely backing it up to Azure</a:t>
            </a:r>
          </a:p>
        </p:txBody>
      </p:sp>
      <p:sp>
        <p:nvSpPr>
          <p:cNvPr id="33" name="Rectangle 32">
            <a:extLst>
              <a:ext uri="{FF2B5EF4-FFF2-40B4-BE49-F238E27FC236}">
                <a16:creationId xmlns:a16="http://schemas.microsoft.com/office/drawing/2014/main" id="{0858A1F3-4B2B-45AA-B808-E09365D2153B}"/>
              </a:ext>
            </a:extLst>
          </p:cNvPr>
          <p:cNvSpPr/>
          <p:nvPr/>
        </p:nvSpPr>
        <p:spPr>
          <a:xfrm>
            <a:off x="7086930" y="5205463"/>
            <a:ext cx="4328472" cy="769441"/>
          </a:xfrm>
          <a:prstGeom prst="rect">
            <a:avLst/>
          </a:prstGeom>
        </p:spPr>
        <p:txBody>
          <a:bodyPr wrap="square">
            <a:spAutoFit/>
          </a:bodyPr>
          <a:lstStyle/>
          <a:p>
            <a:r>
              <a:rPr lang="en-US" sz="1600">
                <a:solidFill>
                  <a:schemeClr val="accent1"/>
                </a:solidFill>
              </a:rPr>
              <a:t>Azure Site Recovery</a:t>
            </a:r>
            <a:endParaRPr lang="en-US" sz="1400">
              <a:solidFill>
                <a:schemeClr val="accent1"/>
              </a:solidFill>
            </a:endParaRPr>
          </a:p>
          <a:p>
            <a:r>
              <a:rPr lang="en-US" sz="1400">
                <a:solidFill>
                  <a:srgbClr val="3E3D4D"/>
                </a:solidFill>
              </a:rPr>
              <a:t>Orchestrated failovers/back to Azure, Azure to Azure or data center to data center–great for migration!</a:t>
            </a:r>
          </a:p>
        </p:txBody>
      </p:sp>
      <p:sp>
        <p:nvSpPr>
          <p:cNvPr id="2" name="Title 1">
            <a:extLst>
              <a:ext uri="{FF2B5EF4-FFF2-40B4-BE49-F238E27FC236}">
                <a16:creationId xmlns:a16="http://schemas.microsoft.com/office/drawing/2014/main" id="{C809A2B2-E7CB-4E57-A574-02D843260440}"/>
              </a:ext>
            </a:extLst>
          </p:cNvPr>
          <p:cNvSpPr>
            <a:spLocks noGrp="1"/>
          </p:cNvSpPr>
          <p:nvPr>
            <p:ph type="title"/>
          </p:nvPr>
        </p:nvSpPr>
        <p:spPr/>
        <p:txBody>
          <a:bodyPr/>
          <a:lstStyle/>
          <a:p>
            <a:r>
              <a:rPr lang="en-US">
                <a:solidFill>
                  <a:srgbClr val="0078D7"/>
                </a:solidFill>
              </a:rPr>
              <a:t>Security and Management</a:t>
            </a:r>
          </a:p>
        </p:txBody>
      </p:sp>
      <p:sp>
        <p:nvSpPr>
          <p:cNvPr id="35" name="Fingerprint_E928" title="Icon of a fingerprint">
            <a:extLst>
              <a:ext uri="{FF2B5EF4-FFF2-40B4-BE49-F238E27FC236}">
                <a16:creationId xmlns:a16="http://schemas.microsoft.com/office/drawing/2014/main" id="{B44B4075-3196-4C22-896A-B5F68B0B5EEF}"/>
              </a:ext>
            </a:extLst>
          </p:cNvPr>
          <p:cNvSpPr>
            <a:spLocks noChangeAspect="1" noEditPoints="1"/>
          </p:cNvSpPr>
          <p:nvPr/>
        </p:nvSpPr>
        <p:spPr bwMode="auto">
          <a:xfrm>
            <a:off x="394642" y="1376180"/>
            <a:ext cx="430088" cy="578388"/>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9050" cap="sq">
            <a:solidFill>
              <a:srgbClr val="3E3D4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shield_3" title="Icon of a shield with an exclamation point inside">
            <a:extLst>
              <a:ext uri="{FF2B5EF4-FFF2-40B4-BE49-F238E27FC236}">
                <a16:creationId xmlns:a16="http://schemas.microsoft.com/office/drawing/2014/main" id="{B63139E4-BD9C-476F-8B69-3A3F2700F28D}"/>
              </a:ext>
            </a:extLst>
          </p:cNvPr>
          <p:cNvSpPr>
            <a:spLocks noChangeAspect="1" noEditPoints="1"/>
          </p:cNvSpPr>
          <p:nvPr/>
        </p:nvSpPr>
        <p:spPr bwMode="auto">
          <a:xfrm>
            <a:off x="318442" y="2672263"/>
            <a:ext cx="570676" cy="57838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CompanyDirectory_EF0D" title="Icon of a directory or logbook">
            <a:extLst>
              <a:ext uri="{FF2B5EF4-FFF2-40B4-BE49-F238E27FC236}">
                <a16:creationId xmlns:a16="http://schemas.microsoft.com/office/drawing/2014/main" id="{8B81C430-4B39-4A88-9B28-701D0381038E}"/>
              </a:ext>
            </a:extLst>
          </p:cNvPr>
          <p:cNvSpPr>
            <a:spLocks noChangeAspect="1" noEditPoints="1"/>
          </p:cNvSpPr>
          <p:nvPr/>
        </p:nvSpPr>
        <p:spPr bwMode="auto">
          <a:xfrm>
            <a:off x="354665" y="3968346"/>
            <a:ext cx="520494" cy="578388"/>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19050" cap="flat">
            <a:solidFill>
              <a:srgbClr val="3E3D4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cloud" title="Icon of a cloud">
            <a:extLst>
              <a:ext uri="{FF2B5EF4-FFF2-40B4-BE49-F238E27FC236}">
                <a16:creationId xmlns:a16="http://schemas.microsoft.com/office/drawing/2014/main" id="{C1D4C6D3-6354-408F-A14A-BF8D472E96AF}"/>
              </a:ext>
            </a:extLst>
          </p:cNvPr>
          <p:cNvSpPr>
            <a:spLocks noChangeAspect="1"/>
          </p:cNvSpPr>
          <p:nvPr/>
        </p:nvSpPr>
        <p:spPr bwMode="auto">
          <a:xfrm>
            <a:off x="253418" y="5337772"/>
            <a:ext cx="722988" cy="46061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2F2F2"/>
          </a:solidFill>
          <a:ln w="19050" cap="sq">
            <a:solidFill>
              <a:srgbClr val="3E3D4D"/>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39" name="network_3" title="Icon of a server connected to a network">
            <a:extLst>
              <a:ext uri="{FF2B5EF4-FFF2-40B4-BE49-F238E27FC236}">
                <a16:creationId xmlns:a16="http://schemas.microsoft.com/office/drawing/2014/main" id="{02E103C8-6A0F-406D-A953-8B3D17ADA874}"/>
              </a:ext>
            </a:extLst>
          </p:cNvPr>
          <p:cNvSpPr>
            <a:spLocks noChangeAspect="1" noEditPoints="1"/>
          </p:cNvSpPr>
          <p:nvPr/>
        </p:nvSpPr>
        <p:spPr bwMode="auto">
          <a:xfrm>
            <a:off x="396369" y="5626190"/>
            <a:ext cx="541504" cy="56193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solidFill>
            <a:srgbClr val="F2F2F2"/>
          </a:solidFill>
          <a:ln w="19050" cap="sq">
            <a:solidFill>
              <a:srgbClr val="3E3D4D"/>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40" name="Website" title="Icon of multiple app windows">
            <a:extLst>
              <a:ext uri="{FF2B5EF4-FFF2-40B4-BE49-F238E27FC236}">
                <a16:creationId xmlns:a16="http://schemas.microsoft.com/office/drawing/2014/main" id="{5BBC1030-D18F-4CCC-9D1D-21F44D904C5B}"/>
              </a:ext>
            </a:extLst>
          </p:cNvPr>
          <p:cNvSpPr>
            <a:spLocks noChangeAspect="1" noEditPoints="1"/>
          </p:cNvSpPr>
          <p:nvPr/>
        </p:nvSpPr>
        <p:spPr bwMode="auto">
          <a:xfrm>
            <a:off x="6088976" y="1391408"/>
            <a:ext cx="643063" cy="563465"/>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9050" cap="sq">
            <a:solidFill>
              <a:srgbClr val="3E3D4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41" name="Group 40">
            <a:extLst>
              <a:ext uri="{FF2B5EF4-FFF2-40B4-BE49-F238E27FC236}">
                <a16:creationId xmlns:a16="http://schemas.microsoft.com/office/drawing/2014/main" id="{25483C27-0CCC-4E6C-A153-8696366A5D6E}"/>
              </a:ext>
            </a:extLst>
          </p:cNvPr>
          <p:cNvGrpSpPr/>
          <p:nvPr/>
        </p:nvGrpSpPr>
        <p:grpSpPr>
          <a:xfrm>
            <a:off x="5994669" y="5357703"/>
            <a:ext cx="841251" cy="640080"/>
            <a:chOff x="9657556" y="2550319"/>
            <a:chExt cx="702137" cy="519112"/>
          </a:xfrm>
        </p:grpSpPr>
        <p:sp>
          <p:nvSpPr>
            <p:cNvPr id="42" name="cloud">
              <a:extLst>
                <a:ext uri="{FF2B5EF4-FFF2-40B4-BE49-F238E27FC236}">
                  <a16:creationId xmlns:a16="http://schemas.microsoft.com/office/drawing/2014/main" id="{2DC6CC65-14D7-433B-B67C-BE516CAB11CD}"/>
                </a:ext>
              </a:extLst>
            </p:cNvPr>
            <p:cNvSpPr>
              <a:spLocks noChangeAspect="1"/>
            </p:cNvSpPr>
            <p:nvPr/>
          </p:nvSpPr>
          <p:spPr bwMode="auto">
            <a:xfrm>
              <a:off x="9830591" y="2732341"/>
              <a:ext cx="529102" cy="33709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rgbClr val="3E3D4D"/>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solidFill>
                  <a:srgbClr val="0078D7"/>
                </a:solidFill>
              </a:endParaRPr>
            </a:p>
          </p:txBody>
        </p:sp>
        <p:sp>
          <p:nvSpPr>
            <p:cNvPr id="43" name="Freeform: Shape 37">
              <a:extLst>
                <a:ext uri="{FF2B5EF4-FFF2-40B4-BE49-F238E27FC236}">
                  <a16:creationId xmlns:a16="http://schemas.microsoft.com/office/drawing/2014/main" id="{2F6C9650-DFB2-4B5D-AA2E-9CFE562D31EC}"/>
                </a:ext>
              </a:extLst>
            </p:cNvPr>
            <p:cNvSpPr/>
            <p:nvPr/>
          </p:nvSpPr>
          <p:spPr bwMode="auto">
            <a:xfrm>
              <a:off x="9657556" y="2550319"/>
              <a:ext cx="266700" cy="519112"/>
            </a:xfrm>
            <a:custGeom>
              <a:avLst/>
              <a:gdLst>
                <a:gd name="connsiteX0" fmla="*/ 266700 w 266700"/>
                <a:gd name="connsiteY0" fmla="*/ 180975 h 519112"/>
                <a:gd name="connsiteX1" fmla="*/ 266700 w 266700"/>
                <a:gd name="connsiteY1" fmla="*/ 0 h 519112"/>
                <a:gd name="connsiteX2" fmla="*/ 0 w 266700"/>
                <a:gd name="connsiteY2" fmla="*/ 0 h 519112"/>
                <a:gd name="connsiteX3" fmla="*/ 0 w 266700"/>
                <a:gd name="connsiteY3" fmla="*/ 519112 h 519112"/>
                <a:gd name="connsiteX4" fmla="*/ 145256 w 266700"/>
                <a:gd name="connsiteY4" fmla="*/ 519112 h 519112"/>
                <a:gd name="connsiteX0" fmla="*/ 266700 w 266700"/>
                <a:gd name="connsiteY0" fmla="*/ 180975 h 519112"/>
                <a:gd name="connsiteX1" fmla="*/ 266700 w 266700"/>
                <a:gd name="connsiteY1" fmla="*/ 0 h 519112"/>
                <a:gd name="connsiteX2" fmla="*/ 0 w 266700"/>
                <a:gd name="connsiteY2" fmla="*/ 0 h 519112"/>
                <a:gd name="connsiteX3" fmla="*/ 0 w 266700"/>
                <a:gd name="connsiteY3" fmla="*/ 519112 h 519112"/>
                <a:gd name="connsiteX4" fmla="*/ 204787 w 266700"/>
                <a:gd name="connsiteY4" fmla="*/ 516731 h 519112"/>
                <a:gd name="connsiteX0" fmla="*/ 266700 w 266700"/>
                <a:gd name="connsiteY0" fmla="*/ 226219 h 519112"/>
                <a:gd name="connsiteX1" fmla="*/ 266700 w 266700"/>
                <a:gd name="connsiteY1" fmla="*/ 0 h 519112"/>
                <a:gd name="connsiteX2" fmla="*/ 0 w 266700"/>
                <a:gd name="connsiteY2" fmla="*/ 0 h 519112"/>
                <a:gd name="connsiteX3" fmla="*/ 0 w 266700"/>
                <a:gd name="connsiteY3" fmla="*/ 519112 h 519112"/>
                <a:gd name="connsiteX4" fmla="*/ 204787 w 266700"/>
                <a:gd name="connsiteY4" fmla="*/ 516731 h 519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 h="519112">
                  <a:moveTo>
                    <a:pt x="266700" y="226219"/>
                  </a:moveTo>
                  <a:lnTo>
                    <a:pt x="266700" y="0"/>
                  </a:lnTo>
                  <a:lnTo>
                    <a:pt x="0" y="0"/>
                  </a:lnTo>
                  <a:lnTo>
                    <a:pt x="0" y="519112"/>
                  </a:lnTo>
                  <a:lnTo>
                    <a:pt x="204787" y="516731"/>
                  </a:lnTo>
                </a:path>
              </a:pathLst>
            </a:custGeom>
            <a:noFill/>
            <a:ln w="19050">
              <a:solidFill>
                <a:srgbClr val="3E3D4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0078D7"/>
                </a:solidFill>
              </a:endParaRPr>
            </a:p>
          </p:txBody>
        </p:sp>
        <p:sp>
          <p:nvSpPr>
            <p:cNvPr id="44" name="Freeform: Shape 39">
              <a:extLst>
                <a:ext uri="{FF2B5EF4-FFF2-40B4-BE49-F238E27FC236}">
                  <a16:creationId xmlns:a16="http://schemas.microsoft.com/office/drawing/2014/main" id="{B72395E8-B4ED-4412-B7E8-4BFFA7B9D430}"/>
                </a:ext>
              </a:extLst>
            </p:cNvPr>
            <p:cNvSpPr/>
            <p:nvPr/>
          </p:nvSpPr>
          <p:spPr bwMode="auto">
            <a:xfrm>
              <a:off x="9708356" y="2633663"/>
              <a:ext cx="166688" cy="0"/>
            </a:xfrm>
            <a:custGeom>
              <a:avLst/>
              <a:gdLst>
                <a:gd name="connsiteX0" fmla="*/ 166688 w 166688"/>
                <a:gd name="connsiteY0" fmla="*/ 0 h 0"/>
                <a:gd name="connsiteX1" fmla="*/ 0 w 166688"/>
                <a:gd name="connsiteY1" fmla="*/ 0 h 0"/>
              </a:gdLst>
              <a:ahLst/>
              <a:cxnLst>
                <a:cxn ang="0">
                  <a:pos x="connsiteX0" y="connsiteY0"/>
                </a:cxn>
                <a:cxn ang="0">
                  <a:pos x="connsiteX1" y="connsiteY1"/>
                </a:cxn>
              </a:cxnLst>
              <a:rect l="l" t="t" r="r" b="b"/>
              <a:pathLst>
                <a:path w="166688">
                  <a:moveTo>
                    <a:pt x="166688" y="0"/>
                  </a:moveTo>
                  <a:lnTo>
                    <a:pt x="0" y="0"/>
                  </a:lnTo>
                </a:path>
              </a:pathLst>
            </a:custGeom>
            <a:noFill/>
            <a:ln w="19050">
              <a:solidFill>
                <a:srgbClr val="3E3D4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0078D7"/>
                </a:solidFill>
              </a:endParaRPr>
            </a:p>
          </p:txBody>
        </p:sp>
        <p:sp>
          <p:nvSpPr>
            <p:cNvPr id="45" name="Freeform: Shape 40">
              <a:extLst>
                <a:ext uri="{FF2B5EF4-FFF2-40B4-BE49-F238E27FC236}">
                  <a16:creationId xmlns:a16="http://schemas.microsoft.com/office/drawing/2014/main" id="{D0B7906B-D0A7-43DA-97D9-DFFD2E15E4DD}"/>
                </a:ext>
              </a:extLst>
            </p:cNvPr>
            <p:cNvSpPr/>
            <p:nvPr/>
          </p:nvSpPr>
          <p:spPr bwMode="auto">
            <a:xfrm>
              <a:off x="9708356" y="2907506"/>
              <a:ext cx="91440" cy="0"/>
            </a:xfrm>
            <a:custGeom>
              <a:avLst/>
              <a:gdLst>
                <a:gd name="connsiteX0" fmla="*/ 166688 w 166688"/>
                <a:gd name="connsiteY0" fmla="*/ 0 h 0"/>
                <a:gd name="connsiteX1" fmla="*/ 0 w 166688"/>
                <a:gd name="connsiteY1" fmla="*/ 0 h 0"/>
              </a:gdLst>
              <a:ahLst/>
              <a:cxnLst>
                <a:cxn ang="0">
                  <a:pos x="connsiteX0" y="connsiteY0"/>
                </a:cxn>
                <a:cxn ang="0">
                  <a:pos x="connsiteX1" y="connsiteY1"/>
                </a:cxn>
              </a:cxnLst>
              <a:rect l="l" t="t" r="r" b="b"/>
              <a:pathLst>
                <a:path w="166688">
                  <a:moveTo>
                    <a:pt x="166688" y="0"/>
                  </a:moveTo>
                  <a:lnTo>
                    <a:pt x="0" y="0"/>
                  </a:lnTo>
                </a:path>
              </a:pathLst>
            </a:custGeom>
            <a:noFill/>
            <a:ln w="19050">
              <a:solidFill>
                <a:srgbClr val="3E3D4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0078D7"/>
                </a:solidFill>
              </a:endParaRPr>
            </a:p>
          </p:txBody>
        </p:sp>
        <p:sp>
          <p:nvSpPr>
            <p:cNvPr id="46" name="Freeform: Shape 41">
              <a:extLst>
                <a:ext uri="{FF2B5EF4-FFF2-40B4-BE49-F238E27FC236}">
                  <a16:creationId xmlns:a16="http://schemas.microsoft.com/office/drawing/2014/main" id="{8B0D133E-68D9-4C0F-870D-B37685AFCEE1}"/>
                </a:ext>
              </a:extLst>
            </p:cNvPr>
            <p:cNvSpPr/>
            <p:nvPr/>
          </p:nvSpPr>
          <p:spPr bwMode="auto">
            <a:xfrm>
              <a:off x="9708356" y="2986088"/>
              <a:ext cx="91440" cy="0"/>
            </a:xfrm>
            <a:custGeom>
              <a:avLst/>
              <a:gdLst>
                <a:gd name="connsiteX0" fmla="*/ 166688 w 166688"/>
                <a:gd name="connsiteY0" fmla="*/ 0 h 0"/>
                <a:gd name="connsiteX1" fmla="*/ 0 w 166688"/>
                <a:gd name="connsiteY1" fmla="*/ 0 h 0"/>
              </a:gdLst>
              <a:ahLst/>
              <a:cxnLst>
                <a:cxn ang="0">
                  <a:pos x="connsiteX0" y="connsiteY0"/>
                </a:cxn>
                <a:cxn ang="0">
                  <a:pos x="connsiteX1" y="connsiteY1"/>
                </a:cxn>
              </a:cxnLst>
              <a:rect l="l" t="t" r="r" b="b"/>
              <a:pathLst>
                <a:path w="166688">
                  <a:moveTo>
                    <a:pt x="166688" y="0"/>
                  </a:moveTo>
                  <a:lnTo>
                    <a:pt x="0" y="0"/>
                  </a:lnTo>
                </a:path>
              </a:pathLst>
            </a:custGeom>
            <a:noFill/>
            <a:ln w="19050">
              <a:solidFill>
                <a:srgbClr val="3E3D4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0078D7"/>
                </a:solidFill>
              </a:endParaRPr>
            </a:p>
          </p:txBody>
        </p:sp>
      </p:grpSp>
      <p:sp>
        <p:nvSpPr>
          <p:cNvPr id="47" name="Ribbon2_F19B" title="Icon of a star shaped ribbon">
            <a:extLst>
              <a:ext uri="{FF2B5EF4-FFF2-40B4-BE49-F238E27FC236}">
                <a16:creationId xmlns:a16="http://schemas.microsoft.com/office/drawing/2014/main" id="{1FC937BF-1C58-4855-A28C-0F373146A4EE}"/>
              </a:ext>
            </a:extLst>
          </p:cNvPr>
          <p:cNvSpPr>
            <a:spLocks noChangeAspect="1" noEditPoints="1"/>
          </p:cNvSpPr>
          <p:nvPr/>
        </p:nvSpPr>
        <p:spPr bwMode="auto">
          <a:xfrm>
            <a:off x="6126056" y="2594735"/>
            <a:ext cx="568901" cy="796779"/>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19050" cap="sq">
            <a:solidFill>
              <a:srgbClr val="3E3D4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3D" title="Icon of a 3D box with square points on each corner">
            <a:extLst>
              <a:ext uri="{FF2B5EF4-FFF2-40B4-BE49-F238E27FC236}">
                <a16:creationId xmlns:a16="http://schemas.microsoft.com/office/drawing/2014/main" id="{99E1986D-65A0-44A9-B4F3-BC8D48772F3E}"/>
              </a:ext>
            </a:extLst>
          </p:cNvPr>
          <p:cNvSpPr>
            <a:spLocks noChangeAspect="1" noEditPoints="1"/>
          </p:cNvSpPr>
          <p:nvPr/>
        </p:nvSpPr>
        <p:spPr bwMode="auto">
          <a:xfrm>
            <a:off x="6126056" y="3938414"/>
            <a:ext cx="568901" cy="60832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9050" cap="sq">
            <a:solidFill>
              <a:srgbClr val="3E3D4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153110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78D7">
            <a:alpha val="90000"/>
          </a:srgbClr>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DB2B5D31-77A7-427B-93A3-136940193127}"/>
              </a:ext>
            </a:extLst>
          </p:cNvPr>
          <p:cNvSpPr txBox="1">
            <a:spLocks noChangeArrowheads="1"/>
          </p:cNvSpPr>
          <p:nvPr/>
        </p:nvSpPr>
        <p:spPr bwMode="blackWhite">
          <a:xfrm>
            <a:off x="256666" y="6274017"/>
            <a:ext cx="10592346" cy="415484"/>
          </a:xfrm>
          <a:prstGeom prst="rect">
            <a:avLst/>
          </a:prstGeom>
          <a:noFill/>
          <a:ln w="12700">
            <a:noFill/>
            <a:miter lim="800000"/>
            <a:headEnd type="none" w="sm" len="sm"/>
            <a:tailEnd type="none" w="sm" len="sm"/>
          </a:ln>
          <a:effectLst/>
        </p:spPr>
        <p:txBody>
          <a:bodyPr vert="horz" wrap="square" lIns="91404" tIns="45703" rIns="91404" bIns="45703" numCol="1" anchor="t" anchorCtr="0" compatLnSpc="1">
            <a:prstTxWarp prst="textNoShape">
              <a:avLst/>
            </a:prstTxWarp>
            <a:spAutoFit/>
          </a:bodyPr>
          <a:lstStyle/>
          <a:p>
            <a:pPr defTabSz="913892" eaLnBrk="0" hangingPunct="0"/>
            <a:r>
              <a:rPr lang="en-US" sz="700">
                <a:solidFill>
                  <a:schemeClr val="bg1"/>
                </a:solidFill>
                <a:cs typeface="Arial" charset="0"/>
              </a:rPr>
              <a:t>© 2017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a:extLst>
              <a:ext uri="{FF2B5EF4-FFF2-40B4-BE49-F238E27FC236}">
                <a16:creationId xmlns:a16="http://schemas.microsoft.com/office/drawing/2014/main" id="{590831D7-156B-3348-AB14-FED0A91F7ACB}"/>
              </a:ext>
            </a:extLst>
          </p:cNvPr>
          <p:cNvPicPr>
            <a:picLocks noChangeAspect="1"/>
          </p:cNvPicPr>
          <p:nvPr/>
        </p:nvPicPr>
        <p:blipFill>
          <a:blip r:embed="rId3"/>
          <a:stretch>
            <a:fillRect/>
          </a:stretch>
        </p:blipFill>
        <p:spPr bwMode="black">
          <a:xfrm>
            <a:off x="446150" y="3295719"/>
            <a:ext cx="2953777" cy="619055"/>
          </a:xfrm>
          <a:prstGeom prst="rect">
            <a:avLst/>
          </a:prstGeom>
        </p:spPr>
      </p:pic>
    </p:spTree>
    <p:extLst>
      <p:ext uri="{BB962C8B-B14F-4D97-AF65-F5344CB8AC3E}">
        <p14:creationId xmlns:p14="http://schemas.microsoft.com/office/powerpoint/2010/main" val="94235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24569F8-1AFD-4B9F-9287-19A1839DDD07}"/>
              </a:ext>
            </a:extLst>
          </p:cNvPr>
          <p:cNvPicPr>
            <a:picLocks noChangeAspect="1"/>
          </p:cNvPicPr>
          <p:nvPr/>
        </p:nvPicPr>
        <p:blipFill rotWithShape="1">
          <a:blip r:embed="rId3">
            <a:extLst>
              <a:ext uri="{28A0092B-C50C-407E-A947-70E740481C1C}">
                <a14:useLocalDpi xmlns:a14="http://schemas.microsoft.com/office/drawing/2010/main" val="0"/>
              </a:ext>
            </a:extLst>
          </a:blip>
          <a:srcRect l="38471" t="20320" b="24028"/>
          <a:stretch/>
        </p:blipFill>
        <p:spPr>
          <a:xfrm>
            <a:off x="0" y="13509"/>
            <a:ext cx="12192000" cy="6844492"/>
          </a:xfrm>
          <a:prstGeom prst="rect">
            <a:avLst/>
          </a:prstGeom>
        </p:spPr>
      </p:pic>
      <p:sp>
        <p:nvSpPr>
          <p:cNvPr id="24" name="Rectangle 23">
            <a:extLst>
              <a:ext uri="{FF2B5EF4-FFF2-40B4-BE49-F238E27FC236}">
                <a16:creationId xmlns:a16="http://schemas.microsoft.com/office/drawing/2014/main" id="{91842E6B-4774-47C8-890A-C39CF749BA53}"/>
              </a:ext>
            </a:extLst>
          </p:cNvPr>
          <p:cNvSpPr/>
          <p:nvPr/>
        </p:nvSpPr>
        <p:spPr bwMode="auto">
          <a:xfrm>
            <a:off x="0" y="0"/>
            <a:ext cx="12193563" cy="2036805"/>
          </a:xfrm>
          <a:prstGeom prst="rect">
            <a:avLst/>
          </a:prstGeom>
          <a:gradFill>
            <a:gsLst>
              <a:gs pos="0">
                <a:schemeClr val="tx1"/>
              </a:gs>
              <a:gs pos="100000">
                <a:schemeClr val="tx1">
                  <a:alpha val="0"/>
                </a:schemeClr>
              </a:gs>
            </a:gsLst>
            <a:lin ang="5400000" scaled="1"/>
          </a:gra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Title 1">
            <a:extLst>
              <a:ext uri="{FF2B5EF4-FFF2-40B4-BE49-F238E27FC236}">
                <a16:creationId xmlns:a16="http://schemas.microsoft.com/office/drawing/2014/main" id="{F9A797E9-BC1F-4D00-959F-81FF485CDAE1}"/>
              </a:ext>
            </a:extLst>
          </p:cNvPr>
          <p:cNvSpPr txBox="1">
            <a:spLocks/>
          </p:cNvSpPr>
          <p:nvPr/>
        </p:nvSpPr>
        <p:spPr>
          <a:xfrm>
            <a:off x="269240" y="289512"/>
            <a:ext cx="11597789" cy="1554036"/>
          </a:xfrm>
          <a:prstGeom prst="rect">
            <a:avLst/>
          </a:prstGeom>
        </p:spPr>
        <p:txBody>
          <a:bodyPr vert="horz" wrap="square" lIns="146304" tIns="91440" rIns="146304" bIns="91440" rtlCol="0" anchor="t">
            <a:noAutofit/>
          </a:bodyPr>
          <a:lstStyle>
            <a:lvl1pPr marL="0" algn="l" defTabSz="914367" rtl="0" eaLnBrk="1" latinLnBrk="0" hangingPunct="1">
              <a:lnSpc>
                <a:spcPct val="90000"/>
              </a:lnSpc>
              <a:spcBef>
                <a:spcPct val="0"/>
              </a:spcBef>
              <a:buNone/>
              <a:defRPr lang="en-US" sz="4400" b="0" kern="1200" cap="none" spc="-100" baseline="0" dirty="0">
                <a:ln w="3175">
                  <a:noFill/>
                </a:ln>
                <a:gradFill>
                  <a:gsLst>
                    <a:gs pos="62564">
                      <a:schemeClr val="accent1"/>
                    </a:gs>
                    <a:gs pos="55000">
                      <a:schemeClr val="accent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100" normalizeH="0" baseline="0" noProof="0" dirty="0">
                <a:ln w="3175">
                  <a:noFill/>
                </a:ln>
                <a:solidFill>
                  <a:schemeClr val="bg1"/>
                </a:solidFill>
                <a:effectLst/>
                <a:uLnTx/>
                <a:uFillTx/>
                <a:latin typeface="Segoe UI Light"/>
                <a:ea typeface="+mn-ea"/>
                <a:cs typeface="Segoe UI" pitchFamily="34" charset="0"/>
              </a:rPr>
              <a:t>Top challenges of moving workloads to the Cloud</a:t>
            </a:r>
          </a:p>
        </p:txBody>
      </p:sp>
      <p:sp>
        <p:nvSpPr>
          <p:cNvPr id="13" name="Rectangle 12">
            <a:extLst>
              <a:ext uri="{FF2B5EF4-FFF2-40B4-BE49-F238E27FC236}">
                <a16:creationId xmlns:a16="http://schemas.microsoft.com/office/drawing/2014/main" id="{969ECBC7-DBBC-4CA3-8748-94867634D9BC}"/>
              </a:ext>
            </a:extLst>
          </p:cNvPr>
          <p:cNvSpPr/>
          <p:nvPr/>
        </p:nvSpPr>
        <p:spPr bwMode="auto">
          <a:xfrm>
            <a:off x="-1563" y="1649540"/>
            <a:ext cx="12192000" cy="40386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1BCC2685-A7BF-4607-8BD8-2A5603BB1FBB}"/>
              </a:ext>
            </a:extLst>
          </p:cNvPr>
          <p:cNvGrpSpPr/>
          <p:nvPr/>
        </p:nvGrpSpPr>
        <p:grpSpPr>
          <a:xfrm>
            <a:off x="8827554" y="2750513"/>
            <a:ext cx="2038037" cy="1998667"/>
            <a:chOff x="8827554" y="2750513"/>
            <a:chExt cx="2038037" cy="1998667"/>
          </a:xfrm>
        </p:grpSpPr>
        <p:sp>
          <p:nvSpPr>
            <p:cNvPr id="15" name="money_2" title="Icon of a dollar sign with an arrow around it pointing clockwise">
              <a:extLst>
                <a:ext uri="{FF2B5EF4-FFF2-40B4-BE49-F238E27FC236}">
                  <a16:creationId xmlns:a16="http://schemas.microsoft.com/office/drawing/2014/main" id="{C1C93F12-84DF-4F10-800B-095C9E222F03}"/>
                </a:ext>
              </a:extLst>
            </p:cNvPr>
            <p:cNvSpPr>
              <a:spLocks noChangeAspect="1" noEditPoints="1"/>
            </p:cNvSpPr>
            <p:nvPr/>
          </p:nvSpPr>
          <p:spPr bwMode="auto">
            <a:xfrm>
              <a:off x="9605645" y="2750513"/>
              <a:ext cx="912173" cy="961777"/>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16" name="Rectangle 15">
              <a:extLst>
                <a:ext uri="{FF2B5EF4-FFF2-40B4-BE49-F238E27FC236}">
                  <a16:creationId xmlns:a16="http://schemas.microsoft.com/office/drawing/2014/main" id="{B16EAED7-6CA0-4E86-AA63-1E29B5F1368A}"/>
                </a:ext>
              </a:extLst>
            </p:cNvPr>
            <p:cNvSpPr/>
            <p:nvPr/>
          </p:nvSpPr>
          <p:spPr bwMode="auto">
            <a:xfrm>
              <a:off x="8827554" y="4055945"/>
              <a:ext cx="2038037" cy="6932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t" anchorCtr="0" compatLnSpc="1">
              <a:prstTxWarp prst="textNoShape">
                <a:avLst/>
              </a:prstTxWarp>
            </a:bodyPr>
            <a:lstStyle/>
            <a:p>
              <a:pPr defTabSz="914102" fontAlgn="base">
                <a:spcBef>
                  <a:spcPts val="294"/>
                </a:spcBef>
                <a:spcAft>
                  <a:spcPts val="588"/>
                </a:spcAft>
                <a:defRPr/>
              </a:pPr>
              <a:r>
                <a:rPr kumimoji="0" lang="en-US" sz="2000" i="0" u="none" strike="noStrike" kern="0" cap="none" spc="0" normalizeH="0" baseline="0" noProof="0" dirty="0">
                  <a:ln>
                    <a:noFill/>
                  </a:ln>
                  <a:solidFill>
                    <a:schemeClr val="bg2"/>
                  </a:solidFill>
                  <a:effectLst/>
                  <a:uLnTx/>
                  <a:uFillTx/>
                  <a:ea typeface="Segoe UI" charset="0"/>
                  <a:cs typeface="Segoe UI" charset="0"/>
                </a:rPr>
                <a:t>Monitoring &amp; managing costs</a:t>
              </a:r>
            </a:p>
          </p:txBody>
        </p:sp>
      </p:grpSp>
      <p:grpSp>
        <p:nvGrpSpPr>
          <p:cNvPr id="17" name="Group 16">
            <a:extLst>
              <a:ext uri="{FF2B5EF4-FFF2-40B4-BE49-F238E27FC236}">
                <a16:creationId xmlns:a16="http://schemas.microsoft.com/office/drawing/2014/main" id="{25723E8B-2122-4A1C-952D-C9190726FC70}"/>
              </a:ext>
            </a:extLst>
          </p:cNvPr>
          <p:cNvGrpSpPr/>
          <p:nvPr/>
        </p:nvGrpSpPr>
        <p:grpSpPr>
          <a:xfrm>
            <a:off x="6433042" y="2750513"/>
            <a:ext cx="2606545" cy="1909397"/>
            <a:chOff x="6336166" y="2750512"/>
            <a:chExt cx="2606545" cy="1909397"/>
          </a:xfrm>
        </p:grpSpPr>
        <p:sp>
          <p:nvSpPr>
            <p:cNvPr id="18" name="document_6" title="Icon of a document with a padlock in the lower right corner">
              <a:extLst>
                <a:ext uri="{FF2B5EF4-FFF2-40B4-BE49-F238E27FC236}">
                  <a16:creationId xmlns:a16="http://schemas.microsoft.com/office/drawing/2014/main" id="{7C642B47-96EA-4FE2-B395-FB074705C4FD}"/>
                </a:ext>
              </a:extLst>
            </p:cNvPr>
            <p:cNvSpPr>
              <a:spLocks noChangeAspect="1" noEditPoints="1"/>
            </p:cNvSpPr>
            <p:nvPr/>
          </p:nvSpPr>
          <p:spPr bwMode="auto">
            <a:xfrm>
              <a:off x="6767812" y="2750512"/>
              <a:ext cx="769423" cy="961779"/>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19" name="Rectangle 18">
              <a:extLst>
                <a:ext uri="{FF2B5EF4-FFF2-40B4-BE49-F238E27FC236}">
                  <a16:creationId xmlns:a16="http://schemas.microsoft.com/office/drawing/2014/main" id="{1230DDA6-C490-46C5-A432-988B3DA6F7C0}"/>
                </a:ext>
              </a:extLst>
            </p:cNvPr>
            <p:cNvSpPr/>
            <p:nvPr/>
          </p:nvSpPr>
          <p:spPr bwMode="auto">
            <a:xfrm>
              <a:off x="6336166" y="4061462"/>
              <a:ext cx="2606545" cy="5984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t" anchorCtr="0" compatLnSpc="1">
              <a:prstTxWarp prst="textNoShape">
                <a:avLst/>
              </a:prstTxWarp>
            </a:bodyPr>
            <a:lstStyle/>
            <a:p>
              <a:pPr defTabSz="914102" fontAlgn="base">
                <a:spcBef>
                  <a:spcPts val="294"/>
                </a:spcBef>
                <a:spcAft>
                  <a:spcPts val="588"/>
                </a:spcAft>
                <a:defRPr/>
              </a:pPr>
              <a:r>
                <a:rPr lang="en-US" sz="2000" kern="0" dirty="0">
                  <a:solidFill>
                    <a:schemeClr val="bg2"/>
                  </a:solidFill>
                  <a:ea typeface="Segoe UI" charset="0"/>
                  <a:cs typeface="Segoe UI" charset="0"/>
                </a:rPr>
                <a:t>Security &amp; </a:t>
              </a:r>
              <a:br>
                <a:rPr lang="en-US" sz="2000" kern="0" dirty="0">
                  <a:solidFill>
                    <a:schemeClr val="bg2"/>
                  </a:solidFill>
                  <a:ea typeface="Segoe UI" charset="0"/>
                  <a:cs typeface="Segoe UI" charset="0"/>
                </a:rPr>
              </a:br>
              <a:r>
                <a:rPr lang="en-US" sz="2000" kern="0" dirty="0">
                  <a:solidFill>
                    <a:schemeClr val="bg2"/>
                  </a:solidFill>
                  <a:ea typeface="Segoe UI" charset="0"/>
                  <a:cs typeface="Segoe UI" charset="0"/>
                </a:rPr>
                <a:t>management</a:t>
              </a:r>
              <a:endParaRPr kumimoji="0" lang="en-US" sz="2000" i="0" u="none" strike="noStrike" kern="0" cap="none" spc="0" normalizeH="0" baseline="0" noProof="0" dirty="0">
                <a:ln>
                  <a:noFill/>
                </a:ln>
                <a:solidFill>
                  <a:schemeClr val="bg2"/>
                </a:solidFill>
                <a:effectLst/>
                <a:uLnTx/>
                <a:uFillTx/>
                <a:ea typeface="Segoe UI" charset="0"/>
                <a:cs typeface="Segoe UI" charset="0"/>
              </a:endParaRPr>
            </a:p>
          </p:txBody>
        </p:sp>
      </p:grpSp>
      <p:grpSp>
        <p:nvGrpSpPr>
          <p:cNvPr id="20" name="Group 19">
            <a:extLst>
              <a:ext uri="{FF2B5EF4-FFF2-40B4-BE49-F238E27FC236}">
                <a16:creationId xmlns:a16="http://schemas.microsoft.com/office/drawing/2014/main" id="{8AFB0DEF-A41A-4868-A68E-AE088E0D4579}"/>
              </a:ext>
            </a:extLst>
          </p:cNvPr>
          <p:cNvGrpSpPr/>
          <p:nvPr/>
        </p:nvGrpSpPr>
        <p:grpSpPr>
          <a:xfrm>
            <a:off x="1425955" y="2523700"/>
            <a:ext cx="2109882" cy="2019534"/>
            <a:chOff x="1427518" y="2523700"/>
            <a:chExt cx="2109882" cy="2019534"/>
          </a:xfrm>
        </p:grpSpPr>
        <p:sp>
          <p:nvSpPr>
            <p:cNvPr id="21" name="Rectangle 20">
              <a:extLst>
                <a:ext uri="{FF2B5EF4-FFF2-40B4-BE49-F238E27FC236}">
                  <a16:creationId xmlns:a16="http://schemas.microsoft.com/office/drawing/2014/main" id="{9F66079D-7D2B-4033-8503-915204EF7D7E}"/>
                </a:ext>
              </a:extLst>
            </p:cNvPr>
            <p:cNvSpPr/>
            <p:nvPr/>
          </p:nvSpPr>
          <p:spPr bwMode="auto">
            <a:xfrm>
              <a:off x="1427518" y="4056333"/>
              <a:ext cx="2109882" cy="4869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t" anchorCtr="0" compatLnSpc="1">
              <a:prstTxWarp prst="textNoShape">
                <a:avLst/>
              </a:prstTxWarp>
            </a:bodyPr>
            <a:lstStyle/>
            <a:p>
              <a:pPr marL="0" marR="0" lvl="0" indent="0" defTabSz="914102" rtl="0" eaLnBrk="1" fontAlgn="base" latinLnBrk="0" hangingPunct="1">
                <a:spcBef>
                  <a:spcPts val="294"/>
                </a:spcBef>
                <a:spcAft>
                  <a:spcPts val="588"/>
                </a:spcAft>
                <a:buClrTx/>
                <a:buSzTx/>
                <a:buFontTx/>
                <a:buNone/>
                <a:tabLst/>
                <a:defRPr/>
              </a:pPr>
              <a:r>
                <a:rPr kumimoji="0" lang="en-US" sz="2000" i="0" u="none" strike="noStrike" kern="0" cap="none" spc="0" normalizeH="0" baseline="0" noProof="0" dirty="0">
                  <a:ln>
                    <a:noFill/>
                  </a:ln>
                  <a:solidFill>
                    <a:schemeClr val="bg2"/>
                  </a:solidFill>
                  <a:effectLst/>
                  <a:uLnTx/>
                  <a:uFillTx/>
                  <a:ea typeface="Segoe UI" charset="0"/>
                  <a:cs typeface="Segoe UI" charset="0"/>
                </a:rPr>
                <a:t>Heterogeneous workloads</a:t>
              </a:r>
            </a:p>
          </p:txBody>
        </p:sp>
        <p:grpSp>
          <p:nvGrpSpPr>
            <p:cNvPr id="22" name="Group 21">
              <a:extLst>
                <a:ext uri="{FF2B5EF4-FFF2-40B4-BE49-F238E27FC236}">
                  <a16:creationId xmlns:a16="http://schemas.microsoft.com/office/drawing/2014/main" id="{D44C5250-937D-4FE7-BB0A-EFA54B5695C9}"/>
                </a:ext>
              </a:extLst>
            </p:cNvPr>
            <p:cNvGrpSpPr/>
            <p:nvPr/>
          </p:nvGrpSpPr>
          <p:grpSpPr>
            <a:xfrm>
              <a:off x="1579724" y="2523700"/>
              <a:ext cx="1805471" cy="1415392"/>
              <a:chOff x="4807116" y="2091494"/>
              <a:chExt cx="1435589" cy="1125425"/>
            </a:xfrm>
          </p:grpSpPr>
          <p:sp>
            <p:nvSpPr>
              <p:cNvPr id="25" name="network_3" title="Icon of a server connected to a network">
                <a:extLst>
                  <a:ext uri="{FF2B5EF4-FFF2-40B4-BE49-F238E27FC236}">
                    <a16:creationId xmlns:a16="http://schemas.microsoft.com/office/drawing/2014/main" id="{9DE63B6A-763E-40EC-BABF-BC7E657FEEB4}"/>
                  </a:ext>
                </a:extLst>
              </p:cNvPr>
              <p:cNvSpPr>
                <a:spLocks noChangeAspect="1" noEditPoints="1"/>
              </p:cNvSpPr>
              <p:nvPr/>
            </p:nvSpPr>
            <p:spPr bwMode="auto">
              <a:xfrm>
                <a:off x="4807116" y="20989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28" name="network_3" title="Icon of a server connected to a network">
                <a:extLst>
                  <a:ext uri="{FF2B5EF4-FFF2-40B4-BE49-F238E27FC236}">
                    <a16:creationId xmlns:a16="http://schemas.microsoft.com/office/drawing/2014/main" id="{47000C77-FB70-491F-A363-001A216C0601}"/>
                  </a:ext>
                </a:extLst>
              </p:cNvPr>
              <p:cNvSpPr>
                <a:spLocks noChangeAspect="1" noEditPoints="1"/>
              </p:cNvSpPr>
              <p:nvPr/>
            </p:nvSpPr>
            <p:spPr bwMode="auto">
              <a:xfrm>
                <a:off x="5658637" y="20914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29" name="network_3" title="Icon of a server connected to a network">
                <a:extLst>
                  <a:ext uri="{FF2B5EF4-FFF2-40B4-BE49-F238E27FC236}">
                    <a16:creationId xmlns:a16="http://schemas.microsoft.com/office/drawing/2014/main" id="{5B995E84-6F5E-4E67-8B1E-0F3CA2AF69EB}"/>
                  </a:ext>
                </a:extLst>
              </p:cNvPr>
              <p:cNvSpPr>
                <a:spLocks noChangeAspect="1" noEditPoints="1"/>
              </p:cNvSpPr>
              <p:nvPr/>
            </p:nvSpPr>
            <p:spPr bwMode="auto">
              <a:xfrm rot="10800000">
                <a:off x="5231943" y="2610813"/>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grpSp>
      </p:grpSp>
      <p:grpSp>
        <p:nvGrpSpPr>
          <p:cNvPr id="4" name="Group 3">
            <a:extLst>
              <a:ext uri="{FF2B5EF4-FFF2-40B4-BE49-F238E27FC236}">
                <a16:creationId xmlns:a16="http://schemas.microsoft.com/office/drawing/2014/main" id="{05FDCAF2-AF84-4090-AD26-EEF2C6ADA837}"/>
              </a:ext>
            </a:extLst>
          </p:cNvPr>
          <p:cNvGrpSpPr/>
          <p:nvPr/>
        </p:nvGrpSpPr>
        <p:grpSpPr>
          <a:xfrm>
            <a:off x="4228148" y="2646768"/>
            <a:ext cx="1790148" cy="1896465"/>
            <a:chOff x="4229711" y="2646768"/>
            <a:chExt cx="1790148" cy="1896465"/>
          </a:xfrm>
        </p:grpSpPr>
        <p:grpSp>
          <p:nvGrpSpPr>
            <p:cNvPr id="3" name="Group 2">
              <a:extLst>
                <a:ext uri="{FF2B5EF4-FFF2-40B4-BE49-F238E27FC236}">
                  <a16:creationId xmlns:a16="http://schemas.microsoft.com/office/drawing/2014/main" id="{024CCA79-724C-4BE6-B7CD-F966A6B9E354}"/>
                </a:ext>
              </a:extLst>
            </p:cNvPr>
            <p:cNvGrpSpPr/>
            <p:nvPr/>
          </p:nvGrpSpPr>
          <p:grpSpPr>
            <a:xfrm>
              <a:off x="4387076" y="2646768"/>
              <a:ext cx="938674" cy="1113616"/>
              <a:chOff x="8531043" y="2315384"/>
              <a:chExt cx="624430" cy="740806"/>
            </a:xfrm>
          </p:grpSpPr>
          <p:sp>
            <p:nvSpPr>
              <p:cNvPr id="26" name="cloud">
                <a:extLst>
                  <a:ext uri="{FF2B5EF4-FFF2-40B4-BE49-F238E27FC236}">
                    <a16:creationId xmlns:a16="http://schemas.microsoft.com/office/drawing/2014/main" id="{857F375D-29B7-4572-932D-2832A6228BBB}"/>
                  </a:ext>
                </a:extLst>
              </p:cNvPr>
              <p:cNvSpPr>
                <a:spLocks noChangeAspect="1"/>
              </p:cNvSpPr>
              <p:nvPr/>
            </p:nvSpPr>
            <p:spPr bwMode="auto">
              <a:xfrm>
                <a:off x="8531043" y="2315384"/>
                <a:ext cx="624430" cy="39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chemeClr val="bg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sp>
            <p:nvSpPr>
              <p:cNvPr id="27" name="server">
                <a:extLst>
                  <a:ext uri="{FF2B5EF4-FFF2-40B4-BE49-F238E27FC236}">
                    <a16:creationId xmlns:a16="http://schemas.microsoft.com/office/drawing/2014/main" id="{87E8D6E2-7D71-4C5B-A2E0-A6D927F41082}"/>
                  </a:ext>
                </a:extLst>
              </p:cNvPr>
              <p:cNvSpPr>
                <a:spLocks noChangeAspect="1" noEditPoints="1"/>
              </p:cNvSpPr>
              <p:nvPr/>
            </p:nvSpPr>
            <p:spPr bwMode="auto">
              <a:xfrm>
                <a:off x="8735923" y="2572791"/>
                <a:ext cx="214670" cy="4833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2F2F2F"/>
              </a:solidFill>
              <a:ln w="19050">
                <a:solidFill>
                  <a:schemeClr val="bg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grpSp>
        <p:sp>
          <p:nvSpPr>
            <p:cNvPr id="30" name="Rectangle 29">
              <a:extLst>
                <a:ext uri="{FF2B5EF4-FFF2-40B4-BE49-F238E27FC236}">
                  <a16:creationId xmlns:a16="http://schemas.microsoft.com/office/drawing/2014/main" id="{BE9A7045-BC3C-45A5-8EDF-56C31DECF3E5}"/>
                </a:ext>
              </a:extLst>
            </p:cNvPr>
            <p:cNvSpPr/>
            <p:nvPr/>
          </p:nvSpPr>
          <p:spPr bwMode="auto">
            <a:xfrm>
              <a:off x="4229711" y="4056332"/>
              <a:ext cx="1790148" cy="4869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t" anchorCtr="0" compatLnSpc="1">
              <a:prstTxWarp prst="textNoShape">
                <a:avLst/>
              </a:prstTxWarp>
            </a:bodyPr>
            <a:lstStyle/>
            <a:p>
              <a:pPr marL="0" marR="0" lvl="0" indent="0" defTabSz="914102" rtl="0" eaLnBrk="1" fontAlgn="base" latinLnBrk="0" hangingPunct="1">
                <a:spcBef>
                  <a:spcPts val="294"/>
                </a:spcBef>
                <a:spcAft>
                  <a:spcPts val="588"/>
                </a:spcAft>
                <a:buClrTx/>
                <a:buSzTx/>
                <a:buFontTx/>
                <a:buNone/>
                <a:tabLst/>
                <a:defRPr/>
              </a:pPr>
              <a:r>
                <a:rPr kumimoji="0" lang="en-US" sz="2000" i="0" u="none" strike="noStrike" kern="0" cap="none" spc="0" normalizeH="0" baseline="0" noProof="0" dirty="0">
                  <a:ln>
                    <a:noFill/>
                  </a:ln>
                  <a:solidFill>
                    <a:schemeClr val="bg2"/>
                  </a:solidFill>
                  <a:effectLst/>
                  <a:uLnTx/>
                  <a:uFillTx/>
                  <a:ea typeface="Segoe UI" charset="0"/>
                  <a:cs typeface="Segoe UI" charset="0"/>
                </a:rPr>
                <a:t>Hybrid</a:t>
              </a:r>
              <a:br>
                <a:rPr kumimoji="0" lang="en-US" sz="2000" i="0" u="none" strike="noStrike" kern="0" cap="none" spc="0" normalizeH="0" baseline="0" noProof="0" dirty="0">
                  <a:ln>
                    <a:noFill/>
                  </a:ln>
                  <a:solidFill>
                    <a:schemeClr val="bg2"/>
                  </a:solidFill>
                  <a:effectLst/>
                  <a:uLnTx/>
                  <a:uFillTx/>
                  <a:ea typeface="Segoe UI" charset="0"/>
                  <a:cs typeface="Segoe UI" charset="0"/>
                </a:rPr>
              </a:br>
              <a:endParaRPr kumimoji="0" lang="en-US" sz="2000" i="0" u="none" strike="noStrike" kern="0" cap="none" spc="0" normalizeH="0" baseline="0" noProof="0" dirty="0">
                <a:ln>
                  <a:noFill/>
                </a:ln>
                <a:solidFill>
                  <a:schemeClr val="bg2"/>
                </a:solidFill>
                <a:effectLst/>
                <a:uLnTx/>
                <a:uFillTx/>
                <a:ea typeface="Segoe UI" charset="0"/>
                <a:cs typeface="Segoe UI" charset="0"/>
              </a:endParaRPr>
            </a:p>
          </p:txBody>
        </p:sp>
      </p:grpSp>
    </p:spTree>
    <p:extLst>
      <p:ext uri="{BB962C8B-B14F-4D97-AF65-F5344CB8AC3E}">
        <p14:creationId xmlns:p14="http://schemas.microsoft.com/office/powerpoint/2010/main" val="874759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A181F22B-6DAF-4920-97C9-4126505D9F5A}"/>
              </a:ext>
            </a:extLst>
          </p:cNvPr>
          <p:cNvPicPr>
            <a:picLocks noChangeAspect="1"/>
          </p:cNvPicPr>
          <p:nvPr/>
        </p:nvPicPr>
        <p:blipFill rotWithShape="1">
          <a:blip r:embed="rId3">
            <a:extLst>
              <a:ext uri="{28A0092B-C50C-407E-A947-70E740481C1C}">
                <a14:useLocalDpi xmlns:a14="http://schemas.microsoft.com/office/drawing/2010/main" val="0"/>
              </a:ext>
            </a:extLst>
          </a:blip>
          <a:srcRect l="38471" t="20320" b="24028"/>
          <a:stretch/>
        </p:blipFill>
        <p:spPr>
          <a:xfrm>
            <a:off x="0" y="1"/>
            <a:ext cx="12192000" cy="6858000"/>
          </a:xfrm>
          <a:prstGeom prst="rect">
            <a:avLst/>
          </a:prstGeom>
        </p:spPr>
      </p:pic>
      <p:sp>
        <p:nvSpPr>
          <p:cNvPr id="65" name="Rectangle 64">
            <a:extLst>
              <a:ext uri="{FF2B5EF4-FFF2-40B4-BE49-F238E27FC236}">
                <a16:creationId xmlns:a16="http://schemas.microsoft.com/office/drawing/2014/main" id="{347643BA-A70B-492C-9103-6CCC76423174}"/>
              </a:ext>
            </a:extLst>
          </p:cNvPr>
          <p:cNvSpPr/>
          <p:nvPr/>
        </p:nvSpPr>
        <p:spPr bwMode="auto">
          <a:xfrm>
            <a:off x="0" y="-18808"/>
            <a:ext cx="12193563" cy="2055613"/>
          </a:xfrm>
          <a:prstGeom prst="rect">
            <a:avLst/>
          </a:prstGeom>
          <a:gradFill>
            <a:gsLst>
              <a:gs pos="0">
                <a:schemeClr val="tx1"/>
              </a:gs>
              <a:gs pos="100000">
                <a:schemeClr val="tx1">
                  <a:alpha val="0"/>
                </a:schemeClr>
              </a:gs>
            </a:gsLst>
            <a:lin ang="5400000" scaled="1"/>
          </a:gra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1C0B1394-F13E-450F-B4B3-B9524F4FEB1B}"/>
              </a:ext>
            </a:extLst>
          </p:cNvPr>
          <p:cNvSpPr/>
          <p:nvPr/>
        </p:nvSpPr>
        <p:spPr bwMode="auto">
          <a:xfrm>
            <a:off x="0" y="0"/>
            <a:ext cx="3429974"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39A4745-A3C1-4D3E-AFF5-B0BE3B0F15AC}"/>
              </a:ext>
            </a:extLst>
          </p:cNvPr>
          <p:cNvSpPr>
            <a:spLocks noGrp="1"/>
          </p:cNvSpPr>
          <p:nvPr>
            <p:ph type="title"/>
          </p:nvPr>
        </p:nvSpPr>
        <p:spPr/>
        <p:txBody>
          <a:bodyPr/>
          <a:lstStyle/>
          <a:p>
            <a:r>
              <a:rPr lang="en-US" dirty="0"/>
              <a:t>Azure IaaS Advantages</a:t>
            </a:r>
          </a:p>
        </p:txBody>
      </p:sp>
      <p:sp>
        <p:nvSpPr>
          <p:cNvPr id="2" name="Rectangle 1">
            <a:extLst>
              <a:ext uri="{FF2B5EF4-FFF2-40B4-BE49-F238E27FC236}">
                <a16:creationId xmlns:a16="http://schemas.microsoft.com/office/drawing/2014/main" id="{0F5C6203-2CE5-421B-9D46-C515CBF794EB}"/>
              </a:ext>
            </a:extLst>
          </p:cNvPr>
          <p:cNvSpPr/>
          <p:nvPr/>
        </p:nvSpPr>
        <p:spPr bwMode="auto">
          <a:xfrm>
            <a:off x="0" y="1644650"/>
            <a:ext cx="12192000" cy="40386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money_2" title="Icon of a dollar sign with an arrow around it pointing clockwise">
            <a:extLst>
              <a:ext uri="{FF2B5EF4-FFF2-40B4-BE49-F238E27FC236}">
                <a16:creationId xmlns:a16="http://schemas.microsoft.com/office/drawing/2014/main" id="{4A8C49D1-860D-4301-87FB-94EDC890405C}"/>
              </a:ext>
            </a:extLst>
          </p:cNvPr>
          <p:cNvSpPr>
            <a:spLocks noChangeAspect="1" noEditPoints="1"/>
          </p:cNvSpPr>
          <p:nvPr/>
        </p:nvSpPr>
        <p:spPr bwMode="auto">
          <a:xfrm>
            <a:off x="9605645" y="2750513"/>
            <a:ext cx="912173" cy="961777"/>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5875" cap="flat">
            <a:solidFill>
              <a:schemeClr val="bg2"/>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43" name="Rectangle 42">
            <a:extLst>
              <a:ext uri="{FF2B5EF4-FFF2-40B4-BE49-F238E27FC236}">
                <a16:creationId xmlns:a16="http://schemas.microsoft.com/office/drawing/2014/main" id="{D731ED5A-FCAD-4947-B2B1-0349B8D105F7}"/>
              </a:ext>
            </a:extLst>
          </p:cNvPr>
          <p:cNvSpPr/>
          <p:nvPr/>
        </p:nvSpPr>
        <p:spPr bwMode="auto">
          <a:xfrm>
            <a:off x="9366738" y="3953166"/>
            <a:ext cx="1714012" cy="6932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t" anchorCtr="0" compatLnSpc="1">
            <a:prstTxWarp prst="textNoShape">
              <a:avLst/>
            </a:prstTxWarp>
          </a:bodyPr>
          <a:lstStyle/>
          <a:p>
            <a:pPr defTabSz="914102" fontAlgn="base">
              <a:spcBef>
                <a:spcPts val="294"/>
              </a:spcBef>
              <a:spcAft>
                <a:spcPts val="588"/>
              </a:spcAft>
              <a:defRPr/>
            </a:pPr>
            <a:r>
              <a:rPr kumimoji="0" lang="en-US" i="0" u="none" strike="noStrike" kern="0" cap="none" spc="0" normalizeH="0" baseline="0" noProof="0" dirty="0">
                <a:ln>
                  <a:noFill/>
                </a:ln>
                <a:solidFill>
                  <a:schemeClr val="bg2"/>
                </a:solidFill>
                <a:effectLst/>
                <a:uLnTx/>
                <a:uFillTx/>
                <a:ea typeface="Segoe UI" charset="0"/>
                <a:cs typeface="Segoe UI" charset="0"/>
              </a:rPr>
              <a:t>Cost effective</a:t>
            </a:r>
          </a:p>
        </p:txBody>
      </p:sp>
      <p:sp>
        <p:nvSpPr>
          <p:cNvPr id="42" name="document_6" title="Icon of a document with a padlock in the lower right corner">
            <a:extLst>
              <a:ext uri="{FF2B5EF4-FFF2-40B4-BE49-F238E27FC236}">
                <a16:creationId xmlns:a16="http://schemas.microsoft.com/office/drawing/2014/main" id="{DBCB67C3-1A3F-4378-9842-EDF16E0ACB90}"/>
              </a:ext>
            </a:extLst>
          </p:cNvPr>
          <p:cNvSpPr>
            <a:spLocks noChangeAspect="1" noEditPoints="1"/>
          </p:cNvSpPr>
          <p:nvPr/>
        </p:nvSpPr>
        <p:spPr bwMode="auto">
          <a:xfrm>
            <a:off x="6863760" y="2750512"/>
            <a:ext cx="769423" cy="961779"/>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44" name="Rectangle 43">
            <a:extLst>
              <a:ext uri="{FF2B5EF4-FFF2-40B4-BE49-F238E27FC236}">
                <a16:creationId xmlns:a16="http://schemas.microsoft.com/office/drawing/2014/main" id="{F79F0BE0-EF8A-442E-BE76-A63571C48F54}"/>
              </a:ext>
            </a:extLst>
          </p:cNvPr>
          <p:cNvSpPr/>
          <p:nvPr/>
        </p:nvSpPr>
        <p:spPr bwMode="auto">
          <a:xfrm>
            <a:off x="6492967" y="4008004"/>
            <a:ext cx="2399100" cy="5984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t" anchorCtr="0" compatLnSpc="1">
            <a:prstTxWarp prst="textNoShape">
              <a:avLst/>
            </a:prstTxWarp>
          </a:bodyPr>
          <a:lstStyle/>
          <a:p>
            <a:pPr defTabSz="914102" fontAlgn="base">
              <a:spcBef>
                <a:spcPts val="294"/>
              </a:spcBef>
              <a:spcAft>
                <a:spcPts val="588"/>
              </a:spcAft>
              <a:defRPr/>
            </a:pPr>
            <a:r>
              <a:rPr lang="en-US" kern="0" dirty="0">
                <a:solidFill>
                  <a:schemeClr val="bg2"/>
                </a:solidFill>
                <a:ea typeface="Segoe UI" charset="0"/>
                <a:cs typeface="Segoe UI" charset="0"/>
              </a:rPr>
              <a:t>Secure &amp; </a:t>
            </a:r>
            <a:br>
              <a:rPr lang="en-US" kern="0" dirty="0">
                <a:solidFill>
                  <a:schemeClr val="bg2"/>
                </a:solidFill>
                <a:ea typeface="Segoe UI" charset="0"/>
                <a:cs typeface="Segoe UI" charset="0"/>
              </a:rPr>
            </a:br>
            <a:r>
              <a:rPr lang="en-US" kern="0" dirty="0">
                <a:solidFill>
                  <a:schemeClr val="bg2"/>
                </a:solidFill>
                <a:ea typeface="Segoe UI" charset="0"/>
                <a:cs typeface="Segoe UI" charset="0"/>
              </a:rPr>
              <a:t>well-managed</a:t>
            </a:r>
            <a:endParaRPr kumimoji="0" lang="en-US" i="0" u="none" strike="noStrike" kern="0" cap="none" spc="0" normalizeH="0" baseline="0" noProof="0" dirty="0">
              <a:ln>
                <a:noFill/>
              </a:ln>
              <a:solidFill>
                <a:schemeClr val="bg2"/>
              </a:solidFill>
              <a:effectLst/>
              <a:uLnTx/>
              <a:uFillTx/>
              <a:ea typeface="Segoe UI" charset="0"/>
              <a:cs typeface="Segoe UI" charset="0"/>
            </a:endParaRPr>
          </a:p>
        </p:txBody>
      </p:sp>
      <p:sp>
        <p:nvSpPr>
          <p:cNvPr id="40" name="Rectangle 39">
            <a:extLst>
              <a:ext uri="{FF2B5EF4-FFF2-40B4-BE49-F238E27FC236}">
                <a16:creationId xmlns:a16="http://schemas.microsoft.com/office/drawing/2014/main" id="{C5E164CD-EE44-4DED-BFCC-EA79677A8756}"/>
              </a:ext>
            </a:extLst>
          </p:cNvPr>
          <p:cNvSpPr/>
          <p:nvPr/>
        </p:nvSpPr>
        <p:spPr bwMode="auto">
          <a:xfrm>
            <a:off x="1623646" y="4056333"/>
            <a:ext cx="1913754" cy="4869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t" anchorCtr="0" compatLnSpc="1">
            <a:prstTxWarp prst="textNoShape">
              <a:avLst/>
            </a:prstTxWarp>
          </a:bodyPr>
          <a:lstStyle/>
          <a:p>
            <a:pPr marL="0" marR="0" lvl="0" indent="0" defTabSz="914102" rtl="0" eaLnBrk="1" fontAlgn="base" latinLnBrk="0" hangingPunct="1">
              <a:spcBef>
                <a:spcPts val="294"/>
              </a:spcBef>
              <a:spcAft>
                <a:spcPts val="588"/>
              </a:spcAft>
              <a:buClrTx/>
              <a:buSzTx/>
              <a:buFontTx/>
              <a:buNone/>
              <a:tabLst/>
              <a:defRPr/>
            </a:pPr>
            <a:r>
              <a:rPr kumimoji="0" lang="en-US" i="0" u="none" strike="noStrike" kern="0" cap="none" spc="0" normalizeH="0" baseline="0" noProof="0" dirty="0">
                <a:ln>
                  <a:noFill/>
                </a:ln>
                <a:solidFill>
                  <a:schemeClr val="bg2"/>
                </a:solidFill>
                <a:effectLst/>
                <a:uLnTx/>
                <a:uFillTx/>
                <a:ea typeface="Segoe UI" charset="0"/>
                <a:cs typeface="Segoe UI" charset="0"/>
              </a:rPr>
              <a:t>Infrastructure </a:t>
            </a:r>
            <a:br>
              <a:rPr kumimoji="0" lang="en-US" i="0" u="none" strike="noStrike" kern="0" cap="none" spc="0" normalizeH="0" baseline="0" noProof="0" dirty="0">
                <a:ln>
                  <a:noFill/>
                </a:ln>
                <a:solidFill>
                  <a:schemeClr val="bg2"/>
                </a:solidFill>
                <a:effectLst/>
                <a:uLnTx/>
                <a:uFillTx/>
                <a:ea typeface="Segoe UI" charset="0"/>
                <a:cs typeface="Segoe UI" charset="0"/>
              </a:rPr>
            </a:br>
            <a:r>
              <a:rPr kumimoji="0" lang="en-US" i="0" u="none" strike="noStrike" kern="0" cap="none" spc="0" normalizeH="0" baseline="0" noProof="0" dirty="0">
                <a:ln>
                  <a:noFill/>
                </a:ln>
                <a:solidFill>
                  <a:schemeClr val="bg2"/>
                </a:solidFill>
                <a:effectLst/>
                <a:uLnTx/>
                <a:uFillTx/>
                <a:ea typeface="Segoe UI" charset="0"/>
                <a:cs typeface="Segoe UI" charset="0"/>
              </a:rPr>
              <a:t>for all workloads</a:t>
            </a:r>
          </a:p>
        </p:txBody>
      </p:sp>
      <p:grpSp>
        <p:nvGrpSpPr>
          <p:cNvPr id="45" name="Group 44">
            <a:extLst>
              <a:ext uri="{FF2B5EF4-FFF2-40B4-BE49-F238E27FC236}">
                <a16:creationId xmlns:a16="http://schemas.microsoft.com/office/drawing/2014/main" id="{25AF6E1E-DEF5-4084-B488-5EA0A5744FC2}"/>
              </a:ext>
            </a:extLst>
          </p:cNvPr>
          <p:cNvGrpSpPr/>
          <p:nvPr/>
        </p:nvGrpSpPr>
        <p:grpSpPr>
          <a:xfrm>
            <a:off x="1579724" y="2523700"/>
            <a:ext cx="1805471" cy="1415392"/>
            <a:chOff x="4807116" y="2091494"/>
            <a:chExt cx="1435589" cy="1125425"/>
          </a:xfrm>
        </p:grpSpPr>
        <p:sp>
          <p:nvSpPr>
            <p:cNvPr id="46" name="network_3" title="Icon of a server connected to a network">
              <a:extLst>
                <a:ext uri="{FF2B5EF4-FFF2-40B4-BE49-F238E27FC236}">
                  <a16:creationId xmlns:a16="http://schemas.microsoft.com/office/drawing/2014/main" id="{62B62BF5-7EBE-4810-8CB1-ADC3DA022696}"/>
                </a:ext>
              </a:extLst>
            </p:cNvPr>
            <p:cNvSpPr>
              <a:spLocks noChangeAspect="1" noEditPoints="1"/>
            </p:cNvSpPr>
            <p:nvPr/>
          </p:nvSpPr>
          <p:spPr bwMode="auto">
            <a:xfrm>
              <a:off x="4807116" y="20989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47" name="network_3" title="Icon of a server connected to a network">
              <a:extLst>
                <a:ext uri="{FF2B5EF4-FFF2-40B4-BE49-F238E27FC236}">
                  <a16:creationId xmlns:a16="http://schemas.microsoft.com/office/drawing/2014/main" id="{FA649E57-8DC5-47CA-A4DF-A18FCFB715EB}"/>
                </a:ext>
              </a:extLst>
            </p:cNvPr>
            <p:cNvSpPr>
              <a:spLocks noChangeAspect="1" noEditPoints="1"/>
            </p:cNvSpPr>
            <p:nvPr/>
          </p:nvSpPr>
          <p:spPr bwMode="auto">
            <a:xfrm>
              <a:off x="5658637" y="20914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sp>
          <p:nvSpPr>
            <p:cNvPr id="48" name="network_3" title="Icon of a server connected to a network">
              <a:extLst>
                <a:ext uri="{FF2B5EF4-FFF2-40B4-BE49-F238E27FC236}">
                  <a16:creationId xmlns:a16="http://schemas.microsoft.com/office/drawing/2014/main" id="{937A1FD0-FF2D-4B14-B637-945CCDB84B1A}"/>
                </a:ext>
              </a:extLst>
            </p:cNvPr>
            <p:cNvSpPr>
              <a:spLocks noChangeAspect="1" noEditPoints="1"/>
            </p:cNvSpPr>
            <p:nvPr/>
          </p:nvSpPr>
          <p:spPr bwMode="auto">
            <a:xfrm rot="10800000">
              <a:off x="5231943" y="2610813"/>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2"/>
                </a:solidFill>
              </a:endParaRPr>
            </a:p>
          </p:txBody>
        </p:sp>
      </p:grpSp>
      <p:grpSp>
        <p:nvGrpSpPr>
          <p:cNvPr id="130" name="Group 129">
            <a:extLst>
              <a:ext uri="{FF2B5EF4-FFF2-40B4-BE49-F238E27FC236}">
                <a16:creationId xmlns:a16="http://schemas.microsoft.com/office/drawing/2014/main" id="{25AEE5AD-3336-4177-A4CC-3B7F101FF44A}"/>
              </a:ext>
            </a:extLst>
          </p:cNvPr>
          <p:cNvGrpSpPr/>
          <p:nvPr/>
        </p:nvGrpSpPr>
        <p:grpSpPr>
          <a:xfrm>
            <a:off x="4385513" y="2646768"/>
            <a:ext cx="938674" cy="1113616"/>
            <a:chOff x="8531043" y="2315384"/>
            <a:chExt cx="624430" cy="740806"/>
          </a:xfrm>
        </p:grpSpPr>
        <p:sp>
          <p:nvSpPr>
            <p:cNvPr id="132" name="cloud">
              <a:extLst>
                <a:ext uri="{FF2B5EF4-FFF2-40B4-BE49-F238E27FC236}">
                  <a16:creationId xmlns:a16="http://schemas.microsoft.com/office/drawing/2014/main" id="{436F734E-86BD-41D2-B657-B5B64F483739}"/>
                </a:ext>
              </a:extLst>
            </p:cNvPr>
            <p:cNvSpPr>
              <a:spLocks noChangeAspect="1"/>
            </p:cNvSpPr>
            <p:nvPr/>
          </p:nvSpPr>
          <p:spPr bwMode="auto">
            <a:xfrm>
              <a:off x="8531043" y="2315384"/>
              <a:ext cx="624430" cy="39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chemeClr val="bg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sp>
          <p:nvSpPr>
            <p:cNvPr id="133" name="server">
              <a:extLst>
                <a:ext uri="{FF2B5EF4-FFF2-40B4-BE49-F238E27FC236}">
                  <a16:creationId xmlns:a16="http://schemas.microsoft.com/office/drawing/2014/main" id="{2EC1A2EA-8DD7-4DB8-A140-75DB6E4C72D5}"/>
                </a:ext>
              </a:extLst>
            </p:cNvPr>
            <p:cNvSpPr>
              <a:spLocks noChangeAspect="1" noEditPoints="1"/>
            </p:cNvSpPr>
            <p:nvPr/>
          </p:nvSpPr>
          <p:spPr bwMode="auto">
            <a:xfrm>
              <a:off x="8735923" y="2572791"/>
              <a:ext cx="214670" cy="4833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002050"/>
            </a:solidFill>
            <a:ln w="19050">
              <a:solidFill>
                <a:schemeClr val="bg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grpSp>
      <p:sp>
        <p:nvSpPr>
          <p:cNvPr id="131" name="Rectangle 130">
            <a:extLst>
              <a:ext uri="{FF2B5EF4-FFF2-40B4-BE49-F238E27FC236}">
                <a16:creationId xmlns:a16="http://schemas.microsoft.com/office/drawing/2014/main" id="{3ADE6A33-6E1C-4894-895C-EF9E272DB265}"/>
              </a:ext>
            </a:extLst>
          </p:cNvPr>
          <p:cNvSpPr/>
          <p:nvPr/>
        </p:nvSpPr>
        <p:spPr bwMode="auto">
          <a:xfrm>
            <a:off x="4228148" y="4056332"/>
            <a:ext cx="1790148" cy="4869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t" anchorCtr="0" compatLnSpc="1">
            <a:prstTxWarp prst="textNoShape">
              <a:avLst/>
            </a:prstTxWarp>
          </a:bodyPr>
          <a:lstStyle/>
          <a:p>
            <a:pPr marL="0" marR="0" lvl="0" indent="0" defTabSz="914102" rtl="0" eaLnBrk="1" fontAlgn="base" latinLnBrk="0" hangingPunct="1">
              <a:spcBef>
                <a:spcPts val="294"/>
              </a:spcBef>
              <a:spcAft>
                <a:spcPts val="588"/>
              </a:spcAft>
              <a:buClrTx/>
              <a:buSzTx/>
              <a:buFontTx/>
              <a:buNone/>
              <a:tabLst/>
              <a:defRPr/>
            </a:pPr>
            <a:r>
              <a:rPr kumimoji="0" lang="en-US" i="0" u="none" strike="noStrike" kern="0" cap="none" spc="0" normalizeH="0" baseline="0" noProof="0" dirty="0">
                <a:ln>
                  <a:noFill/>
                </a:ln>
                <a:solidFill>
                  <a:schemeClr val="bg2"/>
                </a:solidFill>
                <a:effectLst/>
                <a:uLnTx/>
                <a:uFillTx/>
                <a:ea typeface="Segoe UI" charset="0"/>
                <a:cs typeface="Segoe UI" charset="0"/>
              </a:rPr>
              <a:t>Hybrid</a:t>
            </a:r>
            <a:br>
              <a:rPr kumimoji="0" lang="en-US" i="0" u="none" strike="noStrike" kern="0" cap="none" spc="0" normalizeH="0" baseline="0" noProof="0" dirty="0">
                <a:ln>
                  <a:noFill/>
                </a:ln>
                <a:solidFill>
                  <a:schemeClr val="bg2"/>
                </a:solidFill>
                <a:effectLst/>
                <a:uLnTx/>
                <a:uFillTx/>
                <a:ea typeface="Segoe UI" charset="0"/>
                <a:cs typeface="Segoe UI" charset="0"/>
              </a:rPr>
            </a:br>
            <a:endParaRPr kumimoji="0" lang="en-US" i="0" u="none" strike="noStrike" kern="0" cap="none" spc="0" normalizeH="0" baseline="0" noProof="0" dirty="0">
              <a:ln>
                <a:noFill/>
              </a:ln>
              <a:solidFill>
                <a:schemeClr val="bg2"/>
              </a:solidFill>
              <a:effectLst/>
              <a:uLnTx/>
              <a:uFillTx/>
              <a:ea typeface="Segoe UI" charset="0"/>
              <a:cs typeface="Segoe UI" charset="0"/>
            </a:endParaRPr>
          </a:p>
        </p:txBody>
      </p:sp>
      <p:sp>
        <p:nvSpPr>
          <p:cNvPr id="135" name="Rectangle 134">
            <a:extLst>
              <a:ext uri="{FF2B5EF4-FFF2-40B4-BE49-F238E27FC236}">
                <a16:creationId xmlns:a16="http://schemas.microsoft.com/office/drawing/2014/main" id="{2E5477A2-9861-4F32-A1AE-E07A898A1936}"/>
              </a:ext>
            </a:extLst>
          </p:cNvPr>
          <p:cNvSpPr/>
          <p:nvPr/>
        </p:nvSpPr>
        <p:spPr bwMode="auto">
          <a:xfrm>
            <a:off x="9585900" y="4962390"/>
            <a:ext cx="2606100" cy="190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Rectangle 135">
            <a:extLst>
              <a:ext uri="{FF2B5EF4-FFF2-40B4-BE49-F238E27FC236}">
                <a16:creationId xmlns:a16="http://schemas.microsoft.com/office/drawing/2014/main" id="{2E99638F-4D92-496F-8867-109F60887495}"/>
              </a:ext>
            </a:extLst>
          </p:cNvPr>
          <p:cNvSpPr/>
          <p:nvPr/>
        </p:nvSpPr>
        <p:spPr bwMode="auto">
          <a:xfrm>
            <a:off x="5742532" y="4962390"/>
            <a:ext cx="3773358" cy="190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Rectangle 136">
            <a:extLst>
              <a:ext uri="{FF2B5EF4-FFF2-40B4-BE49-F238E27FC236}">
                <a16:creationId xmlns:a16="http://schemas.microsoft.com/office/drawing/2014/main" id="{8593AF47-5C37-4BA5-93DC-F4571A8A62B1}"/>
              </a:ext>
            </a:extLst>
          </p:cNvPr>
          <p:cNvSpPr/>
          <p:nvPr/>
        </p:nvSpPr>
        <p:spPr bwMode="auto">
          <a:xfrm>
            <a:off x="3519211" y="4953000"/>
            <a:ext cx="2153311" cy="190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8" name="Group 137">
            <a:extLst>
              <a:ext uri="{FF2B5EF4-FFF2-40B4-BE49-F238E27FC236}">
                <a16:creationId xmlns:a16="http://schemas.microsoft.com/office/drawing/2014/main" id="{C7B09EE7-C8E3-49BF-90B1-6C11183EF970}"/>
              </a:ext>
            </a:extLst>
          </p:cNvPr>
          <p:cNvGrpSpPr/>
          <p:nvPr/>
        </p:nvGrpSpPr>
        <p:grpSpPr>
          <a:xfrm>
            <a:off x="3519210" y="-44417"/>
            <a:ext cx="8672790" cy="4877890"/>
            <a:chOff x="3519211" y="1"/>
            <a:chExt cx="8672790" cy="4877890"/>
          </a:xfrm>
        </p:grpSpPr>
        <p:pic>
          <p:nvPicPr>
            <p:cNvPr id="139" name="Picture 138">
              <a:extLst>
                <a:ext uri="{FF2B5EF4-FFF2-40B4-BE49-F238E27FC236}">
                  <a16:creationId xmlns:a16="http://schemas.microsoft.com/office/drawing/2014/main" id="{B8E5CBF1-0025-4677-BF87-551AD46C7A14}"/>
                </a:ext>
              </a:extLst>
            </p:cNvPr>
            <p:cNvPicPr>
              <a:picLocks noChangeAspect="1"/>
            </p:cNvPicPr>
            <p:nvPr/>
          </p:nvPicPr>
          <p:blipFill rotWithShape="1">
            <a:blip r:embed="rId4"/>
            <a:srcRect t="-320" b="332"/>
            <a:stretch/>
          </p:blipFill>
          <p:spPr>
            <a:xfrm>
              <a:off x="3519211" y="1"/>
              <a:ext cx="8672790" cy="4877890"/>
            </a:xfrm>
            <a:prstGeom prst="rect">
              <a:avLst/>
            </a:prstGeom>
          </p:spPr>
        </p:pic>
        <p:sp>
          <p:nvSpPr>
            <p:cNvPr id="140" name="Oval 139">
              <a:extLst>
                <a:ext uri="{FF2B5EF4-FFF2-40B4-BE49-F238E27FC236}">
                  <a16:creationId xmlns:a16="http://schemas.microsoft.com/office/drawing/2014/main" id="{C5967D20-82FC-4D51-BAE9-E554902ACCAD}"/>
                </a:ext>
              </a:extLst>
            </p:cNvPr>
            <p:cNvSpPr/>
            <p:nvPr/>
          </p:nvSpPr>
          <p:spPr bwMode="auto">
            <a:xfrm>
              <a:off x="4865225" y="1820678"/>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1" name="Oval 140">
              <a:extLst>
                <a:ext uri="{FF2B5EF4-FFF2-40B4-BE49-F238E27FC236}">
                  <a16:creationId xmlns:a16="http://schemas.microsoft.com/office/drawing/2014/main" id="{118F8EBA-816C-44A5-B975-7EB3EA6422AA}"/>
                </a:ext>
              </a:extLst>
            </p:cNvPr>
            <p:cNvSpPr/>
            <p:nvPr/>
          </p:nvSpPr>
          <p:spPr bwMode="auto">
            <a:xfrm>
              <a:off x="4808943" y="2152660"/>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2" name="Oval 141">
              <a:extLst>
                <a:ext uri="{FF2B5EF4-FFF2-40B4-BE49-F238E27FC236}">
                  <a16:creationId xmlns:a16="http://schemas.microsoft.com/office/drawing/2014/main" id="{A9D6D20E-61D9-470A-A576-47E503A00C47}"/>
                </a:ext>
              </a:extLst>
            </p:cNvPr>
            <p:cNvSpPr/>
            <p:nvPr/>
          </p:nvSpPr>
          <p:spPr bwMode="auto">
            <a:xfrm>
              <a:off x="5052081" y="2269726"/>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3" name="Oval 142">
              <a:extLst>
                <a:ext uri="{FF2B5EF4-FFF2-40B4-BE49-F238E27FC236}">
                  <a16:creationId xmlns:a16="http://schemas.microsoft.com/office/drawing/2014/main" id="{D5FF74F4-DD5D-4D0B-BFB5-02F9758811BC}"/>
                </a:ext>
              </a:extLst>
            </p:cNvPr>
            <p:cNvSpPr/>
            <p:nvPr/>
          </p:nvSpPr>
          <p:spPr bwMode="auto">
            <a:xfrm>
              <a:off x="5232183" y="2033343"/>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4" name="Oval 143">
              <a:extLst>
                <a:ext uri="{FF2B5EF4-FFF2-40B4-BE49-F238E27FC236}">
                  <a16:creationId xmlns:a16="http://schemas.microsoft.com/office/drawing/2014/main" id="{2DA25851-C25A-4FD8-8B9E-8DD66707E26A}"/>
                </a:ext>
              </a:extLst>
            </p:cNvPr>
            <p:cNvSpPr/>
            <p:nvPr/>
          </p:nvSpPr>
          <p:spPr bwMode="auto">
            <a:xfrm>
              <a:off x="5511340" y="2010830"/>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Oval 144">
              <a:extLst>
                <a:ext uri="{FF2B5EF4-FFF2-40B4-BE49-F238E27FC236}">
                  <a16:creationId xmlns:a16="http://schemas.microsoft.com/office/drawing/2014/main" id="{282ABE9C-C5A3-463F-BE82-38B5E81D1D9A}"/>
                </a:ext>
              </a:extLst>
            </p:cNvPr>
            <p:cNvSpPr/>
            <p:nvPr/>
          </p:nvSpPr>
          <p:spPr bwMode="auto">
            <a:xfrm>
              <a:off x="5389772" y="2384541"/>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Oval 145">
              <a:extLst>
                <a:ext uri="{FF2B5EF4-FFF2-40B4-BE49-F238E27FC236}">
                  <a16:creationId xmlns:a16="http://schemas.microsoft.com/office/drawing/2014/main" id="{D88D66FB-5D79-40CE-B156-804F092AF580}"/>
                </a:ext>
              </a:extLst>
            </p:cNvPr>
            <p:cNvSpPr/>
            <p:nvPr/>
          </p:nvSpPr>
          <p:spPr bwMode="auto">
            <a:xfrm>
              <a:off x="5657673" y="2010830"/>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7" name="Oval 146">
              <a:extLst>
                <a:ext uri="{FF2B5EF4-FFF2-40B4-BE49-F238E27FC236}">
                  <a16:creationId xmlns:a16="http://schemas.microsoft.com/office/drawing/2014/main" id="{347FAF48-F00B-4D10-B32B-62D08754D9B3}"/>
                </a:ext>
              </a:extLst>
            </p:cNvPr>
            <p:cNvSpPr/>
            <p:nvPr/>
          </p:nvSpPr>
          <p:spPr bwMode="auto">
            <a:xfrm>
              <a:off x="5860288" y="1943292"/>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Oval 147">
              <a:extLst>
                <a:ext uri="{FF2B5EF4-FFF2-40B4-BE49-F238E27FC236}">
                  <a16:creationId xmlns:a16="http://schemas.microsoft.com/office/drawing/2014/main" id="{C0F3185B-E42B-475A-91EA-99C53B3F2243}"/>
                </a:ext>
              </a:extLst>
            </p:cNvPr>
            <p:cNvSpPr/>
            <p:nvPr/>
          </p:nvSpPr>
          <p:spPr bwMode="auto">
            <a:xfrm>
              <a:off x="5905314" y="2107634"/>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9" name="Oval 148">
              <a:extLst>
                <a:ext uri="{FF2B5EF4-FFF2-40B4-BE49-F238E27FC236}">
                  <a16:creationId xmlns:a16="http://schemas.microsoft.com/office/drawing/2014/main" id="{CDBF8F11-885E-497E-9EC8-76385097E67D}"/>
                </a:ext>
              </a:extLst>
            </p:cNvPr>
            <p:cNvSpPr/>
            <p:nvPr/>
          </p:nvSpPr>
          <p:spPr bwMode="auto">
            <a:xfrm>
              <a:off x="5882801" y="2177424"/>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0" name="Oval 149">
              <a:extLst>
                <a:ext uri="{FF2B5EF4-FFF2-40B4-BE49-F238E27FC236}">
                  <a16:creationId xmlns:a16="http://schemas.microsoft.com/office/drawing/2014/main" id="{56676225-628D-4462-B427-0F6902871A02}"/>
                </a:ext>
              </a:extLst>
            </p:cNvPr>
            <p:cNvSpPr/>
            <p:nvPr/>
          </p:nvSpPr>
          <p:spPr bwMode="auto">
            <a:xfrm>
              <a:off x="6652736" y="3735305"/>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1" name="Oval 150">
              <a:extLst>
                <a:ext uri="{FF2B5EF4-FFF2-40B4-BE49-F238E27FC236}">
                  <a16:creationId xmlns:a16="http://schemas.microsoft.com/office/drawing/2014/main" id="{DB614089-7775-4C2F-8E8F-05809DFCEBFD}"/>
                </a:ext>
              </a:extLst>
            </p:cNvPr>
            <p:cNvSpPr/>
            <p:nvPr/>
          </p:nvSpPr>
          <p:spPr bwMode="auto">
            <a:xfrm>
              <a:off x="8490594" y="3798749"/>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2" name="Oval 151">
              <a:extLst>
                <a:ext uri="{FF2B5EF4-FFF2-40B4-BE49-F238E27FC236}">
                  <a16:creationId xmlns:a16="http://schemas.microsoft.com/office/drawing/2014/main" id="{6EF6DDFC-0929-479C-9F24-35092FAD2BA4}"/>
                </a:ext>
              </a:extLst>
            </p:cNvPr>
            <p:cNvSpPr/>
            <p:nvPr/>
          </p:nvSpPr>
          <p:spPr bwMode="auto">
            <a:xfrm>
              <a:off x="8273653" y="4023878"/>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3" name="Oval 152">
              <a:extLst>
                <a:ext uri="{FF2B5EF4-FFF2-40B4-BE49-F238E27FC236}">
                  <a16:creationId xmlns:a16="http://schemas.microsoft.com/office/drawing/2014/main" id="{6A5E4490-9633-4560-A15D-BCC82AD454AC}"/>
                </a:ext>
              </a:extLst>
            </p:cNvPr>
            <p:cNvSpPr/>
            <p:nvPr/>
          </p:nvSpPr>
          <p:spPr bwMode="auto">
            <a:xfrm>
              <a:off x="7650050" y="1583088"/>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4" name="Oval 153">
              <a:extLst>
                <a:ext uri="{FF2B5EF4-FFF2-40B4-BE49-F238E27FC236}">
                  <a16:creationId xmlns:a16="http://schemas.microsoft.com/office/drawing/2014/main" id="{22533E27-99EB-4A83-8359-8A588EC2CCB3}"/>
                </a:ext>
              </a:extLst>
            </p:cNvPr>
            <p:cNvSpPr/>
            <p:nvPr/>
          </p:nvSpPr>
          <p:spPr bwMode="auto">
            <a:xfrm>
              <a:off x="7773870" y="1587591"/>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5" name="Oval 154">
              <a:extLst>
                <a:ext uri="{FF2B5EF4-FFF2-40B4-BE49-F238E27FC236}">
                  <a16:creationId xmlns:a16="http://schemas.microsoft.com/office/drawing/2014/main" id="{4955EBCA-0343-4990-8CB7-AAC153FE834D}"/>
                </a:ext>
              </a:extLst>
            </p:cNvPr>
            <p:cNvSpPr/>
            <p:nvPr/>
          </p:nvSpPr>
          <p:spPr bwMode="auto">
            <a:xfrm>
              <a:off x="7722091" y="1659631"/>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6" name="Oval 155">
              <a:extLst>
                <a:ext uri="{FF2B5EF4-FFF2-40B4-BE49-F238E27FC236}">
                  <a16:creationId xmlns:a16="http://schemas.microsoft.com/office/drawing/2014/main" id="{C8F59009-779B-4713-877F-87B489CC798D}"/>
                </a:ext>
              </a:extLst>
            </p:cNvPr>
            <p:cNvSpPr/>
            <p:nvPr/>
          </p:nvSpPr>
          <p:spPr bwMode="auto">
            <a:xfrm>
              <a:off x="7803137" y="1664134"/>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7" name="Oval 156">
              <a:extLst>
                <a:ext uri="{FF2B5EF4-FFF2-40B4-BE49-F238E27FC236}">
                  <a16:creationId xmlns:a16="http://schemas.microsoft.com/office/drawing/2014/main" id="{381D3116-0661-41FA-8870-F9490992A10D}"/>
                </a:ext>
              </a:extLst>
            </p:cNvPr>
            <p:cNvSpPr/>
            <p:nvPr/>
          </p:nvSpPr>
          <p:spPr bwMode="auto">
            <a:xfrm>
              <a:off x="8086798" y="1637119"/>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8" name="Oval 157">
              <a:extLst>
                <a:ext uri="{FF2B5EF4-FFF2-40B4-BE49-F238E27FC236}">
                  <a16:creationId xmlns:a16="http://schemas.microsoft.com/office/drawing/2014/main" id="{3C68A461-46B6-4231-A2D4-40A0D387A5F4}"/>
                </a:ext>
              </a:extLst>
            </p:cNvPr>
            <p:cNvSpPr/>
            <p:nvPr/>
          </p:nvSpPr>
          <p:spPr bwMode="auto">
            <a:xfrm>
              <a:off x="7920203" y="1628113"/>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9" name="Oval 158">
              <a:extLst>
                <a:ext uri="{FF2B5EF4-FFF2-40B4-BE49-F238E27FC236}">
                  <a16:creationId xmlns:a16="http://schemas.microsoft.com/office/drawing/2014/main" id="{92F96353-61D5-49E5-8268-41A6165E3CA0}"/>
                </a:ext>
              </a:extLst>
            </p:cNvPr>
            <p:cNvSpPr/>
            <p:nvPr/>
          </p:nvSpPr>
          <p:spPr bwMode="auto">
            <a:xfrm>
              <a:off x="7938213" y="1961302"/>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Oval 159">
              <a:extLst>
                <a:ext uri="{FF2B5EF4-FFF2-40B4-BE49-F238E27FC236}">
                  <a16:creationId xmlns:a16="http://schemas.microsoft.com/office/drawing/2014/main" id="{86EB0D9B-A7E8-42F4-B552-B6221C8525E1}"/>
                </a:ext>
              </a:extLst>
            </p:cNvPr>
            <p:cNvSpPr/>
            <p:nvPr/>
          </p:nvSpPr>
          <p:spPr bwMode="auto">
            <a:xfrm>
              <a:off x="7866172" y="1758687"/>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1" name="Oval 160">
              <a:extLst>
                <a:ext uri="{FF2B5EF4-FFF2-40B4-BE49-F238E27FC236}">
                  <a16:creationId xmlns:a16="http://schemas.microsoft.com/office/drawing/2014/main" id="{F7BE2A0F-A406-4B4D-B940-8D20FC9E2827}"/>
                </a:ext>
              </a:extLst>
            </p:cNvPr>
            <p:cNvSpPr/>
            <p:nvPr/>
          </p:nvSpPr>
          <p:spPr bwMode="auto">
            <a:xfrm>
              <a:off x="8019259" y="1720416"/>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Oval 161">
              <a:extLst>
                <a:ext uri="{FF2B5EF4-FFF2-40B4-BE49-F238E27FC236}">
                  <a16:creationId xmlns:a16="http://schemas.microsoft.com/office/drawing/2014/main" id="{6B17B7B1-F6BA-4101-A520-8F485A35158E}"/>
                </a:ext>
              </a:extLst>
            </p:cNvPr>
            <p:cNvSpPr/>
            <p:nvPr/>
          </p:nvSpPr>
          <p:spPr bwMode="auto">
            <a:xfrm>
              <a:off x="9579391" y="2647940"/>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3" name="Oval 162">
              <a:extLst>
                <a:ext uri="{FF2B5EF4-FFF2-40B4-BE49-F238E27FC236}">
                  <a16:creationId xmlns:a16="http://schemas.microsoft.com/office/drawing/2014/main" id="{75978B26-E1BF-4C49-9C1E-5C209D330F80}"/>
                </a:ext>
              </a:extLst>
            </p:cNvPr>
            <p:cNvSpPr/>
            <p:nvPr/>
          </p:nvSpPr>
          <p:spPr bwMode="auto">
            <a:xfrm>
              <a:off x="9617663" y="2677207"/>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4" name="Oval 163">
              <a:extLst>
                <a:ext uri="{FF2B5EF4-FFF2-40B4-BE49-F238E27FC236}">
                  <a16:creationId xmlns:a16="http://schemas.microsoft.com/office/drawing/2014/main" id="{9F71AE6B-BBBF-4F81-905E-B4DAA313B42C}"/>
                </a:ext>
              </a:extLst>
            </p:cNvPr>
            <p:cNvSpPr/>
            <p:nvPr/>
          </p:nvSpPr>
          <p:spPr bwMode="auto">
            <a:xfrm>
              <a:off x="9777504" y="2819037"/>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5" name="Oval 164">
              <a:extLst>
                <a:ext uri="{FF2B5EF4-FFF2-40B4-BE49-F238E27FC236}">
                  <a16:creationId xmlns:a16="http://schemas.microsoft.com/office/drawing/2014/main" id="{3417CF4E-6936-4B16-AB4E-D355CA419058}"/>
                </a:ext>
              </a:extLst>
            </p:cNvPr>
            <p:cNvSpPr/>
            <p:nvPr/>
          </p:nvSpPr>
          <p:spPr bwMode="auto">
            <a:xfrm>
              <a:off x="10349327" y="3109451"/>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6" name="Oval 165">
              <a:extLst>
                <a:ext uri="{FF2B5EF4-FFF2-40B4-BE49-F238E27FC236}">
                  <a16:creationId xmlns:a16="http://schemas.microsoft.com/office/drawing/2014/main" id="{CA9DCAA5-E6A7-4AFB-8920-74C8965B8697}"/>
                </a:ext>
              </a:extLst>
            </p:cNvPr>
            <p:cNvSpPr/>
            <p:nvPr/>
          </p:nvSpPr>
          <p:spPr bwMode="auto">
            <a:xfrm>
              <a:off x="10664506" y="2065066"/>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7" name="Oval 166">
              <a:extLst>
                <a:ext uri="{FF2B5EF4-FFF2-40B4-BE49-F238E27FC236}">
                  <a16:creationId xmlns:a16="http://schemas.microsoft.com/office/drawing/2014/main" id="{A93F5D55-0B37-4C31-8327-CFD00A0ECF88}"/>
                </a:ext>
              </a:extLst>
            </p:cNvPr>
            <p:cNvSpPr/>
            <p:nvPr/>
          </p:nvSpPr>
          <p:spPr bwMode="auto">
            <a:xfrm>
              <a:off x="10912145" y="2141404"/>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8" name="Oval 167">
              <a:extLst>
                <a:ext uri="{FF2B5EF4-FFF2-40B4-BE49-F238E27FC236}">
                  <a16:creationId xmlns:a16="http://schemas.microsoft.com/office/drawing/2014/main" id="{DC8A8441-6623-4F63-96AD-607E59CCD359}"/>
                </a:ext>
              </a:extLst>
            </p:cNvPr>
            <p:cNvSpPr/>
            <p:nvPr/>
          </p:nvSpPr>
          <p:spPr bwMode="auto">
            <a:xfrm>
              <a:off x="10786075" y="2339516"/>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9" name="Oval 168">
              <a:extLst>
                <a:ext uri="{FF2B5EF4-FFF2-40B4-BE49-F238E27FC236}">
                  <a16:creationId xmlns:a16="http://schemas.microsoft.com/office/drawing/2014/main" id="{4DC3D036-DC56-48F1-B6CB-C21640B4F829}"/>
                </a:ext>
              </a:extLst>
            </p:cNvPr>
            <p:cNvSpPr/>
            <p:nvPr/>
          </p:nvSpPr>
          <p:spPr bwMode="auto">
            <a:xfrm>
              <a:off x="10601470" y="2580401"/>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0" name="Oval 169">
              <a:extLst>
                <a:ext uri="{FF2B5EF4-FFF2-40B4-BE49-F238E27FC236}">
                  <a16:creationId xmlns:a16="http://schemas.microsoft.com/office/drawing/2014/main" id="{2CFD6997-CF04-4429-B4A4-5DBC42475031}"/>
                </a:ext>
              </a:extLst>
            </p:cNvPr>
            <p:cNvSpPr/>
            <p:nvPr/>
          </p:nvSpPr>
          <p:spPr bwMode="auto">
            <a:xfrm>
              <a:off x="11234078" y="2204440"/>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Oval 170">
              <a:extLst>
                <a:ext uri="{FF2B5EF4-FFF2-40B4-BE49-F238E27FC236}">
                  <a16:creationId xmlns:a16="http://schemas.microsoft.com/office/drawing/2014/main" id="{D6578316-CA0C-4F9C-8767-F5A9D2D3B9FD}"/>
                </a:ext>
              </a:extLst>
            </p:cNvPr>
            <p:cNvSpPr/>
            <p:nvPr/>
          </p:nvSpPr>
          <p:spPr bwMode="auto">
            <a:xfrm>
              <a:off x="11130519" y="2235957"/>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2" name="Oval 171">
              <a:extLst>
                <a:ext uri="{FF2B5EF4-FFF2-40B4-BE49-F238E27FC236}">
                  <a16:creationId xmlns:a16="http://schemas.microsoft.com/office/drawing/2014/main" id="{FB53ABC2-A933-4104-B48D-5202B7A4DED1}"/>
                </a:ext>
              </a:extLst>
            </p:cNvPr>
            <p:cNvSpPr/>
            <p:nvPr/>
          </p:nvSpPr>
          <p:spPr bwMode="auto">
            <a:xfrm>
              <a:off x="10986438" y="2229203"/>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3" name="Oval 172">
              <a:extLst>
                <a:ext uri="{FF2B5EF4-FFF2-40B4-BE49-F238E27FC236}">
                  <a16:creationId xmlns:a16="http://schemas.microsoft.com/office/drawing/2014/main" id="{969A21AE-BFF1-4F2D-9892-324E5523D8DD}"/>
                </a:ext>
              </a:extLst>
            </p:cNvPr>
            <p:cNvSpPr/>
            <p:nvPr/>
          </p:nvSpPr>
          <p:spPr bwMode="auto">
            <a:xfrm>
              <a:off x="11515896" y="4017328"/>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4" name="Oval 173">
              <a:extLst>
                <a:ext uri="{FF2B5EF4-FFF2-40B4-BE49-F238E27FC236}">
                  <a16:creationId xmlns:a16="http://schemas.microsoft.com/office/drawing/2014/main" id="{91FCA520-F048-42A4-B672-36EF150533AB}"/>
                </a:ext>
              </a:extLst>
            </p:cNvPr>
            <p:cNvSpPr/>
            <p:nvPr/>
          </p:nvSpPr>
          <p:spPr bwMode="auto">
            <a:xfrm>
              <a:off x="11466369" y="4064400"/>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5" name="Oval 174">
              <a:extLst>
                <a:ext uri="{FF2B5EF4-FFF2-40B4-BE49-F238E27FC236}">
                  <a16:creationId xmlns:a16="http://schemas.microsoft.com/office/drawing/2014/main" id="{C20E8045-B6B0-4329-9E3D-22A1B44D6BC0}"/>
                </a:ext>
              </a:extLst>
            </p:cNvPr>
            <p:cNvSpPr/>
            <p:nvPr/>
          </p:nvSpPr>
          <p:spPr bwMode="auto">
            <a:xfrm>
              <a:off x="11351758" y="4142990"/>
              <a:ext cx="99056" cy="990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76" name="Group 175">
            <a:extLst>
              <a:ext uri="{FF2B5EF4-FFF2-40B4-BE49-F238E27FC236}">
                <a16:creationId xmlns:a16="http://schemas.microsoft.com/office/drawing/2014/main" id="{FE9DBC6B-873D-471F-88D5-9939A052ABF8}"/>
              </a:ext>
            </a:extLst>
          </p:cNvPr>
          <p:cNvGrpSpPr/>
          <p:nvPr/>
        </p:nvGrpSpPr>
        <p:grpSpPr>
          <a:xfrm>
            <a:off x="3374465" y="5409528"/>
            <a:ext cx="2382638" cy="1120654"/>
            <a:chOff x="-79406" y="5388265"/>
            <a:chExt cx="3360256" cy="1580472"/>
          </a:xfrm>
        </p:grpSpPr>
        <p:sp>
          <p:nvSpPr>
            <p:cNvPr id="177" name="TextBox 176">
              <a:extLst>
                <a:ext uri="{FF2B5EF4-FFF2-40B4-BE49-F238E27FC236}">
                  <a16:creationId xmlns:a16="http://schemas.microsoft.com/office/drawing/2014/main" id="{CFDFEA66-2336-454C-96B9-2C805AE2BBDA}"/>
                </a:ext>
              </a:extLst>
            </p:cNvPr>
            <p:cNvSpPr txBox="1"/>
            <p:nvPr/>
          </p:nvSpPr>
          <p:spPr>
            <a:xfrm>
              <a:off x="-79406" y="5388265"/>
              <a:ext cx="2332784" cy="1580472"/>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6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50+</a:t>
              </a:r>
            </a:p>
          </p:txBody>
        </p:sp>
        <p:sp>
          <p:nvSpPr>
            <p:cNvPr id="178" name="TextBox 177">
              <a:extLst>
                <a:ext uri="{FF2B5EF4-FFF2-40B4-BE49-F238E27FC236}">
                  <a16:creationId xmlns:a16="http://schemas.microsoft.com/office/drawing/2014/main" id="{3ECB2016-2F75-44CD-9573-D767111EC46B}"/>
                </a:ext>
              </a:extLst>
            </p:cNvPr>
            <p:cNvSpPr txBox="1"/>
            <p:nvPr/>
          </p:nvSpPr>
          <p:spPr>
            <a:xfrm>
              <a:off x="1856878" y="5741354"/>
              <a:ext cx="1423972" cy="877293"/>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a:t>
              </a:r>
              <a:b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REGIONS</a:t>
              </a:r>
            </a:p>
          </p:txBody>
        </p:sp>
      </p:grpSp>
      <p:grpSp>
        <p:nvGrpSpPr>
          <p:cNvPr id="179" name="Group 178">
            <a:extLst>
              <a:ext uri="{FF2B5EF4-FFF2-40B4-BE49-F238E27FC236}">
                <a16:creationId xmlns:a16="http://schemas.microsoft.com/office/drawing/2014/main" id="{6D96D514-5F95-4361-86C6-3CD0B7755554}"/>
              </a:ext>
            </a:extLst>
          </p:cNvPr>
          <p:cNvGrpSpPr/>
          <p:nvPr/>
        </p:nvGrpSpPr>
        <p:grpSpPr>
          <a:xfrm>
            <a:off x="5844305" y="5409528"/>
            <a:ext cx="3621485" cy="1120654"/>
            <a:chOff x="3021260" y="5388265"/>
            <a:chExt cx="5107428" cy="1580472"/>
          </a:xfrm>
        </p:grpSpPr>
        <p:sp>
          <p:nvSpPr>
            <p:cNvPr id="180" name="TextBox 179">
              <a:extLst>
                <a:ext uri="{FF2B5EF4-FFF2-40B4-BE49-F238E27FC236}">
                  <a16:creationId xmlns:a16="http://schemas.microsoft.com/office/drawing/2014/main" id="{D17FFE2E-5D56-4F51-8E74-78A480AD08D2}"/>
                </a:ext>
              </a:extLst>
            </p:cNvPr>
            <p:cNvSpPr txBox="1"/>
            <p:nvPr/>
          </p:nvSpPr>
          <p:spPr>
            <a:xfrm>
              <a:off x="3021260" y="5388265"/>
              <a:ext cx="4258680" cy="158047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6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4,500+</a:t>
              </a:r>
            </a:p>
          </p:txBody>
        </p:sp>
        <p:sp>
          <p:nvSpPr>
            <p:cNvPr id="181" name="TextBox 180">
              <a:extLst>
                <a:ext uri="{FF2B5EF4-FFF2-40B4-BE49-F238E27FC236}">
                  <a16:creationId xmlns:a16="http://schemas.microsoft.com/office/drawing/2014/main" id="{9DF39B93-1E3C-45D2-8454-085488B34DB5}"/>
                </a:ext>
              </a:extLst>
            </p:cNvPr>
            <p:cNvSpPr txBox="1"/>
            <p:nvPr/>
          </p:nvSpPr>
          <p:spPr>
            <a:xfrm>
              <a:off x="6332866" y="5706006"/>
              <a:ext cx="1795822" cy="87729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PEERING LOCATIONS</a:t>
              </a:r>
            </a:p>
          </p:txBody>
        </p:sp>
      </p:grpSp>
      <p:grpSp>
        <p:nvGrpSpPr>
          <p:cNvPr id="182" name="Group 181">
            <a:extLst>
              <a:ext uri="{FF2B5EF4-FFF2-40B4-BE49-F238E27FC236}">
                <a16:creationId xmlns:a16="http://schemas.microsoft.com/office/drawing/2014/main" id="{A93068C0-D90E-462E-9B09-984118C8A7E8}"/>
              </a:ext>
            </a:extLst>
          </p:cNvPr>
          <p:cNvGrpSpPr/>
          <p:nvPr/>
        </p:nvGrpSpPr>
        <p:grpSpPr>
          <a:xfrm>
            <a:off x="9752648" y="5448811"/>
            <a:ext cx="2304094" cy="1037554"/>
            <a:chOff x="8957199" y="5443665"/>
            <a:chExt cx="3249492" cy="1463276"/>
          </a:xfrm>
        </p:grpSpPr>
        <p:sp>
          <p:nvSpPr>
            <p:cNvPr id="183" name="TextBox 182">
              <a:extLst>
                <a:ext uri="{FF2B5EF4-FFF2-40B4-BE49-F238E27FC236}">
                  <a16:creationId xmlns:a16="http://schemas.microsoft.com/office/drawing/2014/main" id="{F7BEBBB5-4A8B-49D4-A366-91B81B7FD2E5}"/>
                </a:ext>
              </a:extLst>
            </p:cNvPr>
            <p:cNvSpPr txBox="1"/>
            <p:nvPr/>
          </p:nvSpPr>
          <p:spPr>
            <a:xfrm>
              <a:off x="8957199" y="5443665"/>
              <a:ext cx="2502342" cy="146327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Light"/>
                  <a:ea typeface="+mn-ea"/>
                  <a:cs typeface="+mn-cs"/>
                </a:rPr>
                <a:t>130+</a:t>
              </a:r>
            </a:p>
          </p:txBody>
        </p:sp>
        <p:sp>
          <p:nvSpPr>
            <p:cNvPr id="184" name="TextBox 183">
              <a:extLst>
                <a:ext uri="{FF2B5EF4-FFF2-40B4-BE49-F238E27FC236}">
                  <a16:creationId xmlns:a16="http://schemas.microsoft.com/office/drawing/2014/main" id="{16515A46-E6A3-47A9-959B-DBEA0E30DFAE}"/>
                </a:ext>
              </a:extLst>
            </p:cNvPr>
            <p:cNvSpPr txBox="1"/>
            <p:nvPr/>
          </p:nvSpPr>
          <p:spPr>
            <a:xfrm>
              <a:off x="11162524" y="5720665"/>
              <a:ext cx="1044167" cy="877294"/>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EDGE</a:t>
              </a:r>
              <a:b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SITES</a:t>
              </a:r>
            </a:p>
          </p:txBody>
        </p:sp>
      </p:grpSp>
      <p:sp>
        <p:nvSpPr>
          <p:cNvPr id="70" name="Title 2">
            <a:extLst>
              <a:ext uri="{FF2B5EF4-FFF2-40B4-BE49-F238E27FC236}">
                <a16:creationId xmlns:a16="http://schemas.microsoft.com/office/drawing/2014/main" id="{813E4FCB-0C81-4C94-959D-FF04D009F401}"/>
              </a:ext>
            </a:extLst>
          </p:cNvPr>
          <p:cNvSpPr txBox="1">
            <a:spLocks/>
          </p:cNvSpPr>
          <p:nvPr/>
        </p:nvSpPr>
        <p:spPr>
          <a:xfrm>
            <a:off x="5844305" y="361365"/>
            <a:ext cx="3872414" cy="899665"/>
          </a:xfrm>
          <a:prstGeom prst="rect">
            <a:avLst/>
          </a:prstGeom>
        </p:spPr>
        <p:txBody>
          <a:bodyPr vert="horz" wrap="square" lIns="146304" tIns="91440" rIns="146304" bIns="91440" rtlCol="0" anchor="t">
            <a:noAutofit/>
          </a:bodyPr>
          <a:lstStyle>
            <a:lvl1pPr marL="0" algn="l" defTabSz="914367" rtl="0" eaLnBrk="1" latinLnBrk="0" hangingPunct="1">
              <a:lnSpc>
                <a:spcPct val="90000"/>
              </a:lnSpc>
              <a:spcBef>
                <a:spcPct val="0"/>
              </a:spcBef>
              <a:buNone/>
              <a:defRPr lang="en-US" sz="4400" b="0" kern="1200" cap="none" spc="-100" baseline="0">
                <a:ln w="3175">
                  <a:noFill/>
                </a:ln>
                <a:solidFill>
                  <a:schemeClr val="bg1"/>
                </a:solidFill>
                <a:effectLst/>
                <a:latin typeface="+mj-lt"/>
                <a:ea typeface="+mn-ea"/>
                <a:cs typeface="Segoe UI" pitchFamily="34" charset="0"/>
              </a:defRPr>
            </a:lvl1pPr>
          </a:lstStyle>
          <a:p>
            <a:r>
              <a:rPr lang="en-US" dirty="0"/>
              <a:t>Global Presence</a:t>
            </a:r>
          </a:p>
        </p:txBody>
      </p:sp>
    </p:spTree>
    <p:extLst>
      <p:ext uri="{BB962C8B-B14F-4D97-AF65-F5344CB8AC3E}">
        <p14:creationId xmlns:p14="http://schemas.microsoft.com/office/powerpoint/2010/main" val="209834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4.375E-6 -4.81481E-6 L -0.13308 -0.24884 " pathEditMode="relative" rAng="0" ptsTypes="AA">
                                      <p:cBhvr>
                                        <p:cTn id="10" dur="2000" fill="hold"/>
                                        <p:tgtEl>
                                          <p:spTgt spid="45"/>
                                        </p:tgtEl>
                                        <p:attrNameLst>
                                          <p:attrName>ppt_x</p:attrName>
                                          <p:attrName>ppt_y</p:attrName>
                                        </p:attrNameLst>
                                      </p:cBhvr>
                                      <p:rCtr x="-6654" y="-12454"/>
                                    </p:animMotion>
                                  </p:childTnLst>
                                </p:cTn>
                              </p:par>
                              <p:par>
                                <p:cTn id="11" presetID="6" presetClass="emph" presetSubtype="0" fill="hold" nodeType="withEffect">
                                  <p:stCondLst>
                                    <p:cond delay="0"/>
                                  </p:stCondLst>
                                  <p:childTnLst>
                                    <p:animScale>
                                      <p:cBhvr>
                                        <p:cTn id="12" dur="2000" fill="hold"/>
                                        <p:tgtEl>
                                          <p:spTgt spid="45"/>
                                        </p:tgtEl>
                                      </p:cBhvr>
                                      <p:by x="50000" y="50000"/>
                                    </p:animScale>
                                  </p:childTnLst>
                                </p:cTn>
                              </p:par>
                              <p:par>
                                <p:cTn id="13" presetID="64" presetClass="path" presetSubtype="0" accel="50000" decel="50000" fill="hold" grpId="0" nodeType="withEffect">
                                  <p:stCondLst>
                                    <p:cond delay="0"/>
                                  </p:stCondLst>
                                  <p:childTnLst>
                                    <p:animMotion origin="layout" path="M 1.45833E-6 -1.85185E-6 L -0.01992 -0.41134 " pathEditMode="relative" rAng="0" ptsTypes="AA">
                                      <p:cBhvr>
                                        <p:cTn id="14" dur="2000" fill="hold"/>
                                        <p:tgtEl>
                                          <p:spTgt spid="40"/>
                                        </p:tgtEl>
                                        <p:attrNameLst>
                                          <p:attrName>ppt_x</p:attrName>
                                          <p:attrName>ppt_y</p:attrName>
                                        </p:attrNameLst>
                                      </p:cBhvr>
                                      <p:rCtr x="-1003" y="-20579"/>
                                    </p:animMotion>
                                  </p:childTnLst>
                                </p:cTn>
                              </p:par>
                              <p:par>
                                <p:cTn id="15" presetID="42" presetClass="path" presetSubtype="0" accel="50000" decel="50000" fill="hold" nodeType="withEffect">
                                  <p:stCondLst>
                                    <p:cond delay="0"/>
                                  </p:stCondLst>
                                  <p:childTnLst>
                                    <p:animMotion origin="layout" path="M 2.91667E-6 3.7037E-7 L -0.32696 -0.04699 " pathEditMode="relative" rAng="0" ptsTypes="AA">
                                      <p:cBhvr>
                                        <p:cTn id="16" dur="2000" fill="hold"/>
                                        <p:tgtEl>
                                          <p:spTgt spid="130"/>
                                        </p:tgtEl>
                                        <p:attrNameLst>
                                          <p:attrName>ppt_x</p:attrName>
                                          <p:attrName>ppt_y</p:attrName>
                                        </p:attrNameLst>
                                      </p:cBhvr>
                                      <p:rCtr x="-16354" y="-2361"/>
                                    </p:animMotion>
                                  </p:childTnLst>
                                </p:cTn>
                              </p:par>
                              <p:par>
                                <p:cTn id="17" presetID="6" presetClass="emph" presetSubtype="0" fill="hold" nodeType="withEffect">
                                  <p:stCondLst>
                                    <p:cond delay="0"/>
                                  </p:stCondLst>
                                  <p:childTnLst>
                                    <p:animScale>
                                      <p:cBhvr>
                                        <p:cTn id="18" dur="2000" fill="hold"/>
                                        <p:tgtEl>
                                          <p:spTgt spid="130"/>
                                        </p:tgtEl>
                                      </p:cBhvr>
                                      <p:by x="50000" y="50000"/>
                                    </p:animScale>
                                  </p:childTnLst>
                                </p:cTn>
                              </p:par>
                              <p:par>
                                <p:cTn id="19" presetID="42" presetClass="path" presetSubtype="0" accel="50000" decel="50000" fill="hold" grpId="0" nodeType="withEffect">
                                  <p:stCondLst>
                                    <p:cond delay="0"/>
                                  </p:stCondLst>
                                  <p:childTnLst>
                                    <p:animMotion origin="layout" path="M -2.29167E-6 -1.85185E-6 L -0.23034 -0.22569 " pathEditMode="relative" rAng="0" ptsTypes="AA">
                                      <p:cBhvr>
                                        <p:cTn id="20" dur="2000" fill="hold"/>
                                        <p:tgtEl>
                                          <p:spTgt spid="131"/>
                                        </p:tgtEl>
                                        <p:attrNameLst>
                                          <p:attrName>ppt_x</p:attrName>
                                          <p:attrName>ppt_y</p:attrName>
                                        </p:attrNameLst>
                                      </p:cBhvr>
                                      <p:rCtr x="-11523" y="-11296"/>
                                    </p:animMotion>
                                  </p:childTnLst>
                                </p:cTn>
                              </p:par>
                              <p:par>
                                <p:cTn id="21" presetID="35" presetClass="path" presetSubtype="0" accel="50000" decel="50000" fill="hold" grpId="0" nodeType="withEffect">
                                  <p:stCondLst>
                                    <p:cond delay="0"/>
                                  </p:stCondLst>
                                  <p:childTnLst>
                                    <p:animMotion origin="layout" path="M -1.25E-6 -4.81481E-6 L -0.52292 0.14028 " pathEditMode="relative" rAng="0" ptsTypes="AA">
                                      <p:cBhvr>
                                        <p:cTn id="22" dur="2000" fill="hold"/>
                                        <p:tgtEl>
                                          <p:spTgt spid="42"/>
                                        </p:tgtEl>
                                        <p:attrNameLst>
                                          <p:attrName>ppt_x</p:attrName>
                                          <p:attrName>ppt_y</p:attrName>
                                        </p:attrNameLst>
                                      </p:cBhvr>
                                      <p:rCtr x="-26146" y="7014"/>
                                    </p:animMotion>
                                  </p:childTnLst>
                                </p:cTn>
                              </p:par>
                              <p:par>
                                <p:cTn id="23" presetID="6" presetClass="emph" presetSubtype="0" fill="hold" grpId="1" nodeType="withEffect">
                                  <p:stCondLst>
                                    <p:cond delay="0"/>
                                  </p:stCondLst>
                                  <p:childTnLst>
                                    <p:animScale>
                                      <p:cBhvr>
                                        <p:cTn id="24" dur="2000" fill="hold"/>
                                        <p:tgtEl>
                                          <p:spTgt spid="42"/>
                                        </p:tgtEl>
                                      </p:cBhvr>
                                      <p:by x="50000" y="50000"/>
                                    </p:animScale>
                                  </p:childTnLst>
                                </p:cTn>
                              </p:par>
                              <p:par>
                                <p:cTn id="25" presetID="35" presetClass="path" presetSubtype="0" accel="50000" decel="50000" fill="hold" grpId="0" nodeType="withEffect">
                                  <p:stCondLst>
                                    <p:cond delay="0"/>
                                  </p:stCondLst>
                                  <p:childTnLst>
                                    <p:animMotion origin="layout" path="M 6.25E-7 7.40741E-7 L -0.41927 -0.00116 " pathEditMode="relative" rAng="0" ptsTypes="AA">
                                      <p:cBhvr>
                                        <p:cTn id="26" dur="2000" fill="hold"/>
                                        <p:tgtEl>
                                          <p:spTgt spid="44"/>
                                        </p:tgtEl>
                                        <p:attrNameLst>
                                          <p:attrName>ppt_x</p:attrName>
                                          <p:attrName>ppt_y</p:attrName>
                                        </p:attrNameLst>
                                      </p:cBhvr>
                                      <p:rCtr x="-20859" y="162"/>
                                    </p:animMotion>
                                  </p:childTnLst>
                                </p:cTn>
                              </p:par>
                              <p:par>
                                <p:cTn id="27" presetID="35" presetClass="path" presetSubtype="0" accel="50000" decel="50000" fill="hold" grpId="0" nodeType="withEffect">
                                  <p:stCondLst>
                                    <p:cond delay="0"/>
                                  </p:stCondLst>
                                  <p:childTnLst>
                                    <p:animMotion origin="layout" path="M -4.16667E-7 -4.81481E-6 L -0.75781 0.34306 " pathEditMode="relative" rAng="0" ptsTypes="AA">
                                      <p:cBhvr>
                                        <p:cTn id="28" dur="2000" fill="hold"/>
                                        <p:tgtEl>
                                          <p:spTgt spid="41"/>
                                        </p:tgtEl>
                                        <p:attrNameLst>
                                          <p:attrName>ppt_x</p:attrName>
                                          <p:attrName>ppt_y</p:attrName>
                                        </p:attrNameLst>
                                      </p:cBhvr>
                                      <p:rCtr x="-37891" y="17153"/>
                                    </p:animMotion>
                                  </p:childTnLst>
                                </p:cTn>
                              </p:par>
                              <p:par>
                                <p:cTn id="29" presetID="6" presetClass="emph" presetSubtype="0" fill="hold" grpId="1" nodeType="withEffect">
                                  <p:stCondLst>
                                    <p:cond delay="0"/>
                                  </p:stCondLst>
                                  <p:childTnLst>
                                    <p:animScale>
                                      <p:cBhvr>
                                        <p:cTn id="30" dur="2000" fill="hold"/>
                                        <p:tgtEl>
                                          <p:spTgt spid="41"/>
                                        </p:tgtEl>
                                      </p:cBhvr>
                                      <p:by x="50000" y="50000"/>
                                    </p:animScale>
                                  </p:childTnLst>
                                </p:cTn>
                              </p:par>
                              <p:par>
                                <p:cTn id="31" presetID="42" presetClass="path" presetSubtype="0" accel="50000" decel="50000" fill="hold" grpId="0" nodeType="withEffect">
                                  <p:stCondLst>
                                    <p:cond delay="0"/>
                                  </p:stCondLst>
                                  <p:childTnLst>
                                    <p:animMotion origin="layout" path="M -1.66667E-6 -1.85185E-6 L -0.65273 0.21597 " pathEditMode="relative" rAng="0" ptsTypes="AA">
                                      <p:cBhvr>
                                        <p:cTn id="32" dur="2000" fill="hold"/>
                                        <p:tgtEl>
                                          <p:spTgt spid="43"/>
                                        </p:tgtEl>
                                        <p:attrNameLst>
                                          <p:attrName>ppt_x</p:attrName>
                                          <p:attrName>ppt_y</p:attrName>
                                        </p:attrNameLst>
                                      </p:cBhvr>
                                      <p:rCtr x="-32643" y="10787"/>
                                    </p:animMotion>
                                  </p:childTnLst>
                                </p:cTn>
                              </p:par>
                            </p:childTnLst>
                          </p:cTn>
                        </p:par>
                        <p:par>
                          <p:cTn id="33" fill="hold">
                            <p:stCondLst>
                              <p:cond delay="2500"/>
                            </p:stCondLst>
                            <p:childTnLst>
                              <p:par>
                                <p:cTn id="34" presetID="16" presetClass="entr" presetSubtype="42" fill="hold" grpId="0" nodeType="after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barn(outHorizontal)">
                                      <p:cBhvr>
                                        <p:cTn id="36" dur="500"/>
                                        <p:tgtEl>
                                          <p:spTgt spid="62"/>
                                        </p:tgtEl>
                                      </p:cBhvr>
                                    </p:animEffect>
                                  </p:childTnLst>
                                </p:cTn>
                              </p:par>
                              <p:par>
                                <p:cTn id="37" presetID="2" presetClass="exit" presetSubtype="8" fill="hold" grpId="0" nodeType="withEffect">
                                  <p:stCondLst>
                                    <p:cond delay="0"/>
                                  </p:stCondLst>
                                  <p:childTnLst>
                                    <p:anim calcmode="lin" valueType="num">
                                      <p:cBhvr additive="base">
                                        <p:cTn id="38" dur="500"/>
                                        <p:tgtEl>
                                          <p:spTgt spid="2"/>
                                        </p:tgtEl>
                                        <p:attrNameLst>
                                          <p:attrName>ppt_x</p:attrName>
                                        </p:attrNameLst>
                                      </p:cBhvr>
                                      <p:tavLst>
                                        <p:tav tm="0">
                                          <p:val>
                                            <p:strVal val="ppt_x"/>
                                          </p:val>
                                        </p:tav>
                                        <p:tav tm="100000">
                                          <p:val>
                                            <p:strVal val="0-ppt_w/2"/>
                                          </p:val>
                                        </p:tav>
                                      </p:tavLst>
                                    </p:anim>
                                    <p:anim calcmode="lin" valueType="num">
                                      <p:cBhvr additive="base">
                                        <p:cTn id="39" dur="500"/>
                                        <p:tgtEl>
                                          <p:spTgt spid="2"/>
                                        </p:tgtEl>
                                        <p:attrNameLst>
                                          <p:attrName>ppt_y</p:attrName>
                                        </p:attrNameLst>
                                      </p:cBhvr>
                                      <p:tavLst>
                                        <p:tav tm="0">
                                          <p:val>
                                            <p:strVal val="ppt_y"/>
                                          </p:val>
                                        </p:tav>
                                        <p:tav tm="100000">
                                          <p:val>
                                            <p:strVal val="ppt_y"/>
                                          </p:val>
                                        </p:tav>
                                      </p:tavLst>
                                    </p:anim>
                                    <p:set>
                                      <p:cBhvr>
                                        <p:cTn id="40" dur="1" fill="hold">
                                          <p:stCondLst>
                                            <p:cond delay="499"/>
                                          </p:stCondLst>
                                        </p:cTn>
                                        <p:tgtEl>
                                          <p:spTgt spid="2"/>
                                        </p:tgtEl>
                                        <p:attrNameLst>
                                          <p:attrName>style.visibility</p:attrName>
                                        </p:attrNameLst>
                                      </p:cBhvr>
                                      <p:to>
                                        <p:strVal val="hidden"/>
                                      </p:to>
                                    </p:set>
                                  </p:childTnLst>
                                </p:cTn>
                              </p:par>
                            </p:childTnLst>
                          </p:cTn>
                        </p:par>
                        <p:par>
                          <p:cTn id="41" fill="hold">
                            <p:stCondLst>
                              <p:cond delay="3000"/>
                            </p:stCondLst>
                            <p:childTnLst>
                              <p:par>
                                <p:cTn id="42" presetID="10" presetClass="entr" presetSubtype="0" fill="hold" grpId="0" nodeType="afterEffect">
                                  <p:stCondLst>
                                    <p:cond delay="0"/>
                                  </p:stCondLst>
                                  <p:childTnLst>
                                    <p:set>
                                      <p:cBhvr>
                                        <p:cTn id="43" dur="1" fill="hold">
                                          <p:stCondLst>
                                            <p:cond delay="0"/>
                                          </p:stCondLst>
                                        </p:cTn>
                                        <p:tgtEl>
                                          <p:spTgt spid="135"/>
                                        </p:tgtEl>
                                        <p:attrNameLst>
                                          <p:attrName>style.visibility</p:attrName>
                                        </p:attrNameLst>
                                      </p:cBhvr>
                                      <p:to>
                                        <p:strVal val="visible"/>
                                      </p:to>
                                    </p:set>
                                    <p:animEffect transition="in" filter="fade">
                                      <p:cBhvr>
                                        <p:cTn id="44" dur="500"/>
                                        <p:tgtEl>
                                          <p:spTgt spid="135"/>
                                        </p:tgtEl>
                                      </p:cBhvr>
                                    </p:animEffect>
                                  </p:childTnLst>
                                </p:cTn>
                              </p:par>
                            </p:childTnLst>
                          </p:cTn>
                        </p:par>
                        <p:par>
                          <p:cTn id="45" fill="hold">
                            <p:stCondLst>
                              <p:cond delay="3500"/>
                            </p:stCondLst>
                            <p:childTnLst>
                              <p:par>
                                <p:cTn id="46" presetID="10" presetClass="entr" presetSubtype="0" fill="hold" grpId="0" nodeType="afterEffect">
                                  <p:stCondLst>
                                    <p:cond delay="0"/>
                                  </p:stCondLst>
                                  <p:childTnLst>
                                    <p:set>
                                      <p:cBhvr>
                                        <p:cTn id="47" dur="1" fill="hold">
                                          <p:stCondLst>
                                            <p:cond delay="0"/>
                                          </p:stCondLst>
                                        </p:cTn>
                                        <p:tgtEl>
                                          <p:spTgt spid="136"/>
                                        </p:tgtEl>
                                        <p:attrNameLst>
                                          <p:attrName>style.visibility</p:attrName>
                                        </p:attrNameLst>
                                      </p:cBhvr>
                                      <p:to>
                                        <p:strVal val="visible"/>
                                      </p:to>
                                    </p:set>
                                    <p:animEffect transition="in" filter="fade">
                                      <p:cBhvr>
                                        <p:cTn id="48" dur="500"/>
                                        <p:tgtEl>
                                          <p:spTgt spid="136"/>
                                        </p:tgtEl>
                                      </p:cBhvr>
                                    </p:animEffect>
                                  </p:childTnLst>
                                </p:cTn>
                              </p:par>
                            </p:childTnLst>
                          </p:cTn>
                        </p:par>
                        <p:par>
                          <p:cTn id="49" fill="hold">
                            <p:stCondLst>
                              <p:cond delay="4000"/>
                            </p:stCondLst>
                            <p:childTnLst>
                              <p:par>
                                <p:cTn id="50" presetID="10" presetClass="entr" presetSubtype="0" fill="hold" grpId="0" nodeType="after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500"/>
                                        <p:tgtEl>
                                          <p:spTgt spid="137"/>
                                        </p:tgtEl>
                                      </p:cBhvr>
                                    </p:animEffect>
                                  </p:childTnLst>
                                </p:cTn>
                              </p:par>
                            </p:childTnLst>
                          </p:cTn>
                        </p:par>
                        <p:par>
                          <p:cTn id="53" fill="hold">
                            <p:stCondLst>
                              <p:cond delay="4500"/>
                            </p:stCondLst>
                            <p:childTnLst>
                              <p:par>
                                <p:cTn id="54" presetID="10" presetClass="entr" presetSubtype="0" fill="hold" nodeType="afterEffect">
                                  <p:stCondLst>
                                    <p:cond delay="0"/>
                                  </p:stCondLst>
                                  <p:childTnLst>
                                    <p:set>
                                      <p:cBhvr>
                                        <p:cTn id="55" dur="1" fill="hold">
                                          <p:stCondLst>
                                            <p:cond delay="0"/>
                                          </p:stCondLst>
                                        </p:cTn>
                                        <p:tgtEl>
                                          <p:spTgt spid="138"/>
                                        </p:tgtEl>
                                        <p:attrNameLst>
                                          <p:attrName>style.visibility</p:attrName>
                                        </p:attrNameLst>
                                      </p:cBhvr>
                                      <p:to>
                                        <p:strVal val="visible"/>
                                      </p:to>
                                    </p:set>
                                    <p:animEffect transition="in" filter="fade">
                                      <p:cBhvr>
                                        <p:cTn id="56" dur="500"/>
                                        <p:tgtEl>
                                          <p:spTgt spid="138"/>
                                        </p:tgtEl>
                                      </p:cBhvr>
                                    </p:animEffect>
                                  </p:childTnLst>
                                </p:cTn>
                              </p:par>
                            </p:childTnLst>
                          </p:cTn>
                        </p:par>
                        <p:par>
                          <p:cTn id="57" fill="hold">
                            <p:stCondLst>
                              <p:cond delay="5000"/>
                            </p:stCondLst>
                            <p:childTnLst>
                              <p:par>
                                <p:cTn id="58" presetID="10" presetClass="entr" presetSubtype="0" fill="hold" nodeType="afterEffect">
                                  <p:stCondLst>
                                    <p:cond delay="0"/>
                                  </p:stCondLst>
                                  <p:childTnLst>
                                    <p:set>
                                      <p:cBhvr>
                                        <p:cTn id="59" dur="1" fill="hold">
                                          <p:stCondLst>
                                            <p:cond delay="0"/>
                                          </p:stCondLst>
                                        </p:cTn>
                                        <p:tgtEl>
                                          <p:spTgt spid="176"/>
                                        </p:tgtEl>
                                        <p:attrNameLst>
                                          <p:attrName>style.visibility</p:attrName>
                                        </p:attrNameLst>
                                      </p:cBhvr>
                                      <p:to>
                                        <p:strVal val="visible"/>
                                      </p:to>
                                    </p:set>
                                    <p:animEffect transition="in" filter="fade">
                                      <p:cBhvr>
                                        <p:cTn id="60" dur="500"/>
                                        <p:tgtEl>
                                          <p:spTgt spid="176"/>
                                        </p:tgtEl>
                                      </p:cBhvr>
                                    </p:animEffect>
                                  </p:childTnLst>
                                </p:cTn>
                              </p:par>
                            </p:childTnLst>
                          </p:cTn>
                        </p:par>
                        <p:par>
                          <p:cTn id="61" fill="hold">
                            <p:stCondLst>
                              <p:cond delay="5500"/>
                            </p:stCondLst>
                            <p:childTnLst>
                              <p:par>
                                <p:cTn id="62" presetID="10" presetClass="entr" presetSubtype="0" fill="hold" nodeType="afterEffect">
                                  <p:stCondLst>
                                    <p:cond delay="0"/>
                                  </p:stCondLst>
                                  <p:childTnLst>
                                    <p:set>
                                      <p:cBhvr>
                                        <p:cTn id="63" dur="1" fill="hold">
                                          <p:stCondLst>
                                            <p:cond delay="0"/>
                                          </p:stCondLst>
                                        </p:cTn>
                                        <p:tgtEl>
                                          <p:spTgt spid="179"/>
                                        </p:tgtEl>
                                        <p:attrNameLst>
                                          <p:attrName>style.visibility</p:attrName>
                                        </p:attrNameLst>
                                      </p:cBhvr>
                                      <p:to>
                                        <p:strVal val="visible"/>
                                      </p:to>
                                    </p:set>
                                    <p:animEffect transition="in" filter="fade">
                                      <p:cBhvr>
                                        <p:cTn id="64" dur="500"/>
                                        <p:tgtEl>
                                          <p:spTgt spid="179"/>
                                        </p:tgtEl>
                                      </p:cBhvr>
                                    </p:animEffect>
                                  </p:childTnLst>
                                </p:cTn>
                              </p:par>
                            </p:childTnLst>
                          </p:cTn>
                        </p:par>
                        <p:par>
                          <p:cTn id="65" fill="hold">
                            <p:stCondLst>
                              <p:cond delay="6000"/>
                            </p:stCondLst>
                            <p:childTnLst>
                              <p:par>
                                <p:cTn id="66" presetID="10" presetClass="entr" presetSubtype="0" fill="hold" nodeType="afterEffect">
                                  <p:stCondLst>
                                    <p:cond delay="0"/>
                                  </p:stCondLst>
                                  <p:childTnLst>
                                    <p:set>
                                      <p:cBhvr>
                                        <p:cTn id="67" dur="1" fill="hold">
                                          <p:stCondLst>
                                            <p:cond delay="0"/>
                                          </p:stCondLst>
                                        </p:cTn>
                                        <p:tgtEl>
                                          <p:spTgt spid="182"/>
                                        </p:tgtEl>
                                        <p:attrNameLst>
                                          <p:attrName>style.visibility</p:attrName>
                                        </p:attrNameLst>
                                      </p:cBhvr>
                                      <p:to>
                                        <p:strVal val="visible"/>
                                      </p:to>
                                    </p:set>
                                    <p:animEffect transition="in" filter="fade">
                                      <p:cBhvr>
                                        <p:cTn id="68" dur="500"/>
                                        <p:tgtEl>
                                          <p:spTgt spid="182"/>
                                        </p:tgtEl>
                                      </p:cBhvr>
                                    </p:animEffect>
                                  </p:childTnLst>
                                </p:cTn>
                              </p:par>
                            </p:childTnLst>
                          </p:cTn>
                        </p:par>
                        <p:par>
                          <p:cTn id="69" fill="hold">
                            <p:stCondLst>
                              <p:cond delay="6500"/>
                            </p:stCondLst>
                            <p:childTnLst>
                              <p:par>
                                <p:cTn id="70" presetID="16" presetClass="entr" presetSubtype="37" fill="hold" grpId="0" nodeType="afterEffect">
                                  <p:stCondLst>
                                    <p:cond delay="0"/>
                                  </p:stCondLst>
                                  <p:childTnLst>
                                    <p:set>
                                      <p:cBhvr>
                                        <p:cTn id="71" dur="1" fill="hold">
                                          <p:stCondLst>
                                            <p:cond delay="0"/>
                                          </p:stCondLst>
                                        </p:cTn>
                                        <p:tgtEl>
                                          <p:spTgt spid="70"/>
                                        </p:tgtEl>
                                        <p:attrNameLst>
                                          <p:attrName>style.visibility</p:attrName>
                                        </p:attrNameLst>
                                      </p:cBhvr>
                                      <p:to>
                                        <p:strVal val="visible"/>
                                      </p:to>
                                    </p:set>
                                    <p:animEffect transition="in" filter="barn(outVertical)">
                                      <p:cBhvr>
                                        <p:cTn id="7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3" grpId="0"/>
      <p:bldP spid="2" grpId="0" animBg="1"/>
      <p:bldP spid="41" grpId="0" animBg="1"/>
      <p:bldP spid="41" grpId="1" animBg="1"/>
      <p:bldP spid="43" grpId="0"/>
      <p:bldP spid="42" grpId="0" animBg="1"/>
      <p:bldP spid="42" grpId="1" animBg="1"/>
      <p:bldP spid="44" grpId="0"/>
      <p:bldP spid="40" grpId="0"/>
      <p:bldP spid="131" grpId="0"/>
      <p:bldP spid="135" grpId="0" animBg="1"/>
      <p:bldP spid="136" grpId="0" animBg="1"/>
      <p:bldP spid="137" grpId="0" animBg="1"/>
      <p:bldP spid="7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126A7830-42A3-499B-934E-5C39DBEDDAB7}"/>
              </a:ext>
            </a:extLst>
          </p:cNvPr>
          <p:cNvSpPr/>
          <p:nvPr/>
        </p:nvSpPr>
        <p:spPr bwMode="auto">
          <a:xfrm>
            <a:off x="0" y="0"/>
            <a:ext cx="3429974"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C98CB8D4-E0BC-48B7-B8FC-B5821B5487C3}"/>
              </a:ext>
            </a:extLst>
          </p:cNvPr>
          <p:cNvGrpSpPr/>
          <p:nvPr/>
        </p:nvGrpSpPr>
        <p:grpSpPr>
          <a:xfrm>
            <a:off x="1360856" y="958806"/>
            <a:ext cx="2196979" cy="855156"/>
            <a:chOff x="1166446" y="1367437"/>
            <a:chExt cx="2645980" cy="855156"/>
          </a:xfrm>
        </p:grpSpPr>
        <p:sp>
          <p:nvSpPr>
            <p:cNvPr id="35" name="TextBox 34">
              <a:extLst>
                <a:ext uri="{FF2B5EF4-FFF2-40B4-BE49-F238E27FC236}">
                  <a16:creationId xmlns:a16="http://schemas.microsoft.com/office/drawing/2014/main" id="{2698482F-C902-411F-8125-5AF5E7156D2A}"/>
                </a:ext>
              </a:extLst>
            </p:cNvPr>
            <p:cNvSpPr txBox="1"/>
            <p:nvPr/>
          </p:nvSpPr>
          <p:spPr>
            <a:xfrm>
              <a:off x="1278738" y="1367437"/>
              <a:ext cx="2533688"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Infrastructure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for all workloads</a:t>
              </a:r>
            </a:p>
          </p:txBody>
        </p:sp>
        <p:cxnSp>
          <p:nvCxnSpPr>
            <p:cNvPr id="36" name="Straight Connector 35">
              <a:extLst>
                <a:ext uri="{FF2B5EF4-FFF2-40B4-BE49-F238E27FC236}">
                  <a16:creationId xmlns:a16="http://schemas.microsoft.com/office/drawing/2014/main" id="{C9AEFEEB-3DF3-45F8-8943-C8EB7D1AF282}"/>
                </a:ext>
              </a:extLst>
            </p:cNvPr>
            <p:cNvCxnSpPr/>
            <p:nvPr/>
          </p:nvCxnSpPr>
          <p:spPr>
            <a:xfrm>
              <a:off x="1166446" y="162198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222B70A6-87BF-4220-A80E-54132A60413E}"/>
              </a:ext>
            </a:extLst>
          </p:cNvPr>
          <p:cNvGrpSpPr/>
          <p:nvPr/>
        </p:nvGrpSpPr>
        <p:grpSpPr>
          <a:xfrm>
            <a:off x="1360856" y="3793801"/>
            <a:ext cx="2058724" cy="849463"/>
            <a:chOff x="1166446" y="2981817"/>
            <a:chExt cx="2058724" cy="849463"/>
          </a:xfrm>
        </p:grpSpPr>
        <p:sp>
          <p:nvSpPr>
            <p:cNvPr id="38" name="TextBox 37">
              <a:extLst>
                <a:ext uri="{FF2B5EF4-FFF2-40B4-BE49-F238E27FC236}">
                  <a16:creationId xmlns:a16="http://schemas.microsoft.com/office/drawing/2014/main" id="{5454AF7F-A4F6-4840-B70B-B13EF193CCB4}"/>
                </a:ext>
              </a:extLst>
            </p:cNvPr>
            <p:cNvSpPr txBox="1"/>
            <p:nvPr/>
          </p:nvSpPr>
          <p:spPr>
            <a:xfrm>
              <a:off x="1279366" y="2981817"/>
              <a:ext cx="1945804"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Secure &amp;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well managed</a:t>
              </a:r>
            </a:p>
          </p:txBody>
        </p:sp>
        <p:cxnSp>
          <p:nvCxnSpPr>
            <p:cNvPr id="39" name="Straight Connector 38">
              <a:extLst>
                <a:ext uri="{FF2B5EF4-FFF2-40B4-BE49-F238E27FC236}">
                  <a16:creationId xmlns:a16="http://schemas.microsoft.com/office/drawing/2014/main" id="{C349730C-2FA9-48E6-AF18-DC73ECBD0E9C}"/>
                </a:ext>
              </a:extLst>
            </p:cNvPr>
            <p:cNvCxnSpPr/>
            <p:nvPr/>
          </p:nvCxnSpPr>
          <p:spPr>
            <a:xfrm>
              <a:off x="1166446" y="310624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41CF9862-B221-4082-A711-AD52A6C8B028}"/>
              </a:ext>
            </a:extLst>
          </p:cNvPr>
          <p:cNvGrpSpPr/>
          <p:nvPr/>
        </p:nvGrpSpPr>
        <p:grpSpPr>
          <a:xfrm>
            <a:off x="1360857" y="5317510"/>
            <a:ext cx="2058724" cy="600609"/>
            <a:chOff x="1166446" y="4420547"/>
            <a:chExt cx="2630499" cy="600609"/>
          </a:xfrm>
        </p:grpSpPr>
        <p:sp>
          <p:nvSpPr>
            <p:cNvPr id="41" name="TextBox 40">
              <a:extLst>
                <a:ext uri="{FF2B5EF4-FFF2-40B4-BE49-F238E27FC236}">
                  <a16:creationId xmlns:a16="http://schemas.microsoft.com/office/drawing/2014/main" id="{0AF01466-BA45-46A0-AA73-7F927EACB615}"/>
                </a:ext>
              </a:extLst>
            </p:cNvPr>
            <p:cNvSpPr txBox="1"/>
            <p:nvPr/>
          </p:nvSpPr>
          <p:spPr>
            <a:xfrm>
              <a:off x="1235523" y="4423120"/>
              <a:ext cx="2561422"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Cost effective</a:t>
              </a:r>
            </a:p>
          </p:txBody>
        </p:sp>
        <p:cxnSp>
          <p:nvCxnSpPr>
            <p:cNvPr id="42" name="Straight Connector 41">
              <a:extLst>
                <a:ext uri="{FF2B5EF4-FFF2-40B4-BE49-F238E27FC236}">
                  <a16:creationId xmlns:a16="http://schemas.microsoft.com/office/drawing/2014/main" id="{46547614-7766-4549-906E-EE0C01A63C64}"/>
                </a:ext>
              </a:extLst>
            </p:cNvPr>
            <p:cNvCxnSpPr/>
            <p:nvPr/>
          </p:nvCxnSpPr>
          <p:spPr>
            <a:xfrm>
              <a:off x="1166446" y="442054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 name="money_2" title="Icon of a dollar sign with an arrow around it pointing clockwise">
            <a:extLst>
              <a:ext uri="{FF2B5EF4-FFF2-40B4-BE49-F238E27FC236}">
                <a16:creationId xmlns:a16="http://schemas.microsoft.com/office/drawing/2014/main" id="{565BA8C6-B268-461F-9F27-82C1F0FB476F}"/>
              </a:ext>
            </a:extLst>
          </p:cNvPr>
          <p:cNvSpPr>
            <a:spLocks noChangeAspect="1" noEditPoints="1"/>
          </p:cNvSpPr>
          <p:nvPr/>
        </p:nvSpPr>
        <p:spPr bwMode="auto">
          <a:xfrm>
            <a:off x="579910" y="5267993"/>
            <a:ext cx="616595" cy="65012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4" name="document_6" title="Icon of a document with a padlock in the lower right corner">
            <a:extLst>
              <a:ext uri="{FF2B5EF4-FFF2-40B4-BE49-F238E27FC236}">
                <a16:creationId xmlns:a16="http://schemas.microsoft.com/office/drawing/2014/main" id="{2C04B188-F48B-4FDD-92BE-BC580DAB949F}"/>
              </a:ext>
            </a:extLst>
          </p:cNvPr>
          <p:cNvSpPr>
            <a:spLocks noChangeAspect="1" noEditPoints="1"/>
          </p:cNvSpPr>
          <p:nvPr/>
        </p:nvSpPr>
        <p:spPr bwMode="auto">
          <a:xfrm>
            <a:off x="666014" y="3933995"/>
            <a:ext cx="444387" cy="555484"/>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nvGrpSpPr>
          <p:cNvPr id="45" name="Group 44">
            <a:extLst>
              <a:ext uri="{FF2B5EF4-FFF2-40B4-BE49-F238E27FC236}">
                <a16:creationId xmlns:a16="http://schemas.microsoft.com/office/drawing/2014/main" id="{7AE46BEE-01CF-4779-A729-404167519D00}"/>
              </a:ext>
            </a:extLst>
          </p:cNvPr>
          <p:cNvGrpSpPr/>
          <p:nvPr/>
        </p:nvGrpSpPr>
        <p:grpSpPr>
          <a:xfrm>
            <a:off x="505140" y="1226557"/>
            <a:ext cx="766134" cy="600609"/>
            <a:chOff x="4807116" y="2091494"/>
            <a:chExt cx="1435589" cy="1125425"/>
          </a:xfrm>
        </p:grpSpPr>
        <p:sp>
          <p:nvSpPr>
            <p:cNvPr id="46" name="network_3" title="Icon of a server connected to a network">
              <a:extLst>
                <a:ext uri="{FF2B5EF4-FFF2-40B4-BE49-F238E27FC236}">
                  <a16:creationId xmlns:a16="http://schemas.microsoft.com/office/drawing/2014/main" id="{CFE99652-2E9A-4030-8517-D2DC747C408C}"/>
                </a:ext>
              </a:extLst>
            </p:cNvPr>
            <p:cNvSpPr>
              <a:spLocks noChangeAspect="1" noEditPoints="1"/>
            </p:cNvSpPr>
            <p:nvPr/>
          </p:nvSpPr>
          <p:spPr bwMode="auto">
            <a:xfrm>
              <a:off x="4807116" y="20989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7" name="network_3" title="Icon of a server connected to a network">
              <a:extLst>
                <a:ext uri="{FF2B5EF4-FFF2-40B4-BE49-F238E27FC236}">
                  <a16:creationId xmlns:a16="http://schemas.microsoft.com/office/drawing/2014/main" id="{358BA257-3551-42E0-A108-25FF9BE60A3A}"/>
                </a:ext>
              </a:extLst>
            </p:cNvPr>
            <p:cNvSpPr>
              <a:spLocks noChangeAspect="1" noEditPoints="1"/>
            </p:cNvSpPr>
            <p:nvPr/>
          </p:nvSpPr>
          <p:spPr bwMode="auto">
            <a:xfrm>
              <a:off x="5658637" y="20914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8" name="network_3" title="Icon of a server connected to a network">
              <a:extLst>
                <a:ext uri="{FF2B5EF4-FFF2-40B4-BE49-F238E27FC236}">
                  <a16:creationId xmlns:a16="http://schemas.microsoft.com/office/drawing/2014/main" id="{163706D6-E917-4FBF-B040-A06536925755}"/>
                </a:ext>
              </a:extLst>
            </p:cNvPr>
            <p:cNvSpPr>
              <a:spLocks noChangeAspect="1" noEditPoints="1"/>
            </p:cNvSpPr>
            <p:nvPr/>
          </p:nvSpPr>
          <p:spPr bwMode="auto">
            <a:xfrm rot="10800000">
              <a:off x="5231943" y="2610813"/>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49" name="Rectangle 48">
            <a:extLst>
              <a:ext uri="{FF2B5EF4-FFF2-40B4-BE49-F238E27FC236}">
                <a16:creationId xmlns:a16="http://schemas.microsoft.com/office/drawing/2014/main" id="{33853637-8A13-4B50-BB9B-5D231EE5F90E}"/>
              </a:ext>
            </a:extLst>
          </p:cNvPr>
          <p:cNvSpPr/>
          <p:nvPr/>
        </p:nvSpPr>
        <p:spPr bwMode="auto">
          <a:xfrm>
            <a:off x="-1380" y="881550"/>
            <a:ext cx="3419579" cy="1190924"/>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8182D784-DBD7-4486-A2A4-23284A064547}"/>
              </a:ext>
            </a:extLst>
          </p:cNvPr>
          <p:cNvCxnSpPr/>
          <p:nvPr/>
        </p:nvCxnSpPr>
        <p:spPr>
          <a:xfrm>
            <a:off x="7486650" y="673776"/>
            <a:ext cx="0" cy="555625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8247D16E-69E3-44BF-9F92-EA8415918C8E}"/>
              </a:ext>
            </a:extLst>
          </p:cNvPr>
          <p:cNvGrpSpPr/>
          <p:nvPr/>
        </p:nvGrpSpPr>
        <p:grpSpPr>
          <a:xfrm>
            <a:off x="3632200" y="656392"/>
            <a:ext cx="3854448" cy="5598611"/>
            <a:chOff x="3632200" y="656392"/>
            <a:chExt cx="3854448" cy="5598611"/>
          </a:xfrm>
        </p:grpSpPr>
        <p:sp>
          <p:nvSpPr>
            <p:cNvPr id="7" name="MS cloud text">
              <a:extLst>
                <a:ext uri="{FF2B5EF4-FFF2-40B4-BE49-F238E27FC236}">
                  <a16:creationId xmlns:a16="http://schemas.microsoft.com/office/drawing/2014/main" id="{9ED29C93-3F7C-4DAD-BB46-8AFAEF8A16F1}"/>
                </a:ext>
              </a:extLst>
            </p:cNvPr>
            <p:cNvSpPr txBox="1">
              <a:spLocks/>
            </p:cNvSpPr>
            <p:nvPr/>
          </p:nvSpPr>
          <p:spPr>
            <a:xfrm>
              <a:off x="3632200" y="656392"/>
              <a:ext cx="3854448" cy="508716"/>
            </a:xfrm>
            <a:prstGeom prst="rect">
              <a:avLst/>
            </a:prstGeom>
          </p:spPr>
          <p:txBody>
            <a:bodyPr vert="horz" wrap="square" lIns="143428" tIns="89642" rIns="143428" bIns="89642" rtlCol="0" anchor="ctr" anchorCtr="0">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2800" b="0" i="0" u="none" strike="noStrike" kern="0" cap="none" spc="-100" normalizeH="0" baseline="0" noProof="0" dirty="0">
                  <a:ln w="3175">
                    <a:noFill/>
                  </a:ln>
                  <a:solidFill>
                    <a:schemeClr val="accent1"/>
                  </a:solidFill>
                  <a:effectLst/>
                  <a:uLnTx/>
                  <a:uFillTx/>
                  <a:ea typeface="+mn-ea"/>
                  <a:cs typeface="Segoe UI Semibold" panose="020B0702040204020203" pitchFamily="34" charset="0"/>
                </a:rPr>
                <a:t>On-demand </a:t>
              </a:r>
              <a:br>
                <a:rPr kumimoji="0" lang="en-US" sz="2800" b="0" i="0" u="none" strike="noStrike" kern="0" cap="none" spc="-100" normalizeH="0" baseline="0" noProof="0" dirty="0">
                  <a:ln w="3175">
                    <a:noFill/>
                  </a:ln>
                  <a:solidFill>
                    <a:schemeClr val="accent1"/>
                  </a:solidFill>
                  <a:effectLst/>
                  <a:uLnTx/>
                  <a:uFillTx/>
                  <a:ea typeface="+mn-ea"/>
                  <a:cs typeface="Segoe UI Semibold" panose="020B0702040204020203" pitchFamily="34" charset="0"/>
                </a:rPr>
              </a:br>
              <a:r>
                <a:rPr kumimoji="0" lang="en-US" sz="2800" b="0" i="0" u="none" strike="noStrike" kern="0" cap="none" spc="-100" normalizeH="0" baseline="0" noProof="0" dirty="0">
                  <a:ln w="3175">
                    <a:noFill/>
                  </a:ln>
                  <a:solidFill>
                    <a:schemeClr val="accent1"/>
                  </a:solidFill>
                  <a:effectLst/>
                  <a:uLnTx/>
                  <a:uFillTx/>
                  <a:ea typeface="+mn-ea"/>
                  <a:cs typeface="Segoe UI Semibold" panose="020B0702040204020203" pitchFamily="34" charset="0"/>
                </a:rPr>
                <a:t>infrastructure</a:t>
              </a:r>
            </a:p>
          </p:txBody>
        </p:sp>
        <p:sp>
          <p:nvSpPr>
            <p:cNvPr id="50" name="Org_ECA6" title="Icon of three boxes in a bracket chart">
              <a:extLst>
                <a:ext uri="{FF2B5EF4-FFF2-40B4-BE49-F238E27FC236}">
                  <a16:creationId xmlns:a16="http://schemas.microsoft.com/office/drawing/2014/main" id="{327E9482-038C-4FFE-BCFC-6BD6186D5630}"/>
                </a:ext>
              </a:extLst>
            </p:cNvPr>
            <p:cNvSpPr>
              <a:spLocks noChangeAspect="1" noEditPoints="1"/>
            </p:cNvSpPr>
            <p:nvPr/>
          </p:nvSpPr>
          <p:spPr bwMode="auto">
            <a:xfrm>
              <a:off x="5252942" y="3527319"/>
              <a:ext cx="639769" cy="64008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51" name="globe_6" title="Icon of a monitor in front of a sphere made of lines">
              <a:extLst>
                <a:ext uri="{FF2B5EF4-FFF2-40B4-BE49-F238E27FC236}">
                  <a16:creationId xmlns:a16="http://schemas.microsoft.com/office/drawing/2014/main" id="{B9ECDB11-6180-480A-B54A-9145D01F609A}"/>
                </a:ext>
              </a:extLst>
            </p:cNvPr>
            <p:cNvSpPr>
              <a:spLocks noChangeAspect="1" noEditPoints="1"/>
            </p:cNvSpPr>
            <p:nvPr/>
          </p:nvSpPr>
          <p:spPr bwMode="auto">
            <a:xfrm>
              <a:off x="5277175" y="1992021"/>
              <a:ext cx="597506" cy="64008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2" name="Database_EFC7" title="Icon of a cylinder">
              <a:extLst>
                <a:ext uri="{FF2B5EF4-FFF2-40B4-BE49-F238E27FC236}">
                  <a16:creationId xmlns:a16="http://schemas.microsoft.com/office/drawing/2014/main" id="{917155FA-947F-4AC8-BD9E-F8B613C123CB}"/>
                </a:ext>
              </a:extLst>
            </p:cNvPr>
            <p:cNvSpPr>
              <a:spLocks noChangeAspect="1" noEditPoints="1"/>
            </p:cNvSpPr>
            <p:nvPr/>
          </p:nvSpPr>
          <p:spPr bwMode="auto">
            <a:xfrm>
              <a:off x="5328713" y="5124516"/>
              <a:ext cx="492430" cy="6400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A34DD977-B72F-44E1-80B8-FB513553CB65}"/>
                </a:ext>
              </a:extLst>
            </p:cNvPr>
            <p:cNvSpPr txBox="1"/>
            <p:nvPr/>
          </p:nvSpPr>
          <p:spPr>
            <a:xfrm>
              <a:off x="4959967" y="2604684"/>
              <a:ext cx="1225720"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accent1"/>
                  </a:solidFill>
                  <a:latin typeface="Segoe UI Semibold" panose="020B0702040204020203" pitchFamily="34" charset="0"/>
                  <a:cs typeface="Segoe UI Semibold" panose="020B0702040204020203" pitchFamily="34" charset="0"/>
                </a:rPr>
                <a:t>Compute</a:t>
              </a:r>
            </a:p>
          </p:txBody>
        </p:sp>
        <p:sp>
          <p:nvSpPr>
            <p:cNvPr id="54" name="TextBox 53">
              <a:extLst>
                <a:ext uri="{FF2B5EF4-FFF2-40B4-BE49-F238E27FC236}">
                  <a16:creationId xmlns:a16="http://schemas.microsoft.com/office/drawing/2014/main" id="{2BDB46E8-C5FA-4C19-9477-2B68AC958E2E}"/>
                </a:ext>
              </a:extLst>
            </p:cNvPr>
            <p:cNvSpPr txBox="1"/>
            <p:nvPr/>
          </p:nvSpPr>
          <p:spPr>
            <a:xfrm>
              <a:off x="4860119" y="4082504"/>
              <a:ext cx="1464953"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accent1"/>
                  </a:solidFill>
                  <a:latin typeface="Segoe UI Semibold" panose="020B0702040204020203" pitchFamily="34" charset="0"/>
                  <a:cs typeface="Segoe UI Semibold" panose="020B0702040204020203" pitchFamily="34" charset="0"/>
                </a:rPr>
                <a:t>Networking</a:t>
              </a:r>
            </a:p>
          </p:txBody>
        </p:sp>
        <p:sp>
          <p:nvSpPr>
            <p:cNvPr id="55" name="TextBox 54">
              <a:extLst>
                <a:ext uri="{FF2B5EF4-FFF2-40B4-BE49-F238E27FC236}">
                  <a16:creationId xmlns:a16="http://schemas.microsoft.com/office/drawing/2014/main" id="{057F4F0C-6CF7-441F-A77B-85B104203716}"/>
                </a:ext>
              </a:extLst>
            </p:cNvPr>
            <p:cNvSpPr txBox="1"/>
            <p:nvPr/>
          </p:nvSpPr>
          <p:spPr>
            <a:xfrm>
              <a:off x="5030244" y="5737938"/>
              <a:ext cx="1085169" cy="517065"/>
            </a:xfrm>
            <a:prstGeom prst="rect">
              <a:avLst/>
            </a:prstGeom>
            <a:noFill/>
          </p:spPr>
          <p:txBody>
            <a:bodyPr wrap="none" lIns="182880" tIns="146304" rIns="182880" bIns="146304" rtlCol="0">
              <a:spAutoFit/>
            </a:bodyPr>
            <a:lstStyle/>
            <a:p>
              <a:pPr algn="ctr">
                <a:lnSpc>
                  <a:spcPct val="90000"/>
                </a:lnSpc>
                <a:spcAft>
                  <a:spcPts val="600"/>
                </a:spcAft>
              </a:pPr>
              <a:r>
                <a:rPr lang="en-US" sz="1600" dirty="0">
                  <a:solidFill>
                    <a:schemeClr val="accent1"/>
                  </a:solidFill>
                  <a:latin typeface="Segoe UI Semibold" panose="020B0702040204020203" pitchFamily="34" charset="0"/>
                  <a:cs typeface="Segoe UI Semibold" panose="020B0702040204020203" pitchFamily="34" charset="0"/>
                </a:rPr>
                <a:t>Storage</a:t>
              </a:r>
            </a:p>
          </p:txBody>
        </p:sp>
      </p:grpSp>
      <p:grpSp>
        <p:nvGrpSpPr>
          <p:cNvPr id="6" name="Group 5">
            <a:extLst>
              <a:ext uri="{FF2B5EF4-FFF2-40B4-BE49-F238E27FC236}">
                <a16:creationId xmlns:a16="http://schemas.microsoft.com/office/drawing/2014/main" id="{9A0835BD-BF56-434D-89BE-82F1FDCF1422}"/>
              </a:ext>
            </a:extLst>
          </p:cNvPr>
          <p:cNvGrpSpPr/>
          <p:nvPr/>
        </p:nvGrpSpPr>
        <p:grpSpPr>
          <a:xfrm>
            <a:off x="7791447" y="627006"/>
            <a:ext cx="4400553" cy="4804516"/>
            <a:chOff x="7791446" y="618112"/>
            <a:chExt cx="4400553" cy="4804516"/>
          </a:xfrm>
        </p:grpSpPr>
        <p:sp>
          <p:nvSpPr>
            <p:cNvPr id="27" name="MS cloud text">
              <a:extLst>
                <a:ext uri="{FF2B5EF4-FFF2-40B4-BE49-F238E27FC236}">
                  <a16:creationId xmlns:a16="http://schemas.microsoft.com/office/drawing/2014/main" id="{E3E98129-B275-4361-AAC2-ACF7CA5DB260}"/>
                </a:ext>
              </a:extLst>
            </p:cNvPr>
            <p:cNvSpPr txBox="1">
              <a:spLocks/>
            </p:cNvSpPr>
            <p:nvPr/>
          </p:nvSpPr>
          <p:spPr>
            <a:xfrm>
              <a:off x="7791446" y="618112"/>
              <a:ext cx="4400553" cy="585277"/>
            </a:xfrm>
            <a:prstGeom prst="rect">
              <a:avLst/>
            </a:prstGeom>
          </p:spPr>
          <p:txBody>
            <a:bodyPr vert="horz" wrap="square" lIns="143428" tIns="89642" rIns="143428" bIns="89642" rtlCol="0" anchor="ctr" anchorCtr="0">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2800" i="0" u="none" strike="noStrike" kern="0" cap="none" spc="-100" normalizeH="0" baseline="0" noProof="0" dirty="0">
                  <a:ln w="3175">
                    <a:noFill/>
                  </a:ln>
                  <a:solidFill>
                    <a:srgbClr val="0078D7"/>
                  </a:solidFill>
                  <a:effectLst/>
                  <a:uLnTx/>
                  <a:uFillTx/>
                  <a:cs typeface="Segoe UI Semibold" panose="020B0702040204020203" pitchFamily="34" charset="0"/>
                </a:rPr>
                <a:t>Purpose-built infrastructure </a:t>
              </a:r>
              <a:r>
                <a:rPr kumimoji="0" lang="en-US" sz="2800" i="0" u="none" strike="noStrike" kern="1200" cap="none" spc="-102" normalizeH="0" baseline="0" noProof="0" dirty="0">
                  <a:ln w="3175">
                    <a:noFill/>
                  </a:ln>
                  <a:solidFill>
                    <a:srgbClr val="0078D7"/>
                  </a:solidFill>
                  <a:effectLst/>
                  <a:uLnTx/>
                  <a:uFillTx/>
                  <a:cs typeface="Segoe UI Semibold" panose="020B0702040204020203" pitchFamily="34" charset="0"/>
                </a:rPr>
                <a:t>for specialized workloads</a:t>
              </a:r>
              <a:endParaRPr kumimoji="0" lang="en-US" sz="2800" i="0" u="none" strike="noStrike" kern="0" cap="none" spc="-100" normalizeH="0" baseline="0" noProof="0" dirty="0">
                <a:ln w="3175">
                  <a:noFill/>
                </a:ln>
                <a:solidFill>
                  <a:srgbClr val="0078D7"/>
                </a:solidFill>
                <a:effectLst/>
                <a:uLnTx/>
                <a:uFillTx/>
                <a:cs typeface="Segoe UI Semibold" panose="020B0702040204020203" pitchFamily="34" charset="0"/>
              </a:endParaRPr>
            </a:p>
          </p:txBody>
        </p:sp>
        <p:pic>
          <p:nvPicPr>
            <p:cNvPr id="28" name="Picture 27">
              <a:extLst>
                <a:ext uri="{FF2B5EF4-FFF2-40B4-BE49-F238E27FC236}">
                  <a16:creationId xmlns:a16="http://schemas.microsoft.com/office/drawing/2014/main" id="{8A3C6B13-ED02-4894-A220-4AF498D68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8117" y="1602724"/>
              <a:ext cx="1599403" cy="1599403"/>
            </a:xfrm>
            <a:prstGeom prst="rect">
              <a:avLst/>
            </a:prstGeom>
          </p:spPr>
        </p:pic>
        <p:pic>
          <p:nvPicPr>
            <p:cNvPr id="29" name="Picture 28">
              <a:extLst>
                <a:ext uri="{FF2B5EF4-FFF2-40B4-BE49-F238E27FC236}">
                  <a16:creationId xmlns:a16="http://schemas.microsoft.com/office/drawing/2014/main" id="{50FF0D79-EBF3-450D-AB27-83FCC18311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5322" y="5131665"/>
              <a:ext cx="1784992" cy="290963"/>
            </a:xfrm>
            <a:prstGeom prst="rect">
              <a:avLst/>
            </a:prstGeom>
          </p:spPr>
        </p:pic>
        <p:pic>
          <p:nvPicPr>
            <p:cNvPr id="30" name="Picture 29">
              <a:extLst>
                <a:ext uri="{FF2B5EF4-FFF2-40B4-BE49-F238E27FC236}">
                  <a16:creationId xmlns:a16="http://schemas.microsoft.com/office/drawing/2014/main" id="{63A1B10A-6190-482B-AC41-49BD8BC3B5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3670" y="4405714"/>
              <a:ext cx="1728297" cy="200482"/>
            </a:xfrm>
            <a:prstGeom prst="rect">
              <a:avLst/>
            </a:prstGeom>
          </p:spPr>
        </p:pic>
        <p:pic>
          <p:nvPicPr>
            <p:cNvPr id="32" name="Picture 31">
              <a:extLst>
                <a:ext uri="{FF2B5EF4-FFF2-40B4-BE49-F238E27FC236}">
                  <a16:creationId xmlns:a16="http://schemas.microsoft.com/office/drawing/2014/main" id="{1F5A9872-03F5-4C80-B1FF-A275495CA7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79369" y="3386567"/>
              <a:ext cx="1996899" cy="493678"/>
            </a:xfrm>
            <a:prstGeom prst="rect">
              <a:avLst/>
            </a:prstGeom>
          </p:spPr>
        </p:pic>
      </p:grpSp>
      <p:grpSp>
        <p:nvGrpSpPr>
          <p:cNvPr id="56" name="Group 55">
            <a:extLst>
              <a:ext uri="{FF2B5EF4-FFF2-40B4-BE49-F238E27FC236}">
                <a16:creationId xmlns:a16="http://schemas.microsoft.com/office/drawing/2014/main" id="{E1657DF1-EA3D-4047-A8D1-AA0CDF8D0C28}"/>
              </a:ext>
            </a:extLst>
          </p:cNvPr>
          <p:cNvGrpSpPr/>
          <p:nvPr/>
        </p:nvGrpSpPr>
        <p:grpSpPr>
          <a:xfrm>
            <a:off x="609953" y="2521467"/>
            <a:ext cx="555510" cy="659041"/>
            <a:chOff x="8531043" y="2315384"/>
            <a:chExt cx="624430" cy="740806"/>
          </a:xfrm>
        </p:grpSpPr>
        <p:sp>
          <p:nvSpPr>
            <p:cNvPr id="58" name="cloud">
              <a:extLst>
                <a:ext uri="{FF2B5EF4-FFF2-40B4-BE49-F238E27FC236}">
                  <a16:creationId xmlns:a16="http://schemas.microsoft.com/office/drawing/2014/main" id="{AC6B04AC-AE0B-4CB0-B5E0-E5658F8F843C}"/>
                </a:ext>
              </a:extLst>
            </p:cNvPr>
            <p:cNvSpPr>
              <a:spLocks noChangeAspect="1"/>
            </p:cNvSpPr>
            <p:nvPr/>
          </p:nvSpPr>
          <p:spPr bwMode="auto">
            <a:xfrm>
              <a:off x="8531043" y="2315384"/>
              <a:ext cx="624430" cy="39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chemeClr val="bg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sp>
          <p:nvSpPr>
            <p:cNvPr id="59" name="server">
              <a:extLst>
                <a:ext uri="{FF2B5EF4-FFF2-40B4-BE49-F238E27FC236}">
                  <a16:creationId xmlns:a16="http://schemas.microsoft.com/office/drawing/2014/main" id="{2080E851-D681-44F1-965F-2ACF67EF8356}"/>
                </a:ext>
              </a:extLst>
            </p:cNvPr>
            <p:cNvSpPr>
              <a:spLocks noChangeAspect="1" noEditPoints="1"/>
            </p:cNvSpPr>
            <p:nvPr/>
          </p:nvSpPr>
          <p:spPr bwMode="auto">
            <a:xfrm>
              <a:off x="8735923" y="2572791"/>
              <a:ext cx="214670" cy="4833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002050"/>
            </a:solidFill>
            <a:ln w="19050">
              <a:solidFill>
                <a:schemeClr val="bg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grpSp>
      <p:sp>
        <p:nvSpPr>
          <p:cNvPr id="61" name="TextBox 60">
            <a:extLst>
              <a:ext uri="{FF2B5EF4-FFF2-40B4-BE49-F238E27FC236}">
                <a16:creationId xmlns:a16="http://schemas.microsoft.com/office/drawing/2014/main" id="{3BBC89E4-A9F5-45F9-8AE7-ED09889F14B4}"/>
              </a:ext>
            </a:extLst>
          </p:cNvPr>
          <p:cNvSpPr txBox="1"/>
          <p:nvPr/>
        </p:nvSpPr>
        <p:spPr>
          <a:xfrm>
            <a:off x="1514479" y="2576984"/>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Hybrid</a:t>
            </a:r>
          </a:p>
        </p:txBody>
      </p:sp>
      <p:cxnSp>
        <p:nvCxnSpPr>
          <p:cNvPr id="62" name="Straight Connector 61">
            <a:extLst>
              <a:ext uri="{FF2B5EF4-FFF2-40B4-BE49-F238E27FC236}">
                <a16:creationId xmlns:a16="http://schemas.microsoft.com/office/drawing/2014/main" id="{F70433A0-297B-44B2-9A0B-B519EF402776}"/>
              </a:ext>
            </a:extLst>
          </p:cNvPr>
          <p:cNvCxnSpPr/>
          <p:nvPr/>
        </p:nvCxnSpPr>
        <p:spPr>
          <a:xfrm>
            <a:off x="1369751" y="2609515"/>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679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9" name="TextBox 48">
            <a:extLst>
              <a:ext uri="{FF2B5EF4-FFF2-40B4-BE49-F238E27FC236}">
                <a16:creationId xmlns:a16="http://schemas.microsoft.com/office/drawing/2014/main" id="{67F27435-A234-480F-AFA3-A477E2C5CB64}"/>
              </a:ext>
            </a:extLst>
          </p:cNvPr>
          <p:cNvSpPr txBox="1"/>
          <p:nvPr/>
        </p:nvSpPr>
        <p:spPr>
          <a:xfrm>
            <a:off x="8532550" y="3589503"/>
            <a:ext cx="2508822" cy="954455"/>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GB" sz="16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Co-located support with Red Hat on-site team</a:t>
            </a:r>
          </a:p>
        </p:txBody>
      </p:sp>
      <p:sp>
        <p:nvSpPr>
          <p:cNvPr id="27" name="TextBox 26">
            <a:extLst>
              <a:ext uri="{FF2B5EF4-FFF2-40B4-BE49-F238E27FC236}">
                <a16:creationId xmlns:a16="http://schemas.microsoft.com/office/drawing/2014/main" id="{7843EA67-7F75-4890-801B-683591DADDBC}"/>
              </a:ext>
            </a:extLst>
          </p:cNvPr>
          <p:cNvSpPr txBox="1"/>
          <p:nvPr/>
        </p:nvSpPr>
        <p:spPr>
          <a:xfrm>
            <a:off x="4540227" y="3458631"/>
            <a:ext cx="2566174" cy="166234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GB" sz="2800" b="0" i="0" u="none" strike="noStrike" kern="1200" cap="none" spc="0" normalizeH="0" baseline="0" noProof="0" dirty="0">
                <a:ln>
                  <a:noFill/>
                </a:ln>
                <a:solidFill>
                  <a:schemeClr val="accent1"/>
                </a:solidFill>
                <a:effectLst/>
                <a:uLnTx/>
                <a:uFillTx/>
                <a:latin typeface="+mj-lt"/>
                <a:ea typeface="+mn-ea"/>
                <a:cs typeface="Segoe UI Semibold" panose="020B0702040204020203" pitchFamily="34" charset="0"/>
              </a:rPr>
              <a:t>40% </a:t>
            </a:r>
            <a:r>
              <a:rPr kumimoji="0" lang="en-GB" sz="16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of Azure VMs are running Linux</a:t>
            </a:r>
          </a:p>
          <a:p>
            <a:pPr marL="0" marR="0" lvl="0" indent="0" algn="l" defTabSz="914367" rtl="0" eaLnBrk="1" fontAlgn="auto" latinLnBrk="0" hangingPunct="1">
              <a:lnSpc>
                <a:spcPct val="90000"/>
              </a:lnSpc>
              <a:spcBef>
                <a:spcPts val="0"/>
              </a:spcBef>
              <a:spcAft>
                <a:spcPts val="588"/>
              </a:spcAft>
              <a:buClrTx/>
              <a:buSzTx/>
              <a:buFontTx/>
              <a:buNone/>
              <a:tabLst/>
              <a:defRPr/>
            </a:pPr>
            <a:endParaRPr lang="en-GB" sz="1600" dirty="0">
              <a:solidFill>
                <a:schemeClr val="accent1"/>
              </a:solidFill>
              <a:latin typeface="Segoe UI Semibold" panose="020B0702040204020203" pitchFamily="34" charset="0"/>
              <a:cs typeface="Segoe UI Semibold" panose="020B0702040204020203" pitchFamily="34" charset="0"/>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GB" sz="2800" b="0" i="0" u="none" strike="noStrike" kern="1200" cap="none" spc="0" normalizeH="0" baseline="0" noProof="0" dirty="0">
                <a:ln>
                  <a:noFill/>
                </a:ln>
                <a:solidFill>
                  <a:schemeClr val="accent1"/>
                </a:solidFill>
                <a:effectLst/>
                <a:uLnTx/>
                <a:uFillTx/>
                <a:latin typeface="+mj-lt"/>
                <a:ea typeface="+mn-ea"/>
                <a:cs typeface="Segoe UI Semibold" panose="020B0702040204020203" pitchFamily="34" charset="0"/>
              </a:rPr>
              <a:t>1.4x </a:t>
            </a:r>
            <a:r>
              <a:rPr kumimoji="0" lang="en-GB" sz="1600" b="0" i="0" u="none" strike="noStrike" kern="1200" cap="none" spc="0" normalizeH="0" baseline="0" noProof="0" dirty="0">
                <a:ln>
                  <a:noFill/>
                </a:ln>
                <a:solidFill>
                  <a:schemeClr val="accent1"/>
                </a:solidFill>
                <a:effectLst/>
                <a:uLnTx/>
                <a:uFillTx/>
                <a:latin typeface="Segoe UI Semibold" panose="020B0702040204020203" pitchFamily="34" charset="0"/>
                <a:ea typeface="+mn-ea"/>
                <a:cs typeface="Segoe UI Semibold" panose="020B0702040204020203" pitchFamily="34" charset="0"/>
              </a:rPr>
              <a:t>growth of Linux</a:t>
            </a:r>
          </a:p>
        </p:txBody>
      </p:sp>
      <p:sp>
        <p:nvSpPr>
          <p:cNvPr id="3" name="Title 2">
            <a:extLst>
              <a:ext uri="{FF2B5EF4-FFF2-40B4-BE49-F238E27FC236}">
                <a16:creationId xmlns:a16="http://schemas.microsoft.com/office/drawing/2014/main" id="{3751BA95-EB10-415E-A35D-2647DA1C2357}"/>
              </a:ext>
            </a:extLst>
          </p:cNvPr>
          <p:cNvSpPr>
            <a:spLocks noGrp="1"/>
          </p:cNvSpPr>
          <p:nvPr>
            <p:ph type="title"/>
          </p:nvPr>
        </p:nvSpPr>
        <p:spPr>
          <a:xfrm>
            <a:off x="3557835" y="184326"/>
            <a:ext cx="8061203" cy="633601"/>
          </a:xfrm>
        </p:spPr>
        <p:txBody>
          <a:bodyPr/>
          <a:lstStyle/>
          <a:p>
            <a:r>
              <a:rPr lang="en-US" sz="3200" dirty="0">
                <a:solidFill>
                  <a:schemeClr val="accent1"/>
                </a:solidFill>
              </a:rPr>
              <a:t>Linux, Open Source, and Red Hat</a:t>
            </a:r>
          </a:p>
        </p:txBody>
      </p:sp>
      <p:sp>
        <p:nvSpPr>
          <p:cNvPr id="5" name="TextBox 4">
            <a:extLst>
              <a:ext uri="{FF2B5EF4-FFF2-40B4-BE49-F238E27FC236}">
                <a16:creationId xmlns:a16="http://schemas.microsoft.com/office/drawing/2014/main" id="{CA0460C5-691F-4226-9C52-8F6B47C30064}"/>
              </a:ext>
            </a:extLst>
          </p:cNvPr>
          <p:cNvSpPr txBox="1"/>
          <p:nvPr/>
        </p:nvSpPr>
        <p:spPr>
          <a:xfrm>
            <a:off x="3557835" y="6530909"/>
            <a:ext cx="6564939" cy="433965"/>
          </a:xfrm>
          <a:prstGeom prst="rect">
            <a:avLst/>
          </a:prstGeom>
          <a:noFill/>
        </p:spPr>
        <p:txBody>
          <a:bodyPr wrap="non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*Source: https://azure.microsoft.com/en-us/blog/draft-blog-post-on-red-hat-customers-pre-red-hat-summit/</a:t>
            </a:r>
          </a:p>
        </p:txBody>
      </p:sp>
      <p:pic>
        <p:nvPicPr>
          <p:cNvPr id="7" name="Picture 6">
            <a:extLst>
              <a:ext uri="{FF2B5EF4-FFF2-40B4-BE49-F238E27FC236}">
                <a16:creationId xmlns:a16="http://schemas.microsoft.com/office/drawing/2014/main" id="{C13F6267-AD33-4EB5-9394-964A72749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3714" y="1872883"/>
            <a:ext cx="1219200" cy="1219200"/>
          </a:xfrm>
          <a:prstGeom prst="rect">
            <a:avLst/>
          </a:prstGeom>
        </p:spPr>
      </p:pic>
      <p:grpSp>
        <p:nvGrpSpPr>
          <p:cNvPr id="10" name="Group 9">
            <a:extLst>
              <a:ext uri="{FF2B5EF4-FFF2-40B4-BE49-F238E27FC236}">
                <a16:creationId xmlns:a16="http://schemas.microsoft.com/office/drawing/2014/main" id="{D6769528-5C9A-4D2E-8537-EFC8C66E6979}"/>
              </a:ext>
            </a:extLst>
          </p:cNvPr>
          <p:cNvGrpSpPr/>
          <p:nvPr/>
        </p:nvGrpSpPr>
        <p:grpSpPr>
          <a:xfrm>
            <a:off x="9081559" y="1610572"/>
            <a:ext cx="1358441" cy="1743822"/>
            <a:chOff x="10259513" y="4304419"/>
            <a:chExt cx="1571326" cy="2017101"/>
          </a:xfrm>
        </p:grpSpPr>
        <p:pic>
          <p:nvPicPr>
            <p:cNvPr id="54" name="Picture 53">
              <a:extLst>
                <a:ext uri="{FF2B5EF4-FFF2-40B4-BE49-F238E27FC236}">
                  <a16:creationId xmlns:a16="http://schemas.microsoft.com/office/drawing/2014/main" id="{5EE1C8C7-8BF3-4036-B64C-F7EE99A3561E}"/>
                </a:ext>
              </a:extLst>
            </p:cNvPr>
            <p:cNvPicPr>
              <a:picLocks noChangeAspect="1"/>
            </p:cNvPicPr>
            <p:nvPr/>
          </p:nvPicPr>
          <p:blipFill rotWithShape="1">
            <a:blip r:embed="rId4">
              <a:extLst>
                <a:ext uri="{28A0092B-C50C-407E-A947-70E740481C1C}">
                  <a14:useLocalDpi xmlns:a14="http://schemas.microsoft.com/office/drawing/2010/main" val="0"/>
                </a:ext>
              </a:extLst>
            </a:blip>
            <a:srcRect l="39505"/>
            <a:stretch/>
          </p:blipFill>
          <p:spPr>
            <a:xfrm>
              <a:off x="10402703" y="5605285"/>
              <a:ext cx="1284947" cy="716235"/>
            </a:xfrm>
            <a:prstGeom prst="rect">
              <a:avLst/>
            </a:prstGeom>
          </p:spPr>
        </p:pic>
        <p:pic>
          <p:nvPicPr>
            <p:cNvPr id="9" name="Picture 8">
              <a:extLst>
                <a:ext uri="{FF2B5EF4-FFF2-40B4-BE49-F238E27FC236}">
                  <a16:creationId xmlns:a16="http://schemas.microsoft.com/office/drawing/2014/main" id="{F849ABB6-435B-4F18-B03A-9F444CD50D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59513" y="4304419"/>
              <a:ext cx="1571326" cy="1571326"/>
            </a:xfrm>
            <a:prstGeom prst="rect">
              <a:avLst/>
            </a:prstGeom>
          </p:spPr>
        </p:pic>
      </p:grpSp>
      <p:cxnSp>
        <p:nvCxnSpPr>
          <p:cNvPr id="44" name="Straight Connector 43">
            <a:extLst>
              <a:ext uri="{FF2B5EF4-FFF2-40B4-BE49-F238E27FC236}">
                <a16:creationId xmlns:a16="http://schemas.microsoft.com/office/drawing/2014/main" id="{FF8D3744-5EE0-4579-993E-C5654D55A095}"/>
              </a:ext>
            </a:extLst>
          </p:cNvPr>
          <p:cNvCxnSpPr>
            <a:cxnSpLocks/>
          </p:cNvCxnSpPr>
          <p:nvPr/>
        </p:nvCxnSpPr>
        <p:spPr>
          <a:xfrm>
            <a:off x="7817850" y="1773526"/>
            <a:ext cx="0" cy="3993674"/>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90428E62-90D5-4326-A183-5E107DCC3EAE}"/>
              </a:ext>
            </a:extLst>
          </p:cNvPr>
          <p:cNvSpPr/>
          <p:nvPr/>
        </p:nvSpPr>
        <p:spPr bwMode="auto">
          <a:xfrm>
            <a:off x="0" y="0"/>
            <a:ext cx="3429974"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 name="Group 28">
            <a:extLst>
              <a:ext uri="{FF2B5EF4-FFF2-40B4-BE49-F238E27FC236}">
                <a16:creationId xmlns:a16="http://schemas.microsoft.com/office/drawing/2014/main" id="{79608992-23AC-4433-A5EE-8137E33597D7}"/>
              </a:ext>
            </a:extLst>
          </p:cNvPr>
          <p:cNvGrpSpPr/>
          <p:nvPr/>
        </p:nvGrpSpPr>
        <p:grpSpPr>
          <a:xfrm>
            <a:off x="1360856" y="958806"/>
            <a:ext cx="2196979" cy="855156"/>
            <a:chOff x="1166446" y="1367437"/>
            <a:chExt cx="2645980" cy="855156"/>
          </a:xfrm>
        </p:grpSpPr>
        <p:sp>
          <p:nvSpPr>
            <p:cNvPr id="30" name="TextBox 29">
              <a:extLst>
                <a:ext uri="{FF2B5EF4-FFF2-40B4-BE49-F238E27FC236}">
                  <a16:creationId xmlns:a16="http://schemas.microsoft.com/office/drawing/2014/main" id="{DE1E1823-91BF-415D-A3C8-61F0FE11FC6F}"/>
                </a:ext>
              </a:extLst>
            </p:cNvPr>
            <p:cNvSpPr txBox="1"/>
            <p:nvPr/>
          </p:nvSpPr>
          <p:spPr>
            <a:xfrm>
              <a:off x="1278738" y="1367437"/>
              <a:ext cx="2533688"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Infrastructure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for all workloads</a:t>
              </a:r>
            </a:p>
          </p:txBody>
        </p:sp>
        <p:cxnSp>
          <p:nvCxnSpPr>
            <p:cNvPr id="31" name="Straight Connector 30">
              <a:extLst>
                <a:ext uri="{FF2B5EF4-FFF2-40B4-BE49-F238E27FC236}">
                  <a16:creationId xmlns:a16="http://schemas.microsoft.com/office/drawing/2014/main" id="{F43E1808-DA2F-4528-AD95-A347974504B6}"/>
                </a:ext>
              </a:extLst>
            </p:cNvPr>
            <p:cNvCxnSpPr/>
            <p:nvPr/>
          </p:nvCxnSpPr>
          <p:spPr>
            <a:xfrm>
              <a:off x="1166446" y="162198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B6F29728-06C8-4744-AE2E-77651CF9B07A}"/>
              </a:ext>
            </a:extLst>
          </p:cNvPr>
          <p:cNvGrpSpPr/>
          <p:nvPr/>
        </p:nvGrpSpPr>
        <p:grpSpPr>
          <a:xfrm>
            <a:off x="1360856" y="3793801"/>
            <a:ext cx="2058724" cy="849463"/>
            <a:chOff x="1166446" y="2981817"/>
            <a:chExt cx="2058724" cy="849463"/>
          </a:xfrm>
        </p:grpSpPr>
        <p:sp>
          <p:nvSpPr>
            <p:cNvPr id="33" name="TextBox 32">
              <a:extLst>
                <a:ext uri="{FF2B5EF4-FFF2-40B4-BE49-F238E27FC236}">
                  <a16:creationId xmlns:a16="http://schemas.microsoft.com/office/drawing/2014/main" id="{A3B29BB2-1F9B-4653-9F74-C483AB673700}"/>
                </a:ext>
              </a:extLst>
            </p:cNvPr>
            <p:cNvSpPr txBox="1"/>
            <p:nvPr/>
          </p:nvSpPr>
          <p:spPr>
            <a:xfrm>
              <a:off x="1279366" y="2981817"/>
              <a:ext cx="1945804" cy="8494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Secure &amp;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well managed</a:t>
              </a:r>
            </a:p>
          </p:txBody>
        </p:sp>
        <p:cxnSp>
          <p:nvCxnSpPr>
            <p:cNvPr id="34" name="Straight Connector 33">
              <a:extLst>
                <a:ext uri="{FF2B5EF4-FFF2-40B4-BE49-F238E27FC236}">
                  <a16:creationId xmlns:a16="http://schemas.microsoft.com/office/drawing/2014/main" id="{83C00466-79E2-4DDD-AC8C-ECCC34A240E1}"/>
                </a:ext>
              </a:extLst>
            </p:cNvPr>
            <p:cNvCxnSpPr/>
            <p:nvPr/>
          </p:nvCxnSpPr>
          <p:spPr>
            <a:xfrm>
              <a:off x="1166446" y="3106244"/>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8997DE04-26CB-4721-B866-61A014A95578}"/>
              </a:ext>
            </a:extLst>
          </p:cNvPr>
          <p:cNvGrpSpPr/>
          <p:nvPr/>
        </p:nvGrpSpPr>
        <p:grpSpPr>
          <a:xfrm>
            <a:off x="1360857" y="5317510"/>
            <a:ext cx="2058724" cy="600609"/>
            <a:chOff x="1166446" y="4420547"/>
            <a:chExt cx="2630499" cy="600609"/>
          </a:xfrm>
        </p:grpSpPr>
        <p:sp>
          <p:nvSpPr>
            <p:cNvPr id="36" name="TextBox 35">
              <a:extLst>
                <a:ext uri="{FF2B5EF4-FFF2-40B4-BE49-F238E27FC236}">
                  <a16:creationId xmlns:a16="http://schemas.microsoft.com/office/drawing/2014/main" id="{2C162B45-31FC-4171-A633-67EC26A72203}"/>
                </a:ext>
              </a:extLst>
            </p:cNvPr>
            <p:cNvSpPr txBox="1"/>
            <p:nvPr/>
          </p:nvSpPr>
          <p:spPr>
            <a:xfrm>
              <a:off x="1235523" y="4423120"/>
              <a:ext cx="2561422"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Cost effective</a:t>
              </a:r>
            </a:p>
          </p:txBody>
        </p:sp>
        <p:cxnSp>
          <p:nvCxnSpPr>
            <p:cNvPr id="37" name="Straight Connector 36">
              <a:extLst>
                <a:ext uri="{FF2B5EF4-FFF2-40B4-BE49-F238E27FC236}">
                  <a16:creationId xmlns:a16="http://schemas.microsoft.com/office/drawing/2014/main" id="{27BF64AA-50DA-424E-AB73-E4352D6EB85D}"/>
                </a:ext>
              </a:extLst>
            </p:cNvPr>
            <p:cNvCxnSpPr/>
            <p:nvPr/>
          </p:nvCxnSpPr>
          <p:spPr>
            <a:xfrm>
              <a:off x="1166446" y="4420547"/>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8" name="money_2" title="Icon of a dollar sign with an arrow around it pointing clockwise">
            <a:extLst>
              <a:ext uri="{FF2B5EF4-FFF2-40B4-BE49-F238E27FC236}">
                <a16:creationId xmlns:a16="http://schemas.microsoft.com/office/drawing/2014/main" id="{A4B9A476-A8D4-4538-A1AB-08D91CF4A03D}"/>
              </a:ext>
            </a:extLst>
          </p:cNvPr>
          <p:cNvSpPr>
            <a:spLocks noChangeAspect="1" noEditPoints="1"/>
          </p:cNvSpPr>
          <p:nvPr/>
        </p:nvSpPr>
        <p:spPr bwMode="auto">
          <a:xfrm>
            <a:off x="579910" y="5267993"/>
            <a:ext cx="616595" cy="650125"/>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12700"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9" name="document_6" title="Icon of a document with a padlock in the lower right corner">
            <a:extLst>
              <a:ext uri="{FF2B5EF4-FFF2-40B4-BE49-F238E27FC236}">
                <a16:creationId xmlns:a16="http://schemas.microsoft.com/office/drawing/2014/main" id="{4F8F30D1-2F47-4C7B-AFAE-8932AC7F9CE3}"/>
              </a:ext>
            </a:extLst>
          </p:cNvPr>
          <p:cNvSpPr>
            <a:spLocks noChangeAspect="1" noEditPoints="1"/>
          </p:cNvSpPr>
          <p:nvPr/>
        </p:nvSpPr>
        <p:spPr bwMode="auto">
          <a:xfrm>
            <a:off x="666014" y="3933995"/>
            <a:ext cx="444387" cy="555484"/>
          </a:xfrm>
          <a:custGeom>
            <a:avLst/>
            <a:gdLst>
              <a:gd name="T0" fmla="*/ 99 w 265"/>
              <a:gd name="T1" fmla="*/ 332 h 332"/>
              <a:gd name="T2" fmla="*/ 0 w 265"/>
              <a:gd name="T3" fmla="*/ 332 h 332"/>
              <a:gd name="T4" fmla="*/ 0 w 265"/>
              <a:gd name="T5" fmla="*/ 49 h 332"/>
              <a:gd name="T6" fmla="*/ 49 w 265"/>
              <a:gd name="T7" fmla="*/ 0 h 332"/>
              <a:gd name="T8" fmla="*/ 241 w 265"/>
              <a:gd name="T9" fmla="*/ 0 h 332"/>
              <a:gd name="T10" fmla="*/ 241 w 265"/>
              <a:gd name="T11" fmla="*/ 127 h 332"/>
              <a:gd name="T12" fmla="*/ 265 w 265"/>
              <a:gd name="T13" fmla="*/ 219 h 332"/>
              <a:gd name="T14" fmla="*/ 132 w 265"/>
              <a:gd name="T15" fmla="*/ 219 h 332"/>
              <a:gd name="T16" fmla="*/ 132 w 265"/>
              <a:gd name="T17" fmla="*/ 332 h 332"/>
              <a:gd name="T18" fmla="*/ 265 w 265"/>
              <a:gd name="T19" fmla="*/ 332 h 332"/>
              <a:gd name="T20" fmla="*/ 265 w 265"/>
              <a:gd name="T21" fmla="*/ 219 h 332"/>
              <a:gd name="T22" fmla="*/ 245 w 265"/>
              <a:gd name="T23" fmla="*/ 219 h 332"/>
              <a:gd name="T24" fmla="*/ 245 w 265"/>
              <a:gd name="T25" fmla="*/ 198 h 332"/>
              <a:gd name="T26" fmla="*/ 201 w 265"/>
              <a:gd name="T27" fmla="*/ 153 h 332"/>
              <a:gd name="T28" fmla="*/ 157 w 265"/>
              <a:gd name="T29" fmla="*/ 198 h 332"/>
              <a:gd name="T30" fmla="*/ 157 w 265"/>
              <a:gd name="T31"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332">
                <a:moveTo>
                  <a:pt x="99" y="332"/>
                </a:moveTo>
                <a:cubicBezTo>
                  <a:pt x="0" y="332"/>
                  <a:pt x="0" y="332"/>
                  <a:pt x="0" y="332"/>
                </a:cubicBezTo>
                <a:cubicBezTo>
                  <a:pt x="0" y="49"/>
                  <a:pt x="0" y="49"/>
                  <a:pt x="0" y="49"/>
                </a:cubicBezTo>
                <a:cubicBezTo>
                  <a:pt x="49" y="0"/>
                  <a:pt x="49" y="0"/>
                  <a:pt x="49" y="0"/>
                </a:cubicBezTo>
                <a:cubicBezTo>
                  <a:pt x="241" y="0"/>
                  <a:pt x="241" y="0"/>
                  <a:pt x="241" y="0"/>
                </a:cubicBezTo>
                <a:cubicBezTo>
                  <a:pt x="241" y="127"/>
                  <a:pt x="241" y="127"/>
                  <a:pt x="241" y="127"/>
                </a:cubicBezTo>
                <a:moveTo>
                  <a:pt x="265" y="219"/>
                </a:moveTo>
                <a:cubicBezTo>
                  <a:pt x="132" y="219"/>
                  <a:pt x="132" y="219"/>
                  <a:pt x="132" y="219"/>
                </a:cubicBezTo>
                <a:cubicBezTo>
                  <a:pt x="132" y="332"/>
                  <a:pt x="132" y="332"/>
                  <a:pt x="132" y="332"/>
                </a:cubicBezTo>
                <a:cubicBezTo>
                  <a:pt x="265" y="332"/>
                  <a:pt x="265" y="332"/>
                  <a:pt x="265" y="332"/>
                </a:cubicBezTo>
                <a:lnTo>
                  <a:pt x="265" y="219"/>
                </a:lnTo>
                <a:close/>
                <a:moveTo>
                  <a:pt x="245" y="219"/>
                </a:moveTo>
                <a:cubicBezTo>
                  <a:pt x="245" y="198"/>
                  <a:pt x="245" y="198"/>
                  <a:pt x="245" y="198"/>
                </a:cubicBezTo>
                <a:cubicBezTo>
                  <a:pt x="245" y="173"/>
                  <a:pt x="226" y="153"/>
                  <a:pt x="201" y="153"/>
                </a:cubicBezTo>
                <a:cubicBezTo>
                  <a:pt x="177" y="153"/>
                  <a:pt x="157" y="173"/>
                  <a:pt x="157" y="198"/>
                </a:cubicBezTo>
                <a:cubicBezTo>
                  <a:pt x="157" y="219"/>
                  <a:pt x="157" y="219"/>
                  <a:pt x="157" y="219"/>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8DA51429-707B-4AB3-B28F-D0CEA65CC687}"/>
              </a:ext>
            </a:extLst>
          </p:cNvPr>
          <p:cNvGrpSpPr/>
          <p:nvPr/>
        </p:nvGrpSpPr>
        <p:grpSpPr>
          <a:xfrm>
            <a:off x="505140" y="1226557"/>
            <a:ext cx="766134" cy="600609"/>
            <a:chOff x="4807116" y="2091494"/>
            <a:chExt cx="1435589" cy="1125425"/>
          </a:xfrm>
        </p:grpSpPr>
        <p:sp>
          <p:nvSpPr>
            <p:cNvPr id="41" name="network_3" title="Icon of a server connected to a network">
              <a:extLst>
                <a:ext uri="{FF2B5EF4-FFF2-40B4-BE49-F238E27FC236}">
                  <a16:creationId xmlns:a16="http://schemas.microsoft.com/office/drawing/2014/main" id="{6CC04369-0977-4758-B82E-9FF6BF399249}"/>
                </a:ext>
              </a:extLst>
            </p:cNvPr>
            <p:cNvSpPr>
              <a:spLocks noChangeAspect="1" noEditPoints="1"/>
            </p:cNvSpPr>
            <p:nvPr/>
          </p:nvSpPr>
          <p:spPr bwMode="auto">
            <a:xfrm>
              <a:off x="4807116" y="20989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2" name="network_3" title="Icon of a server connected to a network">
              <a:extLst>
                <a:ext uri="{FF2B5EF4-FFF2-40B4-BE49-F238E27FC236}">
                  <a16:creationId xmlns:a16="http://schemas.microsoft.com/office/drawing/2014/main" id="{1BDEC079-0424-4E9D-8554-E349DC46894D}"/>
                </a:ext>
              </a:extLst>
            </p:cNvPr>
            <p:cNvSpPr>
              <a:spLocks noChangeAspect="1" noEditPoints="1"/>
            </p:cNvSpPr>
            <p:nvPr/>
          </p:nvSpPr>
          <p:spPr bwMode="auto">
            <a:xfrm>
              <a:off x="5658637" y="2091494"/>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3" name="network_3" title="Icon of a server connected to a network">
              <a:extLst>
                <a:ext uri="{FF2B5EF4-FFF2-40B4-BE49-F238E27FC236}">
                  <a16:creationId xmlns:a16="http://schemas.microsoft.com/office/drawing/2014/main" id="{C923F087-D33B-47F3-81D6-4A8766055CDC}"/>
                </a:ext>
              </a:extLst>
            </p:cNvPr>
            <p:cNvSpPr>
              <a:spLocks noChangeAspect="1" noEditPoints="1"/>
            </p:cNvSpPr>
            <p:nvPr/>
          </p:nvSpPr>
          <p:spPr bwMode="auto">
            <a:xfrm rot="10800000">
              <a:off x="5231943" y="2610813"/>
              <a:ext cx="584068" cy="60610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45" name="Rectangle 44">
            <a:extLst>
              <a:ext uri="{FF2B5EF4-FFF2-40B4-BE49-F238E27FC236}">
                <a16:creationId xmlns:a16="http://schemas.microsoft.com/office/drawing/2014/main" id="{D4E69670-A08F-4836-BDB4-4C25A9603DE9}"/>
              </a:ext>
            </a:extLst>
          </p:cNvPr>
          <p:cNvSpPr/>
          <p:nvPr/>
        </p:nvSpPr>
        <p:spPr bwMode="auto">
          <a:xfrm>
            <a:off x="-1380" y="881550"/>
            <a:ext cx="3419579" cy="1190924"/>
          </a:xfrm>
          <a:prstGeom prst="rect">
            <a:avLst/>
          </a:prstGeom>
          <a:solidFill>
            <a:schemeClr val="bg2">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 name="Group 52">
            <a:extLst>
              <a:ext uri="{FF2B5EF4-FFF2-40B4-BE49-F238E27FC236}">
                <a16:creationId xmlns:a16="http://schemas.microsoft.com/office/drawing/2014/main" id="{F6FF5D84-9E1F-442B-898C-FDF611568ED3}"/>
              </a:ext>
            </a:extLst>
          </p:cNvPr>
          <p:cNvGrpSpPr/>
          <p:nvPr/>
        </p:nvGrpSpPr>
        <p:grpSpPr>
          <a:xfrm>
            <a:off x="609953" y="2521467"/>
            <a:ext cx="555510" cy="659041"/>
            <a:chOff x="8531043" y="2315384"/>
            <a:chExt cx="624430" cy="740806"/>
          </a:xfrm>
        </p:grpSpPr>
        <p:sp>
          <p:nvSpPr>
            <p:cNvPr id="55" name="cloud">
              <a:extLst>
                <a:ext uri="{FF2B5EF4-FFF2-40B4-BE49-F238E27FC236}">
                  <a16:creationId xmlns:a16="http://schemas.microsoft.com/office/drawing/2014/main" id="{0202CCB0-FEB8-4266-BC55-151045DD8EAD}"/>
                </a:ext>
              </a:extLst>
            </p:cNvPr>
            <p:cNvSpPr>
              <a:spLocks noChangeAspect="1"/>
            </p:cNvSpPr>
            <p:nvPr/>
          </p:nvSpPr>
          <p:spPr bwMode="auto">
            <a:xfrm>
              <a:off x="8531043" y="2315384"/>
              <a:ext cx="624430" cy="39513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a:solidFill>
                <a:schemeClr val="bg1"/>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sp>
          <p:nvSpPr>
            <p:cNvPr id="56" name="server">
              <a:extLst>
                <a:ext uri="{FF2B5EF4-FFF2-40B4-BE49-F238E27FC236}">
                  <a16:creationId xmlns:a16="http://schemas.microsoft.com/office/drawing/2014/main" id="{1DFF515B-4D06-44B5-B8F5-E0E50C1F4317}"/>
                </a:ext>
              </a:extLst>
            </p:cNvPr>
            <p:cNvSpPr>
              <a:spLocks noChangeAspect="1" noEditPoints="1"/>
            </p:cNvSpPr>
            <p:nvPr/>
          </p:nvSpPr>
          <p:spPr bwMode="auto">
            <a:xfrm>
              <a:off x="8735923" y="2572791"/>
              <a:ext cx="214670" cy="483399"/>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002050"/>
            </a:solidFill>
            <a:ln w="19050">
              <a:solidFill>
                <a:schemeClr val="bg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002050"/>
                </a:solidFill>
                <a:effectLst/>
                <a:uLnTx/>
                <a:uFillTx/>
                <a:latin typeface="Segoe UI Semilight"/>
                <a:ea typeface="+mn-ea"/>
                <a:cs typeface="Segoe UI" pitchFamily="34" charset="0"/>
              </a:endParaRPr>
            </a:p>
          </p:txBody>
        </p:sp>
      </p:grpSp>
      <p:sp>
        <p:nvSpPr>
          <p:cNvPr id="57" name="TextBox 56">
            <a:extLst>
              <a:ext uri="{FF2B5EF4-FFF2-40B4-BE49-F238E27FC236}">
                <a16:creationId xmlns:a16="http://schemas.microsoft.com/office/drawing/2014/main" id="{668D60EE-091D-4E27-B0BD-F18684AB7AF4}"/>
              </a:ext>
            </a:extLst>
          </p:cNvPr>
          <p:cNvSpPr txBox="1"/>
          <p:nvPr/>
        </p:nvSpPr>
        <p:spPr>
          <a:xfrm>
            <a:off x="1514479" y="2576984"/>
            <a:ext cx="1945804"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Hybrid</a:t>
            </a:r>
          </a:p>
        </p:txBody>
      </p:sp>
      <p:cxnSp>
        <p:nvCxnSpPr>
          <p:cNvPr id="58" name="Straight Connector 57">
            <a:extLst>
              <a:ext uri="{FF2B5EF4-FFF2-40B4-BE49-F238E27FC236}">
                <a16:creationId xmlns:a16="http://schemas.microsoft.com/office/drawing/2014/main" id="{EF7A2A09-B278-46F1-A661-A669B0C95374}"/>
              </a:ext>
            </a:extLst>
          </p:cNvPr>
          <p:cNvCxnSpPr/>
          <p:nvPr/>
        </p:nvCxnSpPr>
        <p:spPr>
          <a:xfrm>
            <a:off x="1369751" y="2609515"/>
            <a:ext cx="0" cy="60060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150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wipe(up)">
                                      <p:cBhvr>
                                        <p:cTn id="14" dur="500"/>
                                        <p:tgtEl>
                                          <p:spTgt spid="49"/>
                                        </p:tgtEl>
                                      </p:cBhvr>
                                    </p:animEffect>
                                  </p:childTnLst>
                                </p:cTn>
                              </p:par>
                              <p:par>
                                <p:cTn id="15" presetID="22" presetClass="entr" presetSubtype="1"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27"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VLAB Template">
  <a:themeElements>
    <a:clrScheme name="Volume Licensing Customer Advisory Board">
      <a:dk1>
        <a:srgbClr val="2F2F2F"/>
      </a:dk1>
      <a:lt1>
        <a:srgbClr val="FFFFFF"/>
      </a:lt1>
      <a:dk2>
        <a:srgbClr val="2F2F2F"/>
      </a:dk2>
      <a:lt2>
        <a:srgbClr val="FFFFFF"/>
      </a:lt2>
      <a:accent1>
        <a:srgbClr val="0078D7"/>
      </a:accent1>
      <a:accent2>
        <a:srgbClr val="00BCF2"/>
      </a:accent2>
      <a:accent3>
        <a:srgbClr val="002050"/>
      </a:accent3>
      <a:accent4>
        <a:srgbClr val="008272"/>
      </a:accent4>
      <a:accent5>
        <a:srgbClr val="00B294"/>
      </a:accent5>
      <a:accent6>
        <a:srgbClr val="5C2D91"/>
      </a:accent6>
      <a:hlink>
        <a:srgbClr val="0078D7"/>
      </a:hlink>
      <a:folHlink>
        <a:srgbClr val="0078D7"/>
      </a:folHlink>
    </a:clrScheme>
    <a:fontScheme name="Segoe">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10.xml><?xml version="1.0" encoding="utf-8"?>
<a:theme xmlns:a="http://schemas.openxmlformats.org/drawingml/2006/main" name="Azure Security Mgmt_2017 Template">
  <a:themeElements>
    <a:clrScheme name="Azure 2017 Palette">
      <a:dk1>
        <a:srgbClr val="505050"/>
      </a:dk1>
      <a:lt1>
        <a:srgbClr val="FFFFFF"/>
      </a:lt1>
      <a:dk2>
        <a:srgbClr val="002050"/>
      </a:dk2>
      <a:lt2>
        <a:srgbClr val="D2D2D2"/>
      </a:lt2>
      <a:accent1>
        <a:srgbClr val="0072C6"/>
      </a:accent1>
      <a:accent2>
        <a:srgbClr val="002060"/>
      </a:accent2>
      <a:accent3>
        <a:srgbClr val="00B294"/>
      </a:accent3>
      <a:accent4>
        <a:srgbClr val="008272"/>
      </a:accent4>
      <a:accent5>
        <a:srgbClr val="BAD80A"/>
      </a:accent5>
      <a:accent6>
        <a:srgbClr val="5C2D91"/>
      </a:accent6>
      <a:hlink>
        <a:srgbClr val="5C2D91"/>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1.xml><?xml version="1.0" encoding="utf-8"?>
<a:theme xmlns:a="http://schemas.openxmlformats.org/drawingml/2006/main" name="1_WHITE TEMPLATE">
  <a:themeElements>
    <a:clrScheme name="BT - Dark blue on white">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12.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3.xml><?xml version="1.0" encoding="utf-8"?>
<a:theme xmlns:a="http://schemas.openxmlformats.org/drawingml/2006/main" name="BlankLayout">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4.xml><?xml version="1.0" encoding="utf-8"?>
<a:theme xmlns:a="http://schemas.openxmlformats.org/drawingml/2006/main" name="3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5.xml><?xml version="1.0" encoding="utf-8"?>
<a:theme xmlns:a="http://schemas.openxmlformats.org/drawingml/2006/main" name="LIGHT GRAY TEMPLATE">
  <a:themeElements>
    <a:clrScheme name="BT - Dark Blue - Light gray background">
      <a:dk1>
        <a:srgbClr val="353535"/>
      </a:dk1>
      <a:lt1>
        <a:srgbClr val="FFFFFF"/>
      </a:lt1>
      <a:dk2>
        <a:srgbClr val="002050"/>
      </a:dk2>
      <a:lt2>
        <a:srgbClr val="E6E6E6"/>
      </a:lt2>
      <a:accent1>
        <a:srgbClr val="002050"/>
      </a:accent1>
      <a:accent2>
        <a:srgbClr val="0078D7"/>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4.potx" id="{D99D1985-9EA9-4FBF-BFAD-2A394B204E0F}" vid="{E11FB873-B4D1-4C2A-A79E-CDDCA59B7AA3}"/>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C+E Deck">
  <a:themeElements>
    <a:clrScheme name="PST">
      <a:dk1>
        <a:srgbClr val="505050"/>
      </a:dk1>
      <a:lt1>
        <a:srgbClr val="FFFFFF"/>
      </a:lt1>
      <a:dk2>
        <a:srgbClr val="0072C6"/>
      </a:dk2>
      <a:lt2>
        <a:srgbClr val="FFFFFF"/>
      </a:lt2>
      <a:accent1>
        <a:srgbClr val="00B6C3"/>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ustom 1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E Deck">
  <a:themeElements>
    <a:clrScheme name="PST">
      <a:dk1>
        <a:srgbClr val="505050"/>
      </a:dk1>
      <a:lt1>
        <a:srgbClr val="FFFFFF"/>
      </a:lt1>
      <a:dk2>
        <a:srgbClr val="0072C6"/>
      </a:dk2>
      <a:lt2>
        <a:srgbClr val="FFFFFF"/>
      </a:lt2>
      <a:accent1>
        <a:srgbClr val="00B6C3"/>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ustom 1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C+E Deck">
  <a:themeElements>
    <a:clrScheme name="PST">
      <a:dk1>
        <a:srgbClr val="505050"/>
      </a:dk1>
      <a:lt1>
        <a:srgbClr val="FFFFFF"/>
      </a:lt1>
      <a:dk2>
        <a:srgbClr val="0072C6"/>
      </a:dk2>
      <a:lt2>
        <a:srgbClr val="FFFFFF"/>
      </a:lt2>
      <a:accent1>
        <a:srgbClr val="00B6C3"/>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ustom 1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WHITE TEMPLAT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969696"/>
      </a:accent4>
      <a:accent5>
        <a:srgbClr val="737373"/>
      </a:accent5>
      <a:accent6>
        <a:srgbClr val="F2F2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3.potx" id="{44ADAFFF-2BB4-4AF1-9F5C-DDE52A28C87A}" vid="{13590B0D-6121-4FDA-8701-382D8D4F2F22}"/>
    </a:ext>
  </a:extLst>
</a:theme>
</file>

<file path=ppt/theme/theme6.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7.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8.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38CB399A-D3C2-4DF2-9F77-114B014ADD17}" vid="{A502CE50-6D06-40A9-8862-C41387AEF2C4}"/>
    </a:ext>
  </a:extLst>
</a:theme>
</file>

<file path=ppt/theme/theme9.xml><?xml version="1.0" encoding="utf-8"?>
<a:theme xmlns:a="http://schemas.openxmlformats.org/drawingml/2006/main" name="1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3.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2" ma:contentTypeDescription="" ma:contentTypeScope="" ma:versionID="7d2cddf6e72cba2d508590007e646f5a">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216ce5f43e95c9efee34d5b70c4f182f"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Use Azure IaaS as a starting point on your cloud journey. Azure offers IaaS +PaaS in one platform. IaaS provides flexibility, PaaS eliminates complexity. Use PaaS where you can, use IaaS where you need. </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Info xmlns="http://schemas.microsoft.com/office/infopath/2007/PartnerControls">
          <TermName xmlns="http://schemas.microsoft.com/office/infopath/2007/PartnerControls">bills of materials</TermName>
          <TermId xmlns="http://schemas.microsoft.com/office/infopath/2007/PartnerControls">960d617b-5545-4c89-b5fd-e48098282398</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Vidya Shanmugam</DisplayName>
        <AccountId>52591</AccountId>
        <AccountType/>
      </UserInfo>
    </Owner>
    <PublishDate xmlns="230E9DF3-BE65-4C73-A93B-D1236EBD677E">2018-06-01T07:00:00+00:00</PublishDate>
    <GenericHTML1 xmlns="230e9df3-be65-4c73-a93b-d1236ebd677e" xsi:nil="true"/>
    <k21a64daf20d4502b2796a1c6b8ce6c8 xmlns="230e9df3-be65-4c73-a93b-d1236ebd677e">
      <Terms xmlns="http://schemas.microsoft.com/office/infopath/2007/PartnerControls"/>
    </k21a64daf20d4502b2796a1c6b8ce6c8>
    <Expire_x0020_Review xmlns="230e9df3-be65-4c73-a93b-d1236ebd677e">2019-06-30T07:00:00+00:00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
        <AccountId xsi:nil="true"/>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Infrastructure as a Service</TermName>
          <TermId xmlns="http://schemas.microsoft.com/office/infopath/2007/PartnerControls">6e9df6d5-fa83-4f29-a050-a17d80fe5930</TermId>
        </TermInfo>
        <TermInfo xmlns="http://schemas.microsoft.com/office/infopath/2007/PartnerControls">
          <TermName xmlns="http://schemas.microsoft.com/office/infopath/2007/PartnerControls">cloud services</TermName>
          <TermId xmlns="http://schemas.microsoft.com/office/infopath/2007/PartnerControls">d4f73be5-052d-4768-baf8-f3e948173e00</TermId>
        </TermInfo>
        <TermInfo xmlns="http://schemas.microsoft.com/office/infopath/2007/PartnerControls">
          <TermName xmlns="http://schemas.microsoft.com/office/infopath/2007/PartnerControls">infrastructure as a service</TermName>
          <TermId xmlns="http://schemas.microsoft.com/office/infopath/2007/PartnerControls">4568a23e-4509-484a-b62d-10895ab6ad52</TermId>
        </TermInfo>
        <TermInfo xmlns="http://schemas.microsoft.com/office/infopath/2007/PartnerControls">
          <TermName xmlns="http://schemas.microsoft.com/office/infopath/2007/PartnerControls">Azure</TermName>
          <TermId xmlns="http://schemas.microsoft.com/office/infopath/2007/PartnerControls">669a3112-5edf-444b-a003-630063601f07</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100</TermName>
          <TermId xmlns="http://schemas.microsoft.com/office/infopath/2007/PartnerControls">7d022d07-ff67-4af8-910d-8ea6b46b5908</TermId>
        </TermInfo>
      </Term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https://microsoft.sharepoint.com/sites/Infopedia_G01KC/Media/Thumbnails/G01KC-1-20381/iaasoverview.png</Url>
      <Description>/sites/Infopedia_G01KC/Media/Thumbnails/G01KC-1-20381/iaasoverview.png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Development and Test</TermName>
          <TermId xmlns="http://schemas.microsoft.com/office/infopath/2007/PartnerControls">83a7a668-104c-4d07-863e-4c978dc67a77</TermId>
        </TermInfo>
        <TermInfo xmlns="http://schemas.microsoft.com/office/infopath/2007/PartnerControls">
          <TermName xmlns="http://schemas.microsoft.com/office/infopath/2007/PartnerControls">high-performance computing</TermName>
          <TermId xmlns="http://schemas.microsoft.com/office/infopath/2007/PartnerControls">a6b829e1-eaf0-4351-9cca-60e8cc89f342</TermId>
        </TermInfo>
        <TermInfo xmlns="http://schemas.microsoft.com/office/infopath/2007/PartnerControls">
          <TermName xmlns="http://schemas.microsoft.com/office/infopath/2007/PartnerControls">business continuity and disaster recovery</TermName>
          <TermId xmlns="http://schemas.microsoft.com/office/infopath/2007/PartnerControls">67c2db2c-5a29-4d12-a411-92a7fcb031b0</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Cloud Infrastructure Management</TermName>
          <TermId xmlns="http://schemas.microsoft.com/office/infopath/2007/PartnerControls">bf62fa1f-b2ce-4d25-abaa-82c31ee6dc31</TermId>
        </TermInfo>
      </Term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1886</Value>
      <Value>1104</Value>
      <Value>1966</Value>
      <Value>31</Value>
      <Value>360</Value>
      <Value>1501</Value>
      <Value>26</Value>
      <Value>14</Value>
      <Value>1726</Value>
      <Value>208</Value>
      <Value>21</Value>
      <Value>20</Value>
      <Value>276</Value>
      <Value>16</Value>
      <Value>347</Value>
      <Value>1268</Value>
      <Value>81</Value>
      <Value>42</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G01KC-1-20381</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solutions</TermName>
          <TermId xmlns="http://schemas.microsoft.com/office/infopath/2007/PartnerControls">8edef101-9936-4179-aaeb-f4349f975729</TermId>
        </TermInfo>
        <TermInfo xmlns="http://schemas.microsoft.com/office/infopath/2007/PartnerControls">
          <TermName xmlns="http://schemas.microsoft.com/office/infopath/2007/PartnerControls">Dev Ops</TermName>
          <TermId xmlns="http://schemas.microsoft.com/office/infopath/2007/PartnerControls">eef3fa1e-8a5f-4dcc-8cb6-0c323e2a9a24</TermId>
        </TermInfo>
      </Terms>
    </m6c7b4717b6346e6a075a59dd47eac69>
    <_dlc_DocId xmlns="230e9df3-be65-4c73-a93b-d1236ebd677e">G01KC-99682991-20382</_dlc_DocId>
    <_dlc_ExpireDateSaved xmlns="http://schemas.microsoft.com/sharepoint/v3" xsi:nil="true"/>
    <_dlc_ExpireDate xmlns="http://schemas.microsoft.com/sharepoint/v3">2019-06-30T07:00:00+00:00</_dlc_ExpireDate>
    <AverageRating xmlns="http://schemas.microsoft.com/sharepoint/v3" xsi:nil="true"/>
    <RatingCount xmlns="http://schemas.microsoft.com/sharepoint/v3" xsi:nil="true"/>
    <_dlc_DocIdUrl xmlns="230e9df3-be65-4c73-a93b-d1236ebd677e">
      <Url>https://microsoft.sharepoint.com/sites/Infopedia_G01KC/_layouts/15/DocIdRedir.aspx?ID=G01KC-99682991-20382</Url>
      <Description>G01KC-99682991-20382</Description>
    </_dlc_DocIdUrl>
  </documentManagement>
</p:properties>
</file>

<file path=customXml/itemProps1.xml><?xml version="1.0" encoding="utf-8"?>
<ds:datastoreItem xmlns:ds="http://schemas.openxmlformats.org/officeDocument/2006/customXml" ds:itemID="{BA0C291B-B069-437D-BE81-A086269C289C}">
  <ds:schemaRefs>
    <ds:schemaRef ds:uri="http://schemas.microsoft.com/sharepoint/events"/>
  </ds:schemaRefs>
</ds:datastoreItem>
</file>

<file path=customXml/itemProps2.xml><?xml version="1.0" encoding="utf-8"?>
<ds:datastoreItem xmlns:ds="http://schemas.openxmlformats.org/officeDocument/2006/customXml" ds:itemID="{427E851A-E438-4906-8671-A9A7DA722E53}">
  <ds:schemaRefs>
    <ds:schemaRef ds:uri="office.server.policy"/>
  </ds:schemaRefs>
</ds:datastoreItem>
</file>

<file path=customXml/itemProps3.xml><?xml version="1.0" encoding="utf-8"?>
<ds:datastoreItem xmlns:ds="http://schemas.openxmlformats.org/officeDocument/2006/customXml" ds:itemID="{BFAF4C32-9DB9-44DC-8183-BF3772A69364}">
  <ds:schemaRefs>
    <ds:schemaRef ds:uri="Microsoft.SharePoint.Taxonomy.ContentTypeSync"/>
  </ds:schemaRefs>
</ds:datastoreItem>
</file>

<file path=customXml/itemProps4.xml><?xml version="1.0" encoding="utf-8"?>
<ds:datastoreItem xmlns:ds="http://schemas.openxmlformats.org/officeDocument/2006/customXml" ds:itemID="{0BDB6F3D-E824-4F20-A1D0-3789CA2355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1C3E8D80-87E5-49EA-80CC-DC051EB6D380}">
  <ds:schemaRefs>
    <ds:schemaRef ds:uri="http://schemas.microsoft.com/sharepoint/v3/contenttype/forms"/>
  </ds:schemaRefs>
</ds:datastoreItem>
</file>

<file path=customXml/itemProps6.xml><?xml version="1.0" encoding="utf-8"?>
<ds:datastoreItem xmlns:ds="http://schemas.openxmlformats.org/officeDocument/2006/customXml" ds:itemID="{F8F529A5-D425-448A-96AA-F9360D974030}">
  <ds:schemaRefs>
    <ds:schemaRef ds:uri="http://schemas.microsoft.com/sharepoint/v3"/>
    <ds:schemaRef ds:uri="http://schemas.microsoft.com/office/infopath/2007/PartnerControls"/>
    <ds:schemaRef ds:uri="http://purl.org/dc/terms/"/>
    <ds:schemaRef ds:uri="b3bc04a5-d503-43b1-b98c-a8cf663329d9"/>
    <ds:schemaRef ds:uri="http://schemas.microsoft.com/office/2006/documentManagement/types"/>
    <ds:schemaRef ds:uri="http://schemas.openxmlformats.org/package/2006/metadata/core-properties"/>
    <ds:schemaRef ds:uri="http://schemas.microsoft.com/office/2006/metadata/properties"/>
    <ds:schemaRef ds:uri="http://purl.org/dc/elements/1.1/"/>
    <ds:schemaRef ds:uri="230E9DF3-BE65-4C73-A93B-D1236EBD677E"/>
    <ds:schemaRef ds:uri="230e9df3-be65-4c73-a93b-d1236ebd677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4348</TotalTime>
  <Words>10091</Words>
  <Application>Microsoft Office PowerPoint</Application>
  <PresentationFormat>Widescreen</PresentationFormat>
  <Paragraphs>1557</Paragraphs>
  <Slides>52</Slides>
  <Notes>52</Notes>
  <HiddenSlides>0</HiddenSlides>
  <MMClips>0</MMClips>
  <ScaleCrop>false</ScaleCrop>
  <HeadingPairs>
    <vt:vector size="8" baseType="variant">
      <vt:variant>
        <vt:lpstr>Fonts Used</vt:lpstr>
      </vt:variant>
      <vt:variant>
        <vt:i4>19</vt:i4>
      </vt:variant>
      <vt:variant>
        <vt:lpstr>Theme</vt:lpstr>
      </vt:variant>
      <vt:variant>
        <vt:i4>15</vt:i4>
      </vt:variant>
      <vt:variant>
        <vt:lpstr>Embedded OLE Servers</vt:lpstr>
      </vt:variant>
      <vt:variant>
        <vt:i4>1</vt:i4>
      </vt:variant>
      <vt:variant>
        <vt:lpstr>Slide Titles</vt:lpstr>
      </vt:variant>
      <vt:variant>
        <vt:i4>52</vt:i4>
      </vt:variant>
    </vt:vector>
  </HeadingPairs>
  <TitlesOfParts>
    <vt:vector size="87" baseType="lpstr">
      <vt:lpstr>DengXian</vt:lpstr>
      <vt:lpstr>MS PGothic</vt:lpstr>
      <vt:lpstr>MS PGothic</vt:lpstr>
      <vt:lpstr>Arial</vt:lpstr>
      <vt:lpstr>Arial Black</vt:lpstr>
      <vt:lpstr>Calibri</vt:lpstr>
      <vt:lpstr>Consolas</vt:lpstr>
      <vt:lpstr>Graphik</vt:lpstr>
      <vt:lpstr>Kozuka Gothic Pro R</vt:lpstr>
      <vt:lpstr>Segoe Pro Display</vt:lpstr>
      <vt:lpstr>Segoe Semibold</vt:lpstr>
      <vt:lpstr>Segoe UI</vt:lpstr>
      <vt:lpstr>Segoe UI Light</vt:lpstr>
      <vt:lpstr>Segoe UI Semibold</vt:lpstr>
      <vt:lpstr>Segoe UI Semilight</vt:lpstr>
      <vt:lpstr>Segoe UI Semilight (Body)</vt:lpstr>
      <vt:lpstr>Segoe UI Symbol</vt:lpstr>
      <vt:lpstr>Times New Roman</vt:lpstr>
      <vt:lpstr>Wingdings</vt:lpstr>
      <vt:lpstr>VLAB Template</vt:lpstr>
      <vt:lpstr>4_C+E Deck</vt:lpstr>
      <vt:lpstr>C+E Deck</vt:lpstr>
      <vt:lpstr>3_C+E Deck</vt:lpstr>
      <vt:lpstr>WHITE TEMPLATE</vt:lpstr>
      <vt:lpstr>2_5-50002_Ignite_Breakout_Template</vt:lpstr>
      <vt:lpstr>1_5-50002_Ignite_Breakout_Template</vt:lpstr>
      <vt:lpstr>1_5-50109_Microsoft_Light_Template</vt:lpstr>
      <vt:lpstr>1_EBC_2017</vt:lpstr>
      <vt:lpstr>Azure Security Mgmt_2017 Template</vt:lpstr>
      <vt:lpstr>1_WHITE TEMPLATE</vt:lpstr>
      <vt:lpstr>5-50109_Microsoft_Light_Template</vt:lpstr>
      <vt:lpstr>BlankLayout</vt:lpstr>
      <vt:lpstr>3_5-50109_Microsoft_Light_Template</vt:lpstr>
      <vt:lpstr>LIGHT GRAY TEMPLATE</vt:lpstr>
      <vt:lpstr>think-cell Slide</vt:lpstr>
      <vt:lpstr>Azure Infrastructure Overview</vt:lpstr>
      <vt:lpstr>PowerPoint Presentation</vt:lpstr>
      <vt:lpstr>Journey to the Cloud</vt:lpstr>
      <vt:lpstr>IaaS Overview</vt:lpstr>
      <vt:lpstr>67% of customers are either using or planning to use Hybrid technologies in the near future  The biggest motivators are cost optimization (34%) and consistency across infrastructure (33%)  Security was the top barrier to overcome followed by compatibility and compliance  </vt:lpstr>
      <vt:lpstr>PowerPoint Presentation</vt:lpstr>
      <vt:lpstr>Azure IaaS Advantages</vt:lpstr>
      <vt:lpstr>PowerPoint Presentation</vt:lpstr>
      <vt:lpstr>Linux, Open Source, and Red Hat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migration journey</vt:lpstr>
      <vt:lpstr>Azure Migrate (now generally available)  </vt:lpstr>
      <vt:lpstr>Modern infrastructure foundations to begin your cloud journey</vt:lpstr>
      <vt:lpstr>PowerPoint Presentation</vt:lpstr>
      <vt:lpstr>Compute</vt:lpstr>
      <vt:lpstr>Compute</vt:lpstr>
      <vt:lpstr>Compute options for all types of apps</vt:lpstr>
      <vt:lpstr>.. From entry-level to storage optimized …</vt:lpstr>
      <vt:lpstr>.. From memory optimized to HPC</vt:lpstr>
      <vt:lpstr>New VM-Series for Confidential Computing</vt:lpstr>
      <vt:lpstr>New VM Scale Sets enhancements</vt:lpstr>
      <vt:lpstr>Storage</vt:lpstr>
      <vt:lpstr>Secure, scalable and highly available storage options  for every use case</vt:lpstr>
      <vt:lpstr>Azure Disks</vt:lpstr>
      <vt:lpstr>Azure Files</vt:lpstr>
      <vt:lpstr>Object storage for every use case</vt:lpstr>
      <vt:lpstr>Scalability &amp; performance roadmap</vt:lpstr>
      <vt:lpstr>Networking</vt:lpstr>
      <vt:lpstr>Azure Networking</vt:lpstr>
      <vt:lpstr>Hybrid Connectivity Overview</vt:lpstr>
      <vt:lpstr>Robust networking infrastructure services </vt:lpstr>
      <vt:lpstr>Microsoft Global Network</vt:lpstr>
      <vt:lpstr>Security and Management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IaaS Overview</dc:title>
  <dc:creator>Jordon Hoffnagle (Simplicity Consulting Inc)</dc:creator>
  <cp:lastModifiedBy>Kirill Kotlyarenko</cp:lastModifiedBy>
  <cp:revision>201</cp:revision>
  <dcterms:modified xsi:type="dcterms:W3CDTF">2018-06-05T23:16:35Z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domcgill@microsoft.com</vt:lpwstr>
  </property>
  <property fmtid="{D5CDD505-2E9C-101B-9397-08002B2CF9AE}" pid="5" name="MSIP_Label_f42aa342-8706-4288-bd11-ebb85995028c_SetDate">
    <vt:lpwstr>2017-11-30T20:51:37.6413240Z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TaxKeyword">
    <vt:lpwstr/>
  </property>
  <property fmtid="{D5CDD505-2E9C-101B-9397-08002B2CF9AE}" pid="12" name="NewsType">
    <vt:lpwstr/>
  </property>
  <property fmtid="{D5CDD505-2E9C-101B-9397-08002B2CF9AE}" pid="13" name="_dlc_policyId">
    <vt:lpwstr>0x0101000E4CB7077FEE4FF7AE86D4A500EEC780030016C849C62B10EB41ACA8C7EEDEF40BB20099ECF64382448D48A56095091C66B1A9|-661092312</vt:lpwstr>
  </property>
  <property fmtid="{D5CDD505-2E9C-101B-9397-08002B2CF9AE}" pid="14" name="LastSharedByUser">
    <vt:lpwstr>subridge@microsoft.com</vt:lpwstr>
  </property>
  <property fmtid="{D5CDD505-2E9C-101B-9397-08002B2CF9AE}" pid="15" name="Region">
    <vt:lpwstr/>
  </property>
  <property fmtid="{D5CDD505-2E9C-101B-9397-08002B2CF9AE}" pid="16" name="Confidentiality">
    <vt:lpwstr>14;#customer ready|8986c41d-21c5-4f8f-8a12-ea4625b46858</vt:lpwstr>
  </property>
  <property fmtid="{D5CDD505-2E9C-101B-9397-08002B2CF9AE}" pid="17" name="ItemType">
    <vt:lpwstr>16;#customer presentations|18e9ae94-e321-4eea-82d2-ad5b2f470f3c;#81;#bills of materials|960d617b-5545-4c89-b5fd-e48098282398</vt:lpwstr>
  </property>
  <property fmtid="{D5CDD505-2E9C-101B-9397-08002B2CF9AE}" pid="18" name="ODSWF1">
    <vt:lpwstr>, </vt:lpwstr>
  </property>
  <property fmtid="{D5CDD505-2E9C-101B-9397-08002B2CF9AE}" pid="19" name="ODSWF(1)0">
    <vt:lpwstr>, </vt:lpwstr>
  </property>
  <property fmtid="{D5CDD505-2E9C-101B-9397-08002B2CF9AE}" pid="20" name="MSProducts">
    <vt:lpwstr/>
  </property>
  <property fmtid="{D5CDD505-2E9C-101B-9397-08002B2CF9AE}" pid="21" name="Industries">
    <vt:lpwstr/>
  </property>
  <property fmtid="{D5CDD505-2E9C-101B-9397-08002B2CF9AE}" pid="22" name="Audience">
    <vt:lpwstr/>
  </property>
  <property fmtid="{D5CDD505-2E9C-101B-9397-08002B2CF9AE}" pid="23" name="Competitors">
    <vt:lpwstr/>
  </property>
  <property fmtid="{D5CDD505-2E9C-101B-9397-08002B2CF9AE}" pid="24" name="SMSGDomain">
    <vt:lpwstr>20;#Microsoft Azure Domain|d600a391-d529-4311-892b-2c05c1ab2538;#21;#Cloud and Enterprise|adc2fe87-c79a-4ded-a449-3f86b954069d</vt:lpwstr>
  </property>
  <property fmtid="{D5CDD505-2E9C-101B-9397-08002B2CF9AE}" pid="25" name="ExperienceContentType">
    <vt:lpwstr/>
  </property>
  <property fmtid="{D5CDD505-2E9C-101B-9397-08002B2CF9AE}" pid="26" name="Update Parent Child Relation(1)1">
    <vt:lpwstr>, </vt:lpwstr>
  </property>
  <property fmtid="{D5CDD505-2E9C-101B-9397-08002B2CF9AE}" pid="27" name="BusinessArchitecture">
    <vt:lpwstr>1501;#Development and Test|83a7a668-104c-4d07-863e-4c978dc67a77;#1268;#high-performance computing|a6b829e1-eaf0-4351-9cca-60e8cc89f342;#360;#business continuity and disaster recovery|67c2db2c-5a29-4d12-a411-92a7fcb031b0</vt:lpwstr>
  </property>
  <property fmtid="{D5CDD505-2E9C-101B-9397-08002B2CF9AE}" pid="28" name="LastSharedByTime">
    <vt:filetime>2018-05-26T03:06:57Z</vt:filetime>
  </property>
  <property fmtid="{D5CDD505-2E9C-101B-9397-08002B2CF9AE}" pid="29" name="Products">
    <vt:lpwstr>1966;#Azure Infrastructure as a Service|6e9df6d5-fa83-4f29-a050-a17d80fe5930;#208;#cloud services|d4f73be5-052d-4768-baf8-f3e948173e00;#276;#infrastructure as a service|4568a23e-4509-484a-b62d-10895ab6ad52;#26;#Azure|669a3112-5edf-444b-a003-630063601f07</vt:lpwstr>
  </property>
  <property fmtid="{D5CDD505-2E9C-101B-9397-08002B2CF9AE}" pid="30" name="ODSWF(1)1">
    <vt:lpwstr>, </vt:lpwstr>
  </property>
  <property fmtid="{D5CDD505-2E9C-101B-9397-08002B2CF9AE}" pid="31" name="ODSWF2">
    <vt:lpwstr>, </vt:lpwstr>
  </property>
  <property fmtid="{D5CDD505-2E9C-101B-9397-08002B2CF9AE}" pid="32" name="l6f004f21209409da86a713c0f24627d">
    <vt:lpwstr/>
  </property>
  <property fmtid="{D5CDD505-2E9C-101B-9397-08002B2CF9AE}" pid="33" name="MSProductsTaxHTField0">
    <vt:lpwstr/>
  </property>
  <property fmtid="{D5CDD505-2E9C-101B-9397-08002B2CF9AE}" pid="34" name="e8080b0481964c759b2c36ae49591b31">
    <vt:lpwstr/>
  </property>
  <property fmtid="{D5CDD505-2E9C-101B-9397-08002B2CF9AE}" pid="35" name="_docset_NoMedatataSyncRequired">
    <vt:lpwstr>False</vt:lpwstr>
  </property>
  <property fmtid="{D5CDD505-2E9C-101B-9397-08002B2CF9AE}" pid="36" name="TechnicalLevel">
    <vt:lpwstr>1104;#100|7d022d07-ff67-4af8-910d-8ea6b46b5908</vt:lpwstr>
  </property>
  <property fmtid="{D5CDD505-2E9C-101B-9397-08002B2CF9AE}" pid="37" name="IsMyDocuments">
    <vt:bool>true</vt:bool>
  </property>
  <property fmtid="{D5CDD505-2E9C-101B-9397-08002B2CF9AE}" pid="38" name="Audience1">
    <vt:lpwstr/>
  </property>
  <property fmtid="{D5CDD505-2E9C-101B-9397-08002B2CF9AE}" pid="39" name="Audiences">
    <vt:lpwstr/>
  </property>
  <property fmtid="{D5CDD505-2E9C-101B-9397-08002B2CF9AE}" pid="40" name="ldac8aee9d1f469e8cd8c3f8d6a615f2">
    <vt:lpwstr/>
  </property>
  <property fmtid="{D5CDD505-2E9C-101B-9397-08002B2CF9AE}" pid="41" name="EmployeeRole">
    <vt:lpwstr/>
  </property>
  <property fmtid="{D5CDD505-2E9C-101B-9397-08002B2CF9AE}" pid="42" name="Event Name">
    <vt:lpwstr>175;#Microsoft Ignite|9323c522-fe4b-4922-816b-10a1920d7afb</vt:lpwstr>
  </property>
  <property fmtid="{D5CDD505-2E9C-101B-9397-08002B2CF9AE}" pid="43" name="SharedWithUsers">
    <vt:lpwstr>108076;#Mike Hsu;#102810;#Fouriana Fouriana;#14135;#Luis Alberto Anzaldo Tajonar;#7649;#Marcelo Piassarollo;#7356;#Susan Bridger;#1737;#Darren Johns</vt:lpwstr>
  </property>
  <property fmtid="{D5CDD505-2E9C-101B-9397-08002B2CF9AE}" pid="44" name="NewsTopic">
    <vt:lpwstr/>
  </property>
  <property fmtid="{D5CDD505-2E9C-101B-9397-08002B2CF9AE}" pid="45" name="Product">
    <vt:lpwstr/>
  </property>
  <property fmtid="{D5CDD505-2E9C-101B-9397-08002B2CF9AE}" pid="46" name="Event Location">
    <vt:lpwstr>176;#Atlanta|01fb9831-5840-48a0-a576-3e48f42baa53</vt:lpwstr>
  </property>
  <property fmtid="{D5CDD505-2E9C-101B-9397-08002B2CF9AE}" pid="47" name="Roles">
    <vt:lpwstr/>
  </property>
  <property fmtid="{D5CDD505-2E9C-101B-9397-08002B2CF9AE}" pid="48" name="ODSWF2(1)">
    <vt:lpwstr>, </vt:lpwstr>
  </property>
  <property fmtid="{D5CDD505-2E9C-101B-9397-08002B2CF9AE}" pid="49" name="Event1">
    <vt:lpwstr>622;#Unassigned|2c8af875-f38a-40b8-a0a9-056aed3fc8c0</vt:lpwstr>
  </property>
  <property fmtid="{D5CDD505-2E9C-101B-9397-08002B2CF9AE}" pid="50"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51" name="NewsSource">
    <vt:lpwstr/>
  </property>
  <property fmtid="{D5CDD505-2E9C-101B-9397-08002B2CF9AE}" pid="52" name="SMSGTags">
    <vt:lpwstr/>
  </property>
  <property fmtid="{D5CDD505-2E9C-101B-9397-08002B2CF9AE}" pid="53" name="ODSWF2(1)0">
    <vt:lpwstr>, </vt:lpwstr>
  </property>
  <property fmtid="{D5CDD505-2E9C-101B-9397-08002B2CF9AE}" pid="54" name="_dlc_DocIdItemGuid">
    <vt:lpwstr>885241d7-b4f0-4e71-8d33-8ea1fc4c3268</vt:lpwstr>
  </property>
  <property fmtid="{D5CDD505-2E9C-101B-9397-08002B2CF9AE}" pid="55" name="MSPhysicalGeography">
    <vt:lpwstr/>
  </property>
  <property fmtid="{D5CDD505-2E9C-101B-9397-08002B2CF9AE}" pid="56" name="Campaign">
    <vt:lpwstr/>
  </property>
  <property fmtid="{D5CDD505-2E9C-101B-9397-08002B2CF9AE}" pid="57" name="j3562c58ee414e028925bc902cfc01a1">
    <vt:lpwstr/>
  </property>
  <property fmtid="{D5CDD505-2E9C-101B-9397-08002B2CF9AE}" pid="58" name="EnterpriseDomainTags">
    <vt:lpwstr/>
  </property>
  <property fmtid="{D5CDD505-2E9C-101B-9397-08002B2CF9AE}" pid="59" name="ActivitiesAndPrograms">
    <vt:lpwstr>1886;#Cloud Infrastructure Management|bf62fa1f-b2ce-4d25-abaa-82c31ee6dc31</vt:lpwstr>
  </property>
  <property fmtid="{D5CDD505-2E9C-101B-9397-08002B2CF9AE}" pid="60" name="Segments">
    <vt:lpwstr/>
  </property>
  <property fmtid="{D5CDD505-2E9C-101B-9397-08002B2CF9AE}" pid="61" name="Partners">
    <vt:lpwstr/>
  </property>
  <property fmtid="{D5CDD505-2E9C-101B-9397-08002B2CF9AE}" pid="62" name="la4444b61d19467597d63190b69ac227">
    <vt:lpwstr/>
  </property>
  <property fmtid="{D5CDD505-2E9C-101B-9397-08002B2CF9AE}" pid="63" name="ODSWF(1)">
    <vt:lpwstr>, </vt:lpwstr>
  </property>
  <property fmtid="{D5CDD505-2E9C-101B-9397-08002B2CF9AE}" pid="64" name="Topics">
    <vt:lpwstr>347;#solutions|8edef101-9936-4179-aaeb-f4349f975729;#1726;#Dev Ops|eef3fa1e-8a5f-4dcc-8cb6-0c323e2a9a24</vt:lpwstr>
  </property>
  <property fmtid="{D5CDD505-2E9C-101B-9397-08002B2CF9AE}" pid="65" name="Groups">
    <vt:lpwstr>42;#Cloud and Enterprise Marketing Group|4f75e184-e5aa-4234-a07f-b032d60df254;#31;#Microsoft Azure Marketing|0958c357-5252-473f-8b4e-42f27525a99d</vt:lpwstr>
  </property>
  <property fmtid="{D5CDD505-2E9C-101B-9397-08002B2CF9AE}" pid="66" name="Event Venue">
    <vt:lpwstr>177;#Georgia World Congress Center|ea0ece34-59a6-4d43-8d9e-d0f9e2a2f1ce</vt:lpwstr>
  </property>
  <property fmtid="{D5CDD505-2E9C-101B-9397-08002B2CF9AE}" pid="67" name="Track">
    <vt:lpwstr/>
  </property>
  <property fmtid="{D5CDD505-2E9C-101B-9397-08002B2CF9AE}" pid="68" name="Languages">
    <vt:lpwstr/>
  </property>
  <property fmtid="{D5CDD505-2E9C-101B-9397-08002B2CF9AE}" pid="69" name="of67e5d4b76f4a9db8769983fda9cec0">
    <vt:lpwstr/>
  </property>
  <property fmtid="{D5CDD505-2E9C-101B-9397-08002B2CF9AE}" pid="70" name="Update Parent Child Relation(1)0">
    <vt:lpwstr>, </vt:lpwstr>
  </property>
</Properties>
</file>